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embeddedFontLst>
    <p:embeddedFont>
      <p:font typeface="Dosis" panose="020B0604020202020204" charset="0"/>
      <p:regular r:id="rId9"/>
      <p:bold r:id="rId10"/>
    </p:embeddedFont>
    <p:embeddedFont>
      <p:font typeface="Cambria" panose="02040503050406030204" pitchFamily="18" charset="0"/>
      <p:regular r:id="rId11"/>
      <p:bold r:id="rId12"/>
      <p:italic r:id="rId13"/>
      <p:boldItalic r:id="rId14"/>
    </p:embeddedFont>
    <p:embeddedFont>
      <p:font typeface="Petrona"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19" autoAdjust="0"/>
  </p:normalViewPr>
  <p:slideViewPr>
    <p:cSldViewPr>
      <p:cViewPr varScale="1">
        <p:scale>
          <a:sx n="75" d="100"/>
          <a:sy n="75" d="100"/>
        </p:scale>
        <p:origin x="60"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347020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enverpost.com/2016/07/14/colorado-summers-getting-hotter-sticki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Shape 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Shape 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1" i="0" u="none" strike="noStrike" cap="none">
              <a:solidFill>
                <a:schemeClr val="dk1"/>
              </a:solidFill>
              <a:latin typeface="Cambria"/>
              <a:ea typeface="Cambria"/>
              <a:cs typeface="Cambria"/>
              <a:sym typeface="Cambr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Shape 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sng" strike="noStrike" cap="none" dirty="0">
                <a:solidFill>
                  <a:schemeClr val="hlink"/>
                </a:solidFill>
                <a:latin typeface="Arial"/>
                <a:ea typeface="Arial"/>
                <a:cs typeface="Arial"/>
                <a:sym typeface="Arial"/>
                <a:hlinkClick r:id="rId3"/>
              </a:rPr>
              <a:t>http://www.denverpost.com/2016/07/14/colorado-summers-getting-hotter-stickier/</a:t>
            </a: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rgbClr val="FF0000"/>
                </a:solidFill>
                <a:latin typeface="Arial"/>
                <a:ea typeface="Arial"/>
                <a:cs typeface="Arial"/>
                <a:sym typeface="Arial"/>
              </a:rPr>
              <a:t>STOP VIDEO AT: -:28 SECONDS BEFORE “THIS STUDY SHOWS…” </a:t>
            </a:r>
            <a:endParaRPr sz="11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3.  (20-30 min) Show the </a:t>
            </a:r>
            <a:r>
              <a:rPr lang="en-US" sz="1100" b="1" u="sng" dirty="0" smtClean="0">
                <a:solidFill>
                  <a:srgbClr val="1155CC"/>
                </a:solidFill>
                <a:effectLst/>
                <a:latin typeface="Arial" panose="020B0604020202020204" pitchFamily="34" charset="0"/>
                <a:ea typeface="Cambria" panose="02040503050406030204" pitchFamily="18" charset="0"/>
                <a:hlinkClick r:id="rId3"/>
              </a:rPr>
              <a:t>Denver news story</a:t>
            </a:r>
            <a:r>
              <a:rPr lang="en-US" sz="1100" b="1" dirty="0" smtClean="0">
                <a:effectLst/>
                <a:latin typeface="Arial" panose="020B0604020202020204" pitchFamily="34" charset="0"/>
                <a:ea typeface="Cambria" panose="02040503050406030204" pitchFamily="18" charset="0"/>
              </a:rPr>
              <a:t> about rising temperatures in Colorado. Stop the video at -:28. Consider showing it twice if you think students would benefit from that. When the video is complete have a Generating and Prioritizing Questions Discussion </a:t>
            </a:r>
            <a:r>
              <a:rPr lang="en-US" sz="1100" b="1" baseline="30000" dirty="0" smtClean="0">
                <a:effectLst/>
                <a:latin typeface="Arial" panose="020B0604020202020204" pitchFamily="34" charset="0"/>
                <a:ea typeface="Cambria" panose="02040503050406030204" pitchFamily="18" charset="0"/>
              </a:rPr>
              <a:t>B</a:t>
            </a: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do you have about the video and what's going on in Colorado with increasing summer temperatures?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Why do you think this is happening? What hypotheses do you have for why this is happening? </a:t>
            </a:r>
            <a:endParaRPr lang="en-US" u="none" strike="noStrike" dirty="0" smtClean="0">
              <a:effectLst/>
            </a:endParaRPr>
          </a:p>
          <a:p>
            <a:pPr marL="0" marR="0" lvl="0" indent="0" algn="l" rtl="0">
              <a:lnSpc>
                <a:spcPct val="100000"/>
              </a:lnSpc>
              <a:spcBef>
                <a:spcPts val="0"/>
              </a:spcBef>
              <a:spcAft>
                <a:spcPts val="0"/>
              </a:spcAft>
              <a:buClr>
                <a:srgbClr val="000000"/>
              </a:buClr>
              <a:buSzPts val="1400"/>
              <a:buFont typeface="Arial"/>
              <a:buNone/>
            </a:pPr>
            <a:endParaRPr sz="1100" b="1" i="0" u="none" strike="noStrike" cap="none" dirty="0">
              <a:solidFill>
                <a:schemeClr val="dk1"/>
              </a:solidFill>
              <a:latin typeface="Cambria"/>
              <a:ea typeface="Cambria"/>
              <a:cs typeface="Cambria"/>
              <a:sym typeface="Cambr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Shape 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do you have about the video and what's going on in Colorado with increasing summer temperatures?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Why do you think this is happening? What hypotheses do you have for why this is happening? </a:t>
            </a:r>
            <a:endParaRPr lang="en-US" u="none" strike="noStrike" dirty="0" smtClean="0">
              <a:effectLst/>
            </a:endParaRPr>
          </a:p>
          <a:p>
            <a:pPr marL="457200" marR="0" lvl="1"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t>
            </a:r>
            <a:r>
              <a:rPr lang="en-US" sz="1100" b="1" i="1" dirty="0" smtClean="0">
                <a:effectLst/>
                <a:latin typeface="Arial" panose="020B0604020202020204" pitchFamily="34" charset="0"/>
                <a:ea typeface="Cambria" panose="02040503050406030204" pitchFamily="18" charset="0"/>
              </a:rPr>
              <a:t>student responses </a:t>
            </a:r>
            <a:r>
              <a:rPr lang="en-US" sz="1100" b="1" dirty="0" smtClean="0">
                <a:effectLst/>
                <a:latin typeface="Arial" panose="020B0604020202020204" pitchFamily="34" charset="0"/>
                <a:ea typeface="Cambria" panose="02040503050406030204" pitchFamily="18" charset="0"/>
              </a:rPr>
              <a:t>and write all student question on a Driving Questions Board </a:t>
            </a:r>
            <a:r>
              <a:rPr lang="en-US" sz="1100" b="1" baseline="30000" dirty="0" smtClean="0">
                <a:effectLst/>
                <a:latin typeface="Arial" panose="020B0604020202020204" pitchFamily="34" charset="0"/>
                <a:ea typeface="Cambria" panose="02040503050406030204" pitchFamily="18" charset="0"/>
              </a:rPr>
              <a:t>C </a:t>
            </a:r>
            <a:r>
              <a:rPr lang="en-US" sz="1100" b="1" dirty="0" smtClean="0">
                <a:effectLst/>
                <a:latin typeface="Arial" panose="020B0604020202020204" pitchFamily="34" charset="0"/>
                <a:ea typeface="Cambria" panose="02040503050406030204" pitchFamily="18" charset="0"/>
              </a:rPr>
              <a:t>that you will </a:t>
            </a:r>
            <a:r>
              <a:rPr lang="en-US" sz="1100" b="1" dirty="0" err="1" smtClean="0">
                <a:effectLst/>
                <a:latin typeface="Arial" panose="020B0604020202020204" pitchFamily="34" charset="0"/>
                <a:ea typeface="Cambria" panose="02040503050406030204" pitchFamily="18" charset="0"/>
              </a:rPr>
              <a:t>display</a:t>
            </a:r>
            <a:r>
              <a:rPr lang="en-US" sz="1100" b="1" baseline="30000" dirty="0" err="1" smtClean="0">
                <a:effectLst/>
                <a:latin typeface="Arial" panose="020B0604020202020204" pitchFamily="34" charset="0"/>
                <a:ea typeface="Cambria" panose="02040503050406030204" pitchFamily="18" charset="0"/>
              </a:rPr>
              <a:t>D</a:t>
            </a:r>
            <a:r>
              <a:rPr lang="en-US" sz="1100" b="1" dirty="0" smtClean="0">
                <a:effectLst/>
                <a:latin typeface="Arial" panose="020B0604020202020204" pitchFamily="34" charset="0"/>
                <a:ea typeface="Cambria" panose="02040503050406030204" pitchFamily="18" charset="0"/>
              </a:rPr>
              <a:t>, update, and check off throughout the unit. Listen for student questions, such as: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Why these cities?</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Where are the cities that are getting hotter?</a:t>
            </a:r>
          </a:p>
          <a:p>
            <a:pPr marL="800100" marR="0" lvl="1"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i="1" dirty="0" smtClean="0">
                <a:effectLst/>
                <a:latin typeface="Arial" panose="020B0604020202020204" pitchFamily="34" charset="0"/>
                <a:ea typeface="Cambria" panose="02040503050406030204" pitchFamily="18" charset="0"/>
              </a:rPr>
              <a:t>Is it because these cities are getting bigger? Is it because these cities have universities?</a:t>
            </a: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Are they just in Colorado?</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What’s special about the cities where it’s getting hotter compared to the ones where it’s not?</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 about rural areas? It is getting hotter everywhere or is it just happening in the cities?</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 about places at altitude?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 is Texas like? How hot is South Texas?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What’s humidity? What’s that like?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Is this really a trend?</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Was it always this hot?</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Could it get colder? What’s happening in the winter?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Is this unusual or a trend? For how long?</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If it’s a trend, is the trend just here in CO, or elsewhere?</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 does “global warming have to do with it?</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Is it getting drier, too?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Are people dying?</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Are plants dying?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What’s causing the trend?</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We have some hypotheses about this we want to investigate:</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Climate change is causing it. Is this real?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 do parking lots and other things that are in cities have to do with it?</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Do cars have anything to do with it?</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 about greenhouse gases?</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 might pollution have to do with it? What about factories that we see in the media?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People make trash and waste.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If there’s more people, is there more pollution, and does that matter for the trend?</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What’s happens when it gets so hot?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Why is this bad? Is climate change bad?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How does heat affect people and animals? Should I be concerned? </a:t>
            </a:r>
            <a:endParaRPr lang="en-US" u="none" strike="noStrike" dirty="0" smtClean="0">
              <a:effectLst/>
            </a:endParaRPr>
          </a:p>
          <a:p>
            <a:pPr marL="139700" indent="0">
              <a:buNone/>
            </a:pPr>
            <a:endParaRPr lang="en-US" sz="1100" b="0" i="1" u="none" strike="noStrike" cap="none" dirty="0">
              <a:solidFill>
                <a:schemeClr val="dk1"/>
              </a:solidFill>
              <a:effectLst/>
              <a:highlight>
                <a:schemeClr val="lt1"/>
              </a:highlight>
              <a:latin typeface="Cambria"/>
              <a:ea typeface="Cambria"/>
              <a:cs typeface="Arial"/>
              <a:sym typeface="Cambria"/>
            </a:endParaRPr>
          </a:p>
          <a:p>
            <a:pPr marL="139700" indent="0">
              <a:buNone/>
            </a:pPr>
            <a:r>
              <a:rPr lang="en-US" sz="1100" b="1" i="0" u="none" strike="noStrike" cap="none" dirty="0" smtClean="0">
                <a:solidFill>
                  <a:srgbClr val="000000"/>
                </a:solidFill>
                <a:effectLst/>
                <a:latin typeface="Arial"/>
                <a:ea typeface="Arial"/>
                <a:cs typeface="Arial"/>
                <a:sym typeface="Arial"/>
              </a:rPr>
              <a:t>Once you’ve generated a list of questions, group the questions.  Four groups that might emerge are: Why these cities?, It is really a trend?, What’s causing the trend?, and What happens when it gets so hot? Then ask students to nominate which group of questions you need to answer first to figure out why the temperatures are changing in Colorado. </a:t>
            </a:r>
            <a:endParaRPr lang="en-US" sz="1100" b="0" i="0" u="none" strike="noStrike" cap="none" dirty="0" smtClean="0">
              <a:solidFill>
                <a:srgbClr val="000000"/>
              </a:solidFill>
              <a:effectLst/>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100" b="1" i="0" u="none" strike="noStrike" cap="none" dirty="0">
              <a:solidFill>
                <a:schemeClr val="dk1"/>
              </a:solidFill>
              <a:latin typeface="Cambria"/>
              <a:ea typeface="Cambria"/>
              <a:cs typeface="Cambria"/>
              <a:sym typeface="Cambr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Shape 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indent="0">
              <a:buNone/>
            </a:pPr>
            <a:r>
              <a:rPr lang="en-US" sz="1100" b="1" i="0" u="none" strike="noStrike" cap="none" dirty="0" smtClean="0">
                <a:solidFill>
                  <a:srgbClr val="000000"/>
                </a:solidFill>
                <a:effectLst/>
                <a:latin typeface="Arial"/>
                <a:ea typeface="Arial"/>
                <a:cs typeface="Arial"/>
                <a:sym typeface="Arial"/>
              </a:rPr>
              <a:t>Once you’ve generated a list of questions, group the questions.  Four groups that might emerge are: Why these cities?, It is really a trend?, What’s causing the trend?, and What happens when it gets so hot? Then ask students to nominate which group of questions you need to answer first to figure out why the temperatures are changing in Colorado. </a:t>
            </a:r>
            <a:endParaRPr lang="en-US" sz="1100" b="0" i="0" u="none" strike="noStrike" cap="none" dirty="0" smtClean="0">
              <a:solidFill>
                <a:srgbClr val="000000"/>
              </a:solidFill>
              <a:effectLst/>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100" b="1" i="0" u="none" strike="noStrike" cap="none" dirty="0">
              <a:solidFill>
                <a:schemeClr val="dk1"/>
              </a:solidFill>
              <a:latin typeface="Cambria"/>
              <a:ea typeface="Cambria"/>
              <a:cs typeface="Cambria"/>
              <a:sym typeface="Cambr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Anticipate that students might say something else but listen for votes for the cities focus. Lesson 2 focuses on cities and the data in the report - guide students to choose looking at cities and the report.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t>
            </a:r>
            <a:r>
              <a:rPr lang="en-US" sz="1100" b="1" i="1" dirty="0" smtClean="0">
                <a:effectLst/>
                <a:latin typeface="Arial" panose="020B0604020202020204" pitchFamily="34" charset="0"/>
                <a:ea typeface="Cambria" panose="02040503050406030204" pitchFamily="18" charset="0"/>
              </a:rPr>
              <a:t>student responses</a:t>
            </a:r>
            <a:r>
              <a:rPr lang="en-US" sz="1100" b="1" dirty="0" smtClean="0">
                <a:effectLst/>
                <a:latin typeface="Arial" panose="020B0604020202020204" pitchFamily="34" charset="0"/>
                <a:ea typeface="Cambria" panose="02040503050406030204" pitchFamily="18" charset="0"/>
              </a:rPr>
              <a:t>, such as: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We decided we wanted to start by trying to understand what is going on with these cities, and if there’s something special about these cities that makes them different.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We should figure out what is special about these cities. </a:t>
            </a:r>
            <a:endParaRPr lang="en-US" sz="1100" i="0" u="none" strike="noStrike" dirty="0" smtClean="0">
              <a:effectLst/>
              <a:ea typeface="Cambria" panose="02040503050406030204" pitchFamily="18" charset="0"/>
            </a:endParaRPr>
          </a:p>
          <a:p>
            <a:pPr marL="800100" lvl="1" indent="-342900">
              <a:buFont typeface="Arial" panose="020B0604020202020204" pitchFamily="34" charset="0"/>
              <a:buChar char="➔"/>
            </a:pPr>
            <a:r>
              <a:rPr lang="en-US" sz="1100" i="1" dirty="0" smtClean="0">
                <a:effectLst/>
                <a:latin typeface="Arial" panose="020B0604020202020204" pitchFamily="34" charset="0"/>
                <a:ea typeface="Cambria" panose="02040503050406030204" pitchFamily="18" charset="0"/>
              </a:rPr>
              <a:t>We should look at the report that the video is talking about.</a:t>
            </a:r>
          </a:p>
          <a:p>
            <a:pPr marL="457200" lvl="1" indent="0">
              <a:buFont typeface="Arial" panose="020B0604020202020204" pitchFamily="34" charset="0"/>
              <a:buNone/>
            </a:pPr>
            <a:endParaRPr sz="1100" b="0" i="1" u="none" strike="noStrike" cap="none" dirty="0" smtClean="0">
              <a:solidFill>
                <a:schemeClr val="dk1"/>
              </a:solidFill>
              <a:latin typeface="Cambria"/>
              <a:ea typeface="Cambria"/>
              <a:cs typeface="Cambria"/>
              <a:sym typeface="Cambria"/>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4. (2-5 min) Wrap up by highlighting the questions on the Driving Questions Board you will group together and answer first.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If you have time remaining in the lesson, have students come up with ways the groups of questions could be </a:t>
            </a:r>
            <a:r>
              <a:rPr lang="en-US" sz="1100" b="1" dirty="0" err="1" smtClean="0">
                <a:effectLst/>
                <a:latin typeface="Arial" panose="020B0604020202020204" pitchFamily="34" charset="0"/>
                <a:ea typeface="Cambria" panose="02040503050406030204" pitchFamily="18" charset="0"/>
              </a:rPr>
              <a:t>answered</a:t>
            </a:r>
            <a:r>
              <a:rPr lang="en-US" sz="1100" b="1" baseline="30000" dirty="0" err="1" smtClean="0">
                <a:effectLst/>
                <a:latin typeface="Arial" panose="020B0604020202020204" pitchFamily="34" charset="0"/>
                <a:ea typeface="Cambria" panose="02040503050406030204" pitchFamily="18" charset="0"/>
              </a:rPr>
              <a:t>E</a:t>
            </a: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could we answer these questions?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could we do in class to answer our questions?</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resources could we use?</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t>
            </a:r>
            <a:r>
              <a:rPr lang="en-US" sz="1100" b="1" i="1" dirty="0" smtClean="0">
                <a:effectLst/>
                <a:latin typeface="Arial" panose="020B0604020202020204" pitchFamily="34" charset="0"/>
                <a:ea typeface="Cambria" panose="02040503050406030204" pitchFamily="18" charset="0"/>
              </a:rPr>
              <a:t>student responses</a:t>
            </a:r>
            <a:r>
              <a:rPr lang="en-US" sz="1100" b="1" dirty="0" smtClean="0">
                <a:effectLst/>
                <a:latin typeface="Arial" panose="020B0604020202020204" pitchFamily="34" charset="0"/>
                <a:ea typeface="Cambria" panose="02040503050406030204" pitchFamily="18" charset="0"/>
              </a:rPr>
              <a:t>, such as: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solidFill>
                  <a:schemeClr val="tx1"/>
                </a:solidFill>
                <a:effectLst/>
                <a:ea typeface="Cambria" panose="02040503050406030204" pitchFamily="18" charset="0"/>
              </a:rPr>
              <a:t>We could look at the report they mentioned in the video.</a:t>
            </a:r>
            <a:endParaRPr lang="en-US" u="none" strike="noStrike" dirty="0" smtClean="0">
              <a:solidFill>
                <a:schemeClr val="tx1"/>
              </a:solidFill>
              <a:effectLst/>
            </a:endParaRPr>
          </a:p>
          <a:p>
            <a:pPr marL="342900" lvl="0" indent="-342900">
              <a:buFont typeface="Arial" panose="020B0604020202020204" pitchFamily="34" charset="0"/>
              <a:buChar char="➔"/>
            </a:pPr>
            <a:r>
              <a:rPr lang="en-US" sz="1100" i="1" u="none" strike="noStrike" dirty="0" smtClean="0">
                <a:solidFill>
                  <a:schemeClr val="tx1"/>
                </a:solidFill>
                <a:effectLst/>
                <a:highlight>
                  <a:srgbClr val="FFFFFF"/>
                </a:highlight>
                <a:ea typeface="Cambria" panose="02040503050406030204" pitchFamily="18" charset="0"/>
              </a:rPr>
              <a:t>We could look at other sources of climate data</a:t>
            </a:r>
            <a:r>
              <a:rPr lang="en-US" sz="1100" i="1" u="none" strike="noStrike" dirty="0" smtClean="0">
                <a:solidFill>
                  <a:schemeClr val="tx1"/>
                </a:solidFill>
                <a:effectLst/>
                <a:ea typeface="Cambria" panose="02040503050406030204" pitchFamily="18" charset="0"/>
              </a:rPr>
              <a:t>.</a:t>
            </a:r>
            <a:endParaRPr lang="en-US" u="none" strike="noStrike" dirty="0" smtClean="0">
              <a:solidFill>
                <a:schemeClr val="tx1"/>
              </a:solidFill>
              <a:effectLst/>
            </a:endParaRPr>
          </a:p>
          <a:p>
            <a:pPr marL="342900" lvl="0" indent="-342900">
              <a:buFont typeface="Arial" panose="020B0604020202020204" pitchFamily="34" charset="0"/>
              <a:buChar char="➔"/>
            </a:pPr>
            <a:r>
              <a:rPr lang="en-US" sz="1100" i="1" u="none" strike="noStrike" dirty="0" smtClean="0">
                <a:solidFill>
                  <a:schemeClr val="tx1"/>
                </a:solidFill>
                <a:effectLst/>
                <a:highlight>
                  <a:srgbClr val="FFFFFF"/>
                </a:highlight>
                <a:ea typeface="Cambria" panose="02040503050406030204" pitchFamily="18" charset="0"/>
              </a:rPr>
              <a:t>I heard NASA had data on global temperatures; maybe we could look at that</a:t>
            </a:r>
            <a:r>
              <a:rPr lang="en-US" sz="1100" i="1" u="none" strike="noStrike" dirty="0" smtClean="0">
                <a:solidFill>
                  <a:schemeClr val="tx1"/>
                </a:solidFill>
                <a:effectLst/>
                <a:ea typeface="Cambria" panose="02040503050406030204" pitchFamily="18" charset="0"/>
              </a:rPr>
              <a:t>.</a:t>
            </a:r>
            <a:endParaRPr lang="en-US" u="none" strike="noStrike" dirty="0" smtClean="0">
              <a:solidFill>
                <a:schemeClr val="tx1"/>
              </a:solidFill>
              <a:effectLst/>
            </a:endParaRPr>
          </a:p>
          <a:p>
            <a:pPr marL="342900" lvl="0" indent="-342900">
              <a:buFont typeface="Arial" panose="020B0604020202020204" pitchFamily="34" charset="0"/>
              <a:buChar char="➔"/>
            </a:pPr>
            <a:r>
              <a:rPr lang="en-US" sz="1100" i="1" u="none" strike="noStrike" dirty="0" smtClean="0">
                <a:solidFill>
                  <a:schemeClr val="tx1"/>
                </a:solidFill>
                <a:effectLst/>
                <a:highlight>
                  <a:srgbClr val="FFFFFF"/>
                </a:highlight>
                <a:ea typeface="Cambria" panose="02040503050406030204" pitchFamily="18" charset="0"/>
              </a:rPr>
              <a:t>We could read about case studies of ways increased global temperatures are already impacting cities worldwide</a:t>
            </a:r>
            <a:r>
              <a:rPr lang="en-US" sz="1100" i="1" u="none" strike="noStrike" dirty="0" smtClean="0">
                <a:solidFill>
                  <a:schemeClr val="tx1"/>
                </a:solidFill>
                <a:effectLst/>
                <a:ea typeface="Cambria" panose="02040503050406030204" pitchFamily="18" charset="0"/>
              </a:rPr>
              <a:t>.</a:t>
            </a:r>
            <a:endParaRPr lang="en-US" u="none" strike="noStrike" dirty="0" smtClean="0">
              <a:solidFill>
                <a:schemeClr val="tx1"/>
              </a:solidFill>
              <a:effectLst/>
            </a:endParaRPr>
          </a:p>
          <a:p>
            <a:pPr marL="342900" lvl="0" indent="-342900">
              <a:buFont typeface="Arial" panose="020B0604020202020204" pitchFamily="34" charset="0"/>
              <a:buChar char="➔"/>
            </a:pPr>
            <a:r>
              <a:rPr lang="en-US" sz="1100" i="1" u="none" strike="noStrike" dirty="0" smtClean="0">
                <a:solidFill>
                  <a:schemeClr val="tx1"/>
                </a:solidFill>
                <a:effectLst/>
                <a:highlight>
                  <a:srgbClr val="FFFFFF"/>
                </a:highlight>
                <a:ea typeface="Cambria" panose="02040503050406030204" pitchFamily="18" charset="0"/>
              </a:rPr>
              <a:t>We should look at historical climate data from long time ago. </a:t>
            </a:r>
            <a:endParaRPr lang="en-US" u="none" strike="noStrike" dirty="0" smtClean="0">
              <a:solidFill>
                <a:schemeClr val="tx1"/>
              </a:solidFill>
              <a:effectLst/>
            </a:endParaRPr>
          </a:p>
          <a:p>
            <a:pPr marL="342900" lvl="0" indent="-342900">
              <a:buFont typeface="Arial" panose="020B0604020202020204" pitchFamily="34" charset="0"/>
              <a:buChar char="➔"/>
            </a:pPr>
            <a:r>
              <a:rPr lang="en-US" sz="1100" i="1" u="none" strike="noStrike" dirty="0" smtClean="0">
                <a:solidFill>
                  <a:schemeClr val="tx1"/>
                </a:solidFill>
                <a:effectLst/>
                <a:highlight>
                  <a:srgbClr val="FFFFFF"/>
                </a:highlight>
                <a:ea typeface="Cambria" panose="02040503050406030204" pitchFamily="18" charset="0"/>
              </a:rPr>
              <a:t>We have heard about the greenhouse effect but don’t really know how it works so maybe we could watch a video on it</a:t>
            </a:r>
            <a:r>
              <a:rPr lang="en-US" sz="1100" i="1" u="none" strike="noStrike" dirty="0" smtClean="0">
                <a:solidFill>
                  <a:schemeClr val="tx1"/>
                </a:solidFill>
                <a:effectLst/>
                <a:ea typeface="Cambria" panose="02040503050406030204" pitchFamily="18" charset="0"/>
              </a:rPr>
              <a:t>.</a:t>
            </a:r>
            <a:endParaRPr lang="en-US" u="none" strike="noStrike" dirty="0" smtClean="0">
              <a:solidFill>
                <a:schemeClr val="tx1"/>
              </a:solidFill>
              <a:effectLst/>
            </a:endParaRPr>
          </a:p>
          <a:p>
            <a:pPr marL="342900" lvl="0" indent="-342900">
              <a:buFont typeface="Arial" panose="020B0604020202020204" pitchFamily="34" charset="0"/>
              <a:buChar char="➔"/>
            </a:pPr>
            <a:r>
              <a:rPr lang="en-US" sz="1100" i="1" u="none" strike="noStrike" dirty="0" smtClean="0">
                <a:solidFill>
                  <a:schemeClr val="tx1"/>
                </a:solidFill>
                <a:effectLst/>
                <a:highlight>
                  <a:srgbClr val="FFFFFF"/>
                </a:highlight>
                <a:ea typeface="Cambria" panose="02040503050406030204" pitchFamily="18" charset="0"/>
              </a:rPr>
              <a:t>We could do a simulation on the greenhouse effect</a:t>
            </a:r>
            <a:r>
              <a:rPr lang="en-US" sz="1100" i="1" u="none" strike="noStrike" dirty="0" smtClean="0">
                <a:solidFill>
                  <a:schemeClr val="tx1"/>
                </a:solidFill>
                <a:effectLst/>
                <a:ea typeface="Cambria" panose="02040503050406030204" pitchFamily="18" charset="0"/>
              </a:rPr>
              <a:t>.</a:t>
            </a:r>
            <a:endParaRPr lang="en-US" u="none" strike="noStrike" dirty="0" smtClean="0">
              <a:solidFill>
                <a:schemeClr val="tx1"/>
              </a:solidFill>
              <a:effectLst/>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100" b="1" i="0" u="none" strike="noStrike" cap="none" dirty="0">
              <a:solidFill>
                <a:schemeClr val="dk1"/>
              </a:solidFill>
              <a:highlight>
                <a:srgbClr val="FFFFFF"/>
              </a:highlight>
              <a:latin typeface="Cambria"/>
              <a:ea typeface="Cambria"/>
              <a:cs typeface="Cambria"/>
              <a:sym typeface="Cambri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38761D"/>
              </a:buClr>
              <a:buSzPts val="5200"/>
              <a:buFont typeface="Dosis"/>
              <a:buNone/>
              <a:defRPr sz="5200" b="1" i="0" u="none" strike="noStrike" cap="none">
                <a:solidFill>
                  <a:srgbClr val="38761D"/>
                </a:solidFill>
                <a:latin typeface="Dosis"/>
                <a:ea typeface="Dosis"/>
                <a:cs typeface="Dosis"/>
                <a:sym typeface="Dosi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00000"/>
              </a:buClr>
              <a:buSzPts val="2800"/>
              <a:buFont typeface="Dosis"/>
              <a:buNone/>
              <a:defRPr sz="2800" b="0" i="0" u="none" strike="noStrike" cap="none">
                <a:solidFill>
                  <a:srgbClr val="000000"/>
                </a:solidFill>
                <a:latin typeface="Dosis"/>
                <a:ea typeface="Dosis"/>
                <a:cs typeface="Dosis"/>
                <a:sym typeface="Dosis"/>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38761D"/>
              </a:buClr>
              <a:buSzPts val="3600"/>
              <a:buFont typeface="Dosis"/>
              <a:buNone/>
              <a:defRPr sz="3600" b="1" i="0" u="none" strike="noStrike" cap="none">
                <a:solidFill>
                  <a:srgbClr val="38761D"/>
                </a:solidFill>
                <a:latin typeface="Dosis"/>
                <a:ea typeface="Dosis"/>
                <a:cs typeface="Dosis"/>
                <a:sym typeface="Dosi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81000" algn="l" rtl="0">
              <a:lnSpc>
                <a:spcPct val="115000"/>
              </a:lnSpc>
              <a:spcBef>
                <a:spcPts val="0"/>
              </a:spcBef>
              <a:spcAft>
                <a:spcPts val="0"/>
              </a:spcAft>
              <a:buClr>
                <a:srgbClr val="000000"/>
              </a:buClr>
              <a:buSzPts val="2400"/>
              <a:buFont typeface="Petrona"/>
              <a:buChar char="●"/>
              <a:defRPr sz="2400" b="0" i="0" u="none" strike="noStrike" cap="none">
                <a:solidFill>
                  <a:srgbClr val="000000"/>
                </a:solidFill>
                <a:latin typeface="Petrona"/>
                <a:ea typeface="Petrona"/>
                <a:cs typeface="Petrona"/>
                <a:sym typeface="Petrona"/>
              </a:defRPr>
            </a:lvl1pPr>
            <a:lvl2pPr marL="914400" marR="0" lvl="1" indent="-342900" algn="l" rtl="0">
              <a:lnSpc>
                <a:spcPct val="115000"/>
              </a:lnSpc>
              <a:spcBef>
                <a:spcPts val="1600"/>
              </a:spcBef>
              <a:spcAft>
                <a:spcPts val="0"/>
              </a:spcAft>
              <a:buClr>
                <a:srgbClr val="38761D"/>
              </a:buClr>
              <a:buSzPts val="1800"/>
              <a:buFont typeface="Dosis"/>
              <a:buChar char="○"/>
              <a:defRPr sz="1800" b="0" i="0" u="none" strike="noStrike" cap="none">
                <a:solidFill>
                  <a:srgbClr val="38761D"/>
                </a:solidFill>
                <a:latin typeface="Dosis"/>
                <a:ea typeface="Dosis"/>
                <a:cs typeface="Dosis"/>
                <a:sym typeface="Dosis"/>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6" name="Shape 2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Shape 4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enverpost.com/2016/07/14/colorado-summers-getting-hotter-stickie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38761D"/>
              </a:buClr>
              <a:buSzPts val="5200"/>
              <a:buFont typeface="Dosis"/>
              <a:buNone/>
            </a:pPr>
            <a:r>
              <a:rPr lang="en" sz="5200" b="1" i="0" u="none" strike="noStrike" cap="none" dirty="0">
                <a:solidFill>
                  <a:srgbClr val="38761D"/>
                </a:solidFill>
                <a:latin typeface="Dosis"/>
                <a:ea typeface="Dosis"/>
                <a:cs typeface="Dosis"/>
                <a:sym typeface="Dosis"/>
              </a:rPr>
              <a:t>HS Climate </a:t>
            </a:r>
            <a:r>
              <a:rPr lang="en" dirty="0" smtClean="0"/>
              <a:t>Resiliency</a:t>
            </a:r>
            <a:r>
              <a:rPr lang="en" sz="5200" b="1" i="0" u="none" strike="noStrike" cap="none" dirty="0" smtClean="0">
                <a:solidFill>
                  <a:srgbClr val="38761D"/>
                </a:solidFill>
                <a:latin typeface="Dosis"/>
                <a:ea typeface="Dosis"/>
                <a:cs typeface="Dosis"/>
                <a:sym typeface="Dosis"/>
              </a:rPr>
              <a:t> </a:t>
            </a:r>
            <a:r>
              <a:rPr lang="en" sz="5200" b="1" i="0" u="none" strike="noStrike" cap="none" dirty="0">
                <a:solidFill>
                  <a:srgbClr val="38761D"/>
                </a:solidFill>
                <a:latin typeface="Dosis"/>
                <a:ea typeface="Dosis"/>
                <a:cs typeface="Dosis"/>
                <a:sym typeface="Dosis"/>
              </a:rPr>
              <a:t>Unit</a:t>
            </a:r>
            <a:endParaRPr sz="5200" b="1" i="0" u="none" strike="noStrike" cap="none" dirty="0">
              <a:solidFill>
                <a:srgbClr val="38761D"/>
              </a:solidFill>
              <a:latin typeface="Dosis"/>
              <a:ea typeface="Dosis"/>
              <a:cs typeface="Dosis"/>
              <a:sym typeface="Dosis"/>
            </a:endParaRPr>
          </a:p>
          <a:p>
            <a:pPr marL="0" marR="0" lvl="0" indent="0" algn="ctr" rtl="0">
              <a:lnSpc>
                <a:spcPct val="100000"/>
              </a:lnSpc>
              <a:spcBef>
                <a:spcPts val="0"/>
              </a:spcBef>
              <a:spcAft>
                <a:spcPts val="0"/>
              </a:spcAft>
              <a:buClr>
                <a:srgbClr val="38761D"/>
              </a:buClr>
              <a:buSzPts val="5200"/>
              <a:buFont typeface="Dosis"/>
              <a:buNone/>
            </a:pPr>
            <a:r>
              <a:rPr lang="en" sz="5200" b="1" i="0" u="none" strike="noStrike" cap="none" dirty="0">
                <a:solidFill>
                  <a:srgbClr val="38761D"/>
                </a:solidFill>
                <a:latin typeface="Dosis"/>
                <a:ea typeface="Dosis"/>
                <a:cs typeface="Dosis"/>
                <a:sym typeface="Dosis"/>
              </a:rPr>
              <a:t>Lesson 1</a:t>
            </a:r>
            <a:endParaRPr sz="5200" b="1" i="0" u="none" strike="noStrike" cap="none" dirty="0">
              <a:solidFill>
                <a:srgbClr val="38761D"/>
              </a:solidFill>
              <a:latin typeface="Dosis"/>
              <a:ea typeface="Dosis"/>
              <a:cs typeface="Dosis"/>
              <a:sym typeface="Dosi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Do now</a:t>
            </a:r>
            <a:endParaRPr sz="3600" b="1" i="0" u="none" strike="noStrike" cap="none">
              <a:solidFill>
                <a:srgbClr val="38761D"/>
              </a:solidFill>
              <a:latin typeface="Dosis"/>
              <a:ea typeface="Dosis"/>
              <a:cs typeface="Dosis"/>
              <a:sym typeface="Dosis"/>
            </a:endParaRPr>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sm" len="sm"/>
            <a:tailEnd type="none" w="sm" len="sm"/>
          </a:ln>
        </p:spPr>
      </p:cxnSp>
      <p:sp>
        <p:nvSpPr>
          <p:cNvPr id="61" name="Shape 61"/>
          <p:cNvSpPr txBox="1">
            <a:spLocks noGrp="1"/>
          </p:cNvSpPr>
          <p:nvPr>
            <p:ph type="body" idx="1"/>
          </p:nvPr>
        </p:nvSpPr>
        <p:spPr>
          <a:xfrm>
            <a:off x="311700" y="1811858"/>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Petrona"/>
              <a:buNone/>
            </a:pPr>
            <a:r>
              <a:rPr lang="en" sz="3000" b="0" i="0" u="none" strike="noStrike" cap="none">
                <a:solidFill>
                  <a:srgbClr val="000000"/>
                </a:solidFill>
                <a:latin typeface="Petrona"/>
                <a:ea typeface="Petrona"/>
                <a:cs typeface="Petrona"/>
                <a:sym typeface="Petrona"/>
              </a:rPr>
              <a:t>Think back to a really hot day last summer, what was it like? Describe it. What did you do during that day?</a:t>
            </a:r>
            <a:endParaRPr sz="3000" b="0" i="0" u="none" strike="noStrike" cap="none">
              <a:solidFill>
                <a:srgbClr val="000000"/>
              </a:solidFill>
              <a:latin typeface="Petrona"/>
              <a:ea typeface="Petrona"/>
              <a:cs typeface="Petrona"/>
              <a:sym typeface="Petro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cxnSp>
        <p:nvCxnSpPr>
          <p:cNvPr id="67" name="Shape 67"/>
          <p:cNvCxnSpPr/>
          <p:nvPr/>
        </p:nvCxnSpPr>
        <p:spPr>
          <a:xfrm>
            <a:off x="367100" y="1501750"/>
            <a:ext cx="8476500" cy="33300"/>
          </a:xfrm>
          <a:prstGeom prst="straightConnector1">
            <a:avLst/>
          </a:prstGeom>
          <a:noFill/>
          <a:ln w="38100" cap="flat" cmpd="sng">
            <a:solidFill>
              <a:srgbClr val="38761D"/>
            </a:solidFill>
            <a:prstDash val="solid"/>
            <a:round/>
            <a:headEnd type="none" w="sm" len="sm"/>
            <a:tailEnd type="none" w="sm" len="sm"/>
          </a:ln>
        </p:spPr>
      </p:cxnSp>
      <p:pic>
        <p:nvPicPr>
          <p:cNvPr id="68" name="Shape 68">
            <a:hlinkClick r:id="rId3"/>
          </p:cNvPr>
          <p:cNvPicPr preferRelativeResize="0"/>
          <p:nvPr/>
        </p:nvPicPr>
        <p:blipFill rotWithShape="1">
          <a:blip r:embed="rId4">
            <a:alphaModFix/>
          </a:blip>
          <a:srcRect/>
          <a:stretch/>
        </p:blipFill>
        <p:spPr>
          <a:xfrm>
            <a:off x="561975" y="1762825"/>
            <a:ext cx="7472724" cy="421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348692"/>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Generating Questions</a:t>
            </a:r>
            <a:endParaRPr sz="3600" b="1" i="0" u="none" strike="noStrike" cap="none">
              <a:solidFill>
                <a:srgbClr val="38761D"/>
              </a:solidFill>
              <a:latin typeface="Dosis"/>
              <a:ea typeface="Dosis"/>
              <a:cs typeface="Dosis"/>
              <a:sym typeface="Dosis"/>
            </a:endParaRPr>
          </a:p>
        </p:txBody>
      </p:sp>
      <p:cxnSp>
        <p:nvCxnSpPr>
          <p:cNvPr id="74" name="Shape 74"/>
          <p:cNvCxnSpPr/>
          <p:nvPr/>
        </p:nvCxnSpPr>
        <p:spPr>
          <a:xfrm>
            <a:off x="225425" y="1239750"/>
            <a:ext cx="8476500" cy="33300"/>
          </a:xfrm>
          <a:prstGeom prst="straightConnector1">
            <a:avLst/>
          </a:prstGeom>
          <a:noFill/>
          <a:ln w="38100" cap="flat" cmpd="sng">
            <a:solidFill>
              <a:srgbClr val="38761D"/>
            </a:solidFill>
            <a:prstDash val="solid"/>
            <a:round/>
            <a:headEnd type="none" w="sm" len="sm"/>
            <a:tailEnd type="none" w="sm" len="sm"/>
          </a:ln>
        </p:spPr>
      </p:cxnSp>
      <p:sp>
        <p:nvSpPr>
          <p:cNvPr id="75" name="Shape 75"/>
          <p:cNvSpPr txBox="1">
            <a:spLocks noGrp="1"/>
          </p:cNvSpPr>
          <p:nvPr>
            <p:ph type="body" idx="1"/>
          </p:nvPr>
        </p:nvSpPr>
        <p:spPr>
          <a:xfrm>
            <a:off x="203375" y="1500458"/>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Petrona"/>
              <a:buNone/>
            </a:pPr>
            <a:r>
              <a:rPr lang="en" sz="3000" b="0" i="0" u="none" strike="noStrike" cap="none">
                <a:solidFill>
                  <a:srgbClr val="000000"/>
                </a:solidFill>
                <a:latin typeface="Petrona"/>
                <a:ea typeface="Petrona"/>
                <a:cs typeface="Petrona"/>
                <a:sym typeface="Petrona"/>
              </a:rPr>
              <a:t>What questions do you have about the increase in Colorado’s cities temperatures?</a:t>
            </a:r>
            <a:endParaRPr sz="3000" b="0" i="0" u="none" strike="noStrike" cap="none">
              <a:solidFill>
                <a:srgbClr val="000000"/>
              </a:solidFill>
              <a:latin typeface="Petrona"/>
              <a:ea typeface="Petrona"/>
              <a:cs typeface="Petrona"/>
              <a:sym typeface="Petro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Grouping and Prioritizing Questions</a:t>
            </a:r>
            <a:endParaRPr sz="3600" b="1" i="0" u="none" strike="noStrike" cap="none">
              <a:solidFill>
                <a:srgbClr val="38761D"/>
              </a:solidFill>
              <a:latin typeface="Dosis"/>
              <a:ea typeface="Dosis"/>
              <a:cs typeface="Dosis"/>
              <a:sym typeface="Dosis"/>
            </a:endParaRPr>
          </a:p>
        </p:txBody>
      </p:sp>
      <p:cxnSp>
        <p:nvCxnSpPr>
          <p:cNvPr id="81" name="Shape 81"/>
          <p:cNvCxnSpPr/>
          <p:nvPr/>
        </p:nvCxnSpPr>
        <p:spPr>
          <a:xfrm>
            <a:off x="333750" y="1356875"/>
            <a:ext cx="8476500" cy="33300"/>
          </a:xfrm>
          <a:prstGeom prst="straightConnector1">
            <a:avLst/>
          </a:prstGeom>
          <a:noFill/>
          <a:ln w="38100" cap="flat" cmpd="sng">
            <a:solidFill>
              <a:srgbClr val="38761D"/>
            </a:solidFill>
            <a:prstDash val="solid"/>
            <a:round/>
            <a:headEnd type="none" w="sm" len="sm"/>
            <a:tailEnd type="none" w="sm" len="sm"/>
          </a:ln>
        </p:spPr>
      </p:cxnSp>
      <p:sp>
        <p:nvSpPr>
          <p:cNvPr id="82" name="Shape 8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Petrona"/>
              <a:buNone/>
            </a:pPr>
            <a:r>
              <a:rPr lang="en" sz="2400" b="0" i="0" u="none" strike="noStrike" cap="none">
                <a:solidFill>
                  <a:srgbClr val="000000"/>
                </a:solidFill>
                <a:latin typeface="Petrona"/>
                <a:ea typeface="Petrona"/>
                <a:cs typeface="Petrona"/>
                <a:sym typeface="Petrona"/>
              </a:rPr>
              <a:t>Are there common themes among our questions?</a:t>
            </a:r>
            <a:endParaRPr sz="24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0"/>
              </a:spcAft>
              <a:buClr>
                <a:srgbClr val="000000"/>
              </a:buClr>
              <a:buSzPts val="2400"/>
              <a:buFont typeface="Petrona"/>
              <a:buNone/>
            </a:pPr>
            <a:endParaRPr sz="24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0"/>
              </a:spcAft>
              <a:buClr>
                <a:srgbClr val="000000"/>
              </a:buClr>
              <a:buSzPts val="2400"/>
              <a:buFont typeface="Petrona"/>
              <a:buNone/>
            </a:pPr>
            <a:r>
              <a:rPr lang="en" sz="2400" b="0" i="0" u="none" strike="noStrike" cap="none">
                <a:solidFill>
                  <a:srgbClr val="000000"/>
                </a:solidFill>
                <a:latin typeface="Petrona"/>
                <a:ea typeface="Petrona"/>
                <a:cs typeface="Petrona"/>
                <a:sym typeface="Petrona"/>
              </a:rPr>
              <a:t>Could we group these questions into categories?</a:t>
            </a:r>
            <a:endParaRPr sz="24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0"/>
              </a:spcAft>
              <a:buClr>
                <a:srgbClr val="000000"/>
              </a:buClr>
              <a:buSzPts val="2400"/>
              <a:buFont typeface="Petrona"/>
              <a:buNone/>
            </a:pPr>
            <a:endParaRPr sz="24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0"/>
              </a:spcAft>
              <a:buClr>
                <a:srgbClr val="000000"/>
              </a:buClr>
              <a:buSzPts val="2400"/>
              <a:buFont typeface="Petrona"/>
              <a:buNone/>
            </a:pPr>
            <a:endParaRPr sz="24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1600"/>
              </a:spcAft>
              <a:buClr>
                <a:srgbClr val="000000"/>
              </a:buClr>
              <a:buSzPts val="2400"/>
              <a:buFont typeface="Petrona"/>
              <a:buNone/>
            </a:pPr>
            <a:endParaRPr sz="2400" b="0" i="0" u="none" strike="noStrike" cap="none">
              <a:solidFill>
                <a:srgbClr val="000000"/>
              </a:solidFill>
              <a:latin typeface="Petrona"/>
              <a:ea typeface="Petrona"/>
              <a:cs typeface="Petrona"/>
              <a:sym typeface="Petro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8761D"/>
              </a:buClr>
              <a:buSzPts val="3600"/>
              <a:buFont typeface="Dosis"/>
              <a:buNone/>
            </a:pPr>
            <a:r>
              <a:rPr lang="en" sz="3600" b="1" i="0" u="none" strike="noStrike" cap="none">
                <a:solidFill>
                  <a:srgbClr val="38761D"/>
                </a:solidFill>
                <a:latin typeface="Dosis"/>
                <a:ea typeface="Dosis"/>
                <a:cs typeface="Dosis"/>
                <a:sym typeface="Dosis"/>
              </a:rPr>
              <a:t>Where should we go next?</a:t>
            </a:r>
            <a:endParaRPr sz="3600" b="1" i="0" u="none" strike="noStrike" cap="none">
              <a:solidFill>
                <a:srgbClr val="38761D"/>
              </a:solidFill>
              <a:latin typeface="Dosis"/>
              <a:ea typeface="Dosis"/>
              <a:cs typeface="Dosis"/>
              <a:sym typeface="Dosis"/>
            </a:endParaRPr>
          </a:p>
        </p:txBody>
      </p:sp>
      <p:sp>
        <p:nvSpPr>
          <p:cNvPr id="88" name="Shape 8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3000" b="0" i="0" u="none" strike="noStrike" cap="none">
                <a:solidFill>
                  <a:schemeClr val="dk1"/>
                </a:solidFill>
                <a:latin typeface="Petrona"/>
                <a:ea typeface="Petrona"/>
                <a:cs typeface="Petrona"/>
                <a:sym typeface="Petrona"/>
              </a:rPr>
              <a:t>How could we answer our questions? </a:t>
            </a:r>
            <a:endParaRPr sz="30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0"/>
              </a:spcAft>
              <a:buClr>
                <a:srgbClr val="000000"/>
              </a:buClr>
              <a:buSzPts val="2400"/>
              <a:buFont typeface="Petrona"/>
              <a:buNone/>
            </a:pPr>
            <a:endParaRPr sz="30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0"/>
              </a:spcAft>
              <a:buClr>
                <a:srgbClr val="000000"/>
              </a:buClr>
              <a:buSzPts val="2400"/>
              <a:buFont typeface="Petrona"/>
              <a:buNone/>
            </a:pPr>
            <a:r>
              <a:rPr lang="en" sz="3000" b="0" i="0" u="none" strike="noStrike" cap="none">
                <a:solidFill>
                  <a:srgbClr val="000000"/>
                </a:solidFill>
                <a:latin typeface="Petrona"/>
                <a:ea typeface="Petrona"/>
                <a:cs typeface="Petrona"/>
                <a:sym typeface="Petrona"/>
              </a:rPr>
              <a:t>What question or group of questions should we start with?</a:t>
            </a:r>
            <a:endParaRPr sz="30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0"/>
              </a:spcAft>
              <a:buClr>
                <a:srgbClr val="000000"/>
              </a:buClr>
              <a:buSzPts val="2400"/>
              <a:buFont typeface="Petrona"/>
              <a:buNone/>
            </a:pPr>
            <a:endParaRPr sz="30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0"/>
              </a:spcAft>
              <a:buClr>
                <a:srgbClr val="000000"/>
              </a:buClr>
              <a:buSzPts val="2400"/>
              <a:buFont typeface="Petrona"/>
              <a:buNone/>
            </a:pPr>
            <a:endParaRPr sz="3000" b="0" i="0" u="none" strike="noStrike" cap="none">
              <a:solidFill>
                <a:srgbClr val="000000"/>
              </a:solidFill>
              <a:latin typeface="Petrona"/>
              <a:ea typeface="Petrona"/>
              <a:cs typeface="Petrona"/>
              <a:sym typeface="Petrona"/>
            </a:endParaRPr>
          </a:p>
          <a:p>
            <a:pPr marL="0" marR="0" lvl="0" indent="0" algn="l" rtl="0">
              <a:lnSpc>
                <a:spcPct val="115000"/>
              </a:lnSpc>
              <a:spcBef>
                <a:spcPts val="1600"/>
              </a:spcBef>
              <a:spcAft>
                <a:spcPts val="1600"/>
              </a:spcAft>
              <a:buClr>
                <a:srgbClr val="000000"/>
              </a:buClr>
              <a:buSzPts val="2400"/>
              <a:buFont typeface="Petrona"/>
              <a:buNone/>
            </a:pPr>
            <a:endParaRPr sz="3000" b="0" i="0" u="none" strike="noStrike" cap="none">
              <a:solidFill>
                <a:srgbClr val="000000"/>
              </a:solidFill>
              <a:latin typeface="Petrona"/>
              <a:ea typeface="Petrona"/>
              <a:cs typeface="Petrona"/>
              <a:sym typeface="Petrona"/>
            </a:endParaRPr>
          </a:p>
        </p:txBody>
      </p:sp>
      <p:cxnSp>
        <p:nvCxnSpPr>
          <p:cNvPr id="89" name="Shape 89"/>
          <p:cNvCxnSpPr/>
          <p:nvPr/>
        </p:nvCxnSpPr>
        <p:spPr>
          <a:xfrm>
            <a:off x="367100" y="1501750"/>
            <a:ext cx="8476500" cy="33300"/>
          </a:xfrm>
          <a:prstGeom prst="straightConnector1">
            <a:avLst/>
          </a:prstGeom>
          <a:noFill/>
          <a:ln w="38100" cap="flat" cmpd="sng">
            <a:solidFill>
              <a:srgbClr val="38761D"/>
            </a:solidFill>
            <a:prstDash val="solid"/>
            <a:round/>
            <a:headEnd type="none" w="sm" len="sm"/>
            <a:tailEnd type="none" w="sm" len="sm"/>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420</Words>
  <Application>Microsoft Office PowerPoint</Application>
  <PresentationFormat>On-screen Show (4:3)</PresentationFormat>
  <Paragraphs>84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Dosis</vt:lpstr>
      <vt:lpstr>Cambria</vt:lpstr>
      <vt:lpstr>Petrona</vt:lpstr>
      <vt:lpstr>Simple Light</vt:lpstr>
      <vt:lpstr>HS Climate Resiliency Unit Lesson 1</vt:lpstr>
      <vt:lpstr>Do now</vt:lpstr>
      <vt:lpstr>PowerPoint Presentation</vt:lpstr>
      <vt:lpstr>Generating Questions</vt:lpstr>
      <vt:lpstr>Grouping and Prioritizing Questions</vt:lpstr>
      <vt:lpstr>Where should we go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 Climate Change Unit Lesson 1</dc:title>
  <dc:creator>CIRES student</dc:creator>
  <cp:lastModifiedBy>CIRES Message Center</cp:lastModifiedBy>
  <cp:revision>4</cp:revision>
  <dcterms:modified xsi:type="dcterms:W3CDTF">2020-03-09T18:28:15Z</dcterms:modified>
</cp:coreProperties>
</file>