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53184"/>
  </p:normalViewPr>
  <p:slideViewPr>
    <p:cSldViewPr snapToGrid="0" snapToObjects="1">
      <p:cViewPr varScale="1">
        <p:scale>
          <a:sx n="81" d="100"/>
          <a:sy n="81" d="100"/>
        </p:scale>
        <p:origin x="248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3200456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Image source: https://www.climate.gov/news-features/event-tracker/february-2018-heatwave-across-far-north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68300" indent="-228600" rtl="0">
              <a:buAutoNum type="arabicPeriod"/>
            </a:pPr>
            <a:r>
              <a:rPr lang="en-US" sz="1100" b="1" i="0" u="none" strike="noStrike" cap="none" dirty="0" smtClean="0">
                <a:solidFill>
                  <a:srgbClr val="000000"/>
                </a:solidFill>
                <a:effectLst/>
                <a:latin typeface="Arial"/>
                <a:ea typeface="Arial"/>
                <a:cs typeface="Arial"/>
                <a:sym typeface="Arial"/>
              </a:rPr>
              <a:t>(10 min) Begin with a  Consensus Building Discussion </a:t>
            </a:r>
            <a:r>
              <a:rPr lang="en-US" sz="1100" b="1" i="1" u="none" strike="noStrike" cap="none" baseline="30000" dirty="0" smtClean="0">
                <a:solidFill>
                  <a:srgbClr val="000000"/>
                </a:solidFill>
                <a:effectLst/>
                <a:latin typeface="Arial"/>
                <a:ea typeface="Arial"/>
                <a:cs typeface="Arial"/>
                <a:sym typeface="Arial"/>
              </a:rPr>
              <a:t>1</a:t>
            </a:r>
            <a:r>
              <a:rPr lang="en-US" sz="1100" b="1" i="0" u="none" strike="noStrike" cap="none" dirty="0" smtClean="0">
                <a:solidFill>
                  <a:srgbClr val="000000"/>
                </a:solidFill>
                <a:effectLst/>
                <a:latin typeface="Arial"/>
                <a:ea typeface="Arial"/>
                <a:cs typeface="Arial"/>
                <a:sym typeface="Arial"/>
              </a:rPr>
              <a:t> to help reorient students in the story line. Use the following prompts to help students articulate what they figured out in the last lesson.</a:t>
            </a:r>
          </a:p>
          <a:p>
            <a:pPr marL="368300" indent="-228600" rtl="0">
              <a:buAutoNum type="arabicPeriod"/>
            </a:pPr>
            <a:endParaRPr lang="en-US" b="0" dirty="0" smtClean="0">
              <a:effectLst/>
            </a:endParaRPr>
          </a:p>
          <a:p>
            <a:pPr marL="139700" indent="0" rtl="0">
              <a:buNone/>
            </a:pP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During our last two classes, we looked at how the surfaces in a place can make it warmer or cooler.</a:t>
            </a:r>
          </a:p>
          <a:p>
            <a:pPr rtl="0" fontAlgn="base"/>
            <a:r>
              <a:rPr lang="en-US" sz="1100" b="0" i="0" u="none" strike="noStrike" cap="none" dirty="0" smtClean="0">
                <a:solidFill>
                  <a:srgbClr val="000000"/>
                </a:solidFill>
                <a:effectLst/>
                <a:latin typeface="Arial"/>
                <a:ea typeface="Arial"/>
                <a:cs typeface="Arial"/>
                <a:sym typeface="Arial"/>
              </a:rPr>
              <a:t>What did we find out about the colors of surfaces and temperatures?</a:t>
            </a:r>
          </a:p>
          <a:p>
            <a:pPr rtl="0" fontAlgn="base"/>
            <a:r>
              <a:rPr lang="en-US" sz="1100" b="0" i="0" u="none" strike="noStrike" cap="none" dirty="0" smtClean="0">
                <a:solidFill>
                  <a:srgbClr val="000000"/>
                </a:solidFill>
                <a:effectLst/>
                <a:latin typeface="Arial"/>
                <a:ea typeface="Arial"/>
                <a:cs typeface="Arial"/>
                <a:sym typeface="Arial"/>
              </a:rPr>
              <a:t>What does this tell us about the amount of light reflected and temperature?</a:t>
            </a:r>
          </a:p>
          <a:p>
            <a:pPr rtl="0" fontAlgn="base"/>
            <a:r>
              <a:rPr lang="en-US" sz="1100" b="0" i="0" u="none" strike="noStrike" cap="none" dirty="0" smtClean="0">
                <a:solidFill>
                  <a:srgbClr val="000000"/>
                </a:solidFill>
                <a:effectLst/>
                <a:latin typeface="Arial"/>
                <a:ea typeface="Arial"/>
                <a:cs typeface="Arial"/>
                <a:sym typeface="Arial"/>
              </a:rPr>
              <a:t>What does this tell us about why growing cities are hotter?</a:t>
            </a:r>
          </a:p>
          <a:p>
            <a:pPr rtl="0" fontAlgn="base"/>
            <a:r>
              <a:rPr lang="en-US" sz="1100" b="0" i="0" u="none" strike="noStrike" cap="none" dirty="0" smtClean="0">
                <a:solidFill>
                  <a:srgbClr val="000000"/>
                </a:solidFill>
                <a:effectLst/>
                <a:latin typeface="Arial"/>
                <a:ea typeface="Arial"/>
                <a:cs typeface="Arial"/>
                <a:sym typeface="Arial"/>
              </a:rPr>
              <a:t>What did we decide that we should look at next?</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a:t>
            </a:r>
            <a:r>
              <a:rPr lang="en-US" sz="1100" b="1" i="1" u="none" strike="noStrike" cap="none" dirty="0" smtClean="0">
                <a:solidFill>
                  <a:srgbClr val="000000"/>
                </a:solidFill>
                <a:effectLst/>
                <a:latin typeface="Arial"/>
                <a:ea typeface="Arial"/>
                <a:cs typeface="Arial"/>
                <a:sym typeface="Arial"/>
              </a:rPr>
              <a:t>student responses </a:t>
            </a:r>
            <a:r>
              <a:rPr lang="en-US" sz="1100" b="1" i="1" u="none" strike="noStrike" cap="none" baseline="30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that refer to what we figured out last time, such as: </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We learned that darker surfaces are warmer than lighter-colored surfaces.</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This shows us that as cities grow in population, more plant surfaces are replaced with dark surfaces, and so the cities get hotter.</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We did an experiment that showed how light reflected on different colored surfaces raised the temperature to different levels. </a:t>
            </a:r>
          </a:p>
          <a:p>
            <a:pPr rtl="0" fontAlgn="base"/>
            <a:r>
              <a:rPr lang="en-US" sz="1100" b="0" i="1" u="none" strike="noStrike" cap="none" dirty="0" smtClean="0">
                <a:solidFill>
                  <a:srgbClr val="000000"/>
                </a:solidFill>
                <a:effectLst/>
                <a:latin typeface="Arial"/>
                <a:ea typeface="Arial"/>
                <a:cs typeface="Arial"/>
                <a:sym typeface="Arial"/>
              </a:rPr>
              <a:t>We decided to look if other parts of the world are getting hotter, too. </a:t>
            </a:r>
            <a:endParaRPr lang="en-US" sz="1100" b="1" i="1"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2. (10 min) Albedo around the world</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Have students look at the map that shows changes in albedo (reflectivity) around the world.  Students look for patterns in the temperature changes. Have students work in groups of 3-4 to describe the relationship they observe between albedo and temperature changes they see.</a:t>
            </a:r>
            <a:endParaRPr lang="en-US" b="0" dirty="0" smtClean="0">
              <a:effectLst/>
            </a:endParaRP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Building Understandings Discussion:</a:t>
            </a:r>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Review the title and map key as a class.  Invite a group to share their explanation of patterns found in the data. Invite other students to respond (agree/disagree/add) to the explanation. </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Listen for understanding and confusion around the patterns: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The blue means more reflective surface and so temperatures should not be as warm.</a:t>
            </a:r>
          </a:p>
          <a:p>
            <a:pPr rtl="0" fontAlgn="base"/>
            <a:r>
              <a:rPr lang="en-US" sz="1100" b="0" i="1" u="none" strike="noStrike" cap="none" dirty="0" smtClean="0">
                <a:solidFill>
                  <a:srgbClr val="000000"/>
                </a:solidFill>
                <a:effectLst/>
                <a:latin typeface="Arial"/>
                <a:ea typeface="Arial"/>
                <a:cs typeface="Arial"/>
                <a:sym typeface="Arial"/>
              </a:rPr>
              <a:t>The red means less reflective surface so temperatures should be warmer.</a:t>
            </a:r>
          </a:p>
          <a:p>
            <a:pPr rtl="0" fontAlgn="base"/>
            <a:r>
              <a:rPr lang="en-US" sz="1100" b="0" i="1" u="none" strike="noStrike" cap="none" dirty="0" smtClean="0">
                <a:solidFill>
                  <a:srgbClr val="000000"/>
                </a:solidFill>
                <a:effectLst/>
                <a:latin typeface="Arial"/>
                <a:ea typeface="Arial"/>
                <a:cs typeface="Arial"/>
                <a:sym typeface="Arial"/>
              </a:rPr>
              <a:t>Why is the Arctic less reflective and Antarctica more reflective surface since they’re both polar regions?</a:t>
            </a:r>
          </a:p>
          <a:p>
            <a:pPr rtl="0" fontAlgn="base"/>
            <a:r>
              <a:rPr lang="en-US" sz="1100" b="0" i="1" u="none" strike="noStrike" cap="none" dirty="0" smtClean="0">
                <a:solidFill>
                  <a:srgbClr val="000000"/>
                </a:solidFill>
                <a:effectLst/>
                <a:latin typeface="Arial"/>
                <a:ea typeface="Arial"/>
                <a:cs typeface="Arial"/>
                <a:sym typeface="Arial"/>
              </a:rPr>
              <a:t>Northern and central US is more reflective while the southern US has a less reflective surface cover.</a:t>
            </a:r>
            <a:endParaRPr lang="en-US" sz="1100" b="0" i="1"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3. (10 min) Temperature in other parts of the US</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Give students the map that shows the changes in heat wave duration around the continental US. Students look for patterns in the temperature changes. Have students work in groups of 3-4 to formulate an explanation of the patterns they see.</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Building Understandings Discussion:</a:t>
            </a:r>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Review the title and map key as a class.</a:t>
            </a:r>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Invite a group to share their explanation of patterns found in the data. Invite other students to respond (agree/disagree/add) to the explanation. </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Listen for understanding and confusion around the patterns: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Areas without large populations/cities (e.g. western states) have longer heat waves than areas with large populations/cities (e.g. east and west coast states)  This is a little confusing since there are more land use changes in populated areas than less populated areas.</a:t>
            </a:r>
          </a:p>
          <a:p>
            <a:pPr rtl="0" fontAlgn="base"/>
            <a:r>
              <a:rPr lang="en-US" sz="1100" b="0" i="1" u="none" strike="noStrike" cap="none" dirty="0" smtClean="0">
                <a:solidFill>
                  <a:srgbClr val="000000"/>
                </a:solidFill>
                <a:effectLst/>
                <a:latin typeface="Arial"/>
                <a:ea typeface="Arial"/>
                <a:cs typeface="Arial"/>
                <a:sym typeface="Arial"/>
              </a:rPr>
              <a:t>We learned yesterday that as more people move to a city plant surfaces are replaced by dark surfaces, which increases temperatures.</a:t>
            </a:r>
            <a:endParaRPr lang="en-US" sz="1100" b="0" i="1"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4. (20 min)  Temperature in other parts of</a:t>
            </a:r>
            <a:r>
              <a:rPr lang="en-US" sz="1100" b="1" i="0" u="none" strike="noStrike" cap="none" baseline="0"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the world</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Have students look at the map that shows the changes in the global mean surface temperatures and average global temperatures. Students look for patterns in the temperature changes. Have students work in groups of 3-4 to formulate an explanation of the patterns they see.</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Building Understandings Discussion:</a:t>
            </a:r>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Review the title and map key as a class.  Invite a group to share their explanation of patterns found in the data.  Invite other students to respond (agree/disagree/add) to the explanation. </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Have students look at the graph of the land-ocean temperature index (next slide).  Review the title and axis labels as a class. Students should work in groups of 3-4 to formulate an explanation of the patterns they see.</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Listen for understanding and confusion around the patterns: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The Arctic is warming</a:t>
            </a:r>
            <a:r>
              <a:rPr lang="en-US" sz="1100" b="0" i="1" u="none" strike="noStrike" cap="none" baseline="0" dirty="0" smtClean="0">
                <a:solidFill>
                  <a:srgbClr val="000000"/>
                </a:solidFill>
                <a:effectLst/>
                <a:latin typeface="Arial"/>
                <a:ea typeface="Arial"/>
                <a:cs typeface="Arial"/>
                <a:sym typeface="Arial"/>
              </a:rPr>
              <a:t> most above normal</a:t>
            </a:r>
            <a:r>
              <a:rPr lang="en-US" sz="1100" b="0" i="1" u="none" strike="noStrike" cap="none" dirty="0" smtClean="0">
                <a:solidFill>
                  <a:srgbClr val="000000"/>
                </a:solidFill>
                <a:effectLst/>
                <a:latin typeface="Arial"/>
                <a:ea typeface="Arial"/>
                <a:cs typeface="Arial"/>
                <a:sym typeface="Arial"/>
              </a:rPr>
              <a:t> but there isn’t a lot of land use changes or people living there. Since the world as a whole has been getting warmer, the snow in the Arctic has been melting, which exposes darker dirt and rock underneath, which absorbs more light and heat than snow. </a:t>
            </a:r>
          </a:p>
          <a:p>
            <a:pPr rtl="0" fontAlgn="base"/>
            <a:r>
              <a:rPr lang="en-US" sz="1100" b="0" i="1" u="none" strike="noStrike" cap="none" dirty="0" smtClean="0">
                <a:solidFill>
                  <a:srgbClr val="000000"/>
                </a:solidFill>
                <a:effectLst/>
                <a:latin typeface="Arial"/>
                <a:ea typeface="Arial"/>
                <a:cs typeface="Arial"/>
                <a:sym typeface="Arial"/>
              </a:rPr>
              <a:t>Why is Antarctica cooling?</a:t>
            </a:r>
          </a:p>
          <a:p>
            <a:pPr rtl="0" fontAlgn="base"/>
            <a:r>
              <a:rPr lang="en-US" sz="1100" b="0" i="1" u="none" strike="noStrike" cap="none" dirty="0" smtClean="0">
                <a:solidFill>
                  <a:srgbClr val="000000"/>
                </a:solidFill>
                <a:effectLst/>
                <a:latin typeface="Arial"/>
                <a:ea typeface="Arial"/>
                <a:cs typeface="Arial"/>
                <a:sym typeface="Arial"/>
              </a:rPr>
              <a:t>Most of the world looks to be increasing in temperature.</a:t>
            </a:r>
          </a:p>
          <a:p>
            <a:pPr rtl="0" fontAlgn="base"/>
            <a:r>
              <a:rPr lang="en-US" sz="1100" b="0" i="1" u="none" strike="noStrike" cap="none" dirty="0" smtClean="0">
                <a:solidFill>
                  <a:srgbClr val="000000"/>
                </a:solidFill>
                <a:effectLst/>
                <a:latin typeface="Arial"/>
                <a:ea typeface="Arial"/>
                <a:cs typeface="Arial"/>
                <a:sym typeface="Arial"/>
              </a:rPr>
              <a:t>Why isn’t the area around the equator the warmest?</a:t>
            </a:r>
          </a:p>
          <a:p>
            <a:pPr rtl="0" fontAlgn="base"/>
            <a:r>
              <a:rPr lang="en-US" sz="1100" b="0" i="1" u="none" strike="noStrike" cap="none" dirty="0" smtClean="0">
                <a:solidFill>
                  <a:srgbClr val="000000"/>
                </a:solidFill>
                <a:effectLst/>
                <a:latin typeface="Arial"/>
                <a:ea typeface="Arial"/>
                <a:cs typeface="Arial"/>
                <a:sym typeface="Arial"/>
              </a:rPr>
              <a:t>Global temperatures have been rising above normal since the 1970s?</a:t>
            </a:r>
          </a:p>
          <a:p>
            <a:pPr rtl="0" fontAlgn="base"/>
            <a:r>
              <a:rPr lang="en-US" sz="1100" b="0" i="1" u="none" strike="noStrike" cap="none" dirty="0" smtClean="0">
                <a:solidFill>
                  <a:srgbClr val="000000"/>
                </a:solidFill>
                <a:effectLst/>
                <a:latin typeface="Arial"/>
                <a:ea typeface="Arial"/>
                <a:cs typeface="Arial"/>
                <a:sym typeface="Arial"/>
              </a:rPr>
              <a:t>Global temperatures rising the fastest since 2010?</a:t>
            </a:r>
          </a:p>
          <a:p>
            <a:pPr rtl="0" fontAlgn="base"/>
            <a:r>
              <a:rPr lang="en-US" sz="1100" b="0" i="1" u="none" strike="noStrike" cap="none" dirty="0" smtClean="0">
                <a:solidFill>
                  <a:srgbClr val="000000"/>
                </a:solidFill>
                <a:effectLst/>
                <a:latin typeface="Arial"/>
                <a:ea typeface="Arial"/>
                <a:cs typeface="Arial"/>
                <a:sym typeface="Arial"/>
              </a:rPr>
              <a:t>I wonder what global temperatures were like before 1880?</a:t>
            </a:r>
          </a:p>
          <a:p>
            <a:pPr rtl="0" fontAlgn="base"/>
            <a:r>
              <a:rPr lang="en-US" sz="1100" b="0" i="1" u="none" strike="noStrike" cap="none" dirty="0" smtClean="0">
                <a:solidFill>
                  <a:srgbClr val="000000"/>
                </a:solidFill>
                <a:effectLst/>
                <a:latin typeface="Arial"/>
                <a:ea typeface="Arial"/>
                <a:cs typeface="Arial"/>
                <a:sym typeface="Arial"/>
              </a:rPr>
              <a:t>I wonder what global temperatures will be like in the future?</a:t>
            </a:r>
            <a:endParaRPr lang="en-US" sz="1100" b="0" i="1"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4. (20 min)  Temperature in other parts around the world</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Have students look at the map that shows the changes in the global mean surface temperatures and average global temperatures.  Students look for patterns in the temperature changes. Have students work in groups of 3-4 to formulate an explanation of the patterns they see.</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Building Understandings Discussion:</a:t>
            </a:r>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Review the title and map key as a class.  Invite a group to share their explanation of patterns found in the data.  Invite other students to respond (agree/disagree/add) to the explanation. </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Have students look at the graph of the land-ocean temperature index.  Review the title and axis labels as a class. Students should work in groups of 3-4 to formulate an explanation of the patterns they see.</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Listen for understanding and confusion around the patterns: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The Arctic is warming the most above normal but there isn’t a lot of land use changes or people living there. Since the world as a whole has been getting warmer, the snow in the Arctic has been melting, which exposes darker dirt and rock underneath, which absorbs more light and heat than snow. </a:t>
            </a:r>
          </a:p>
          <a:p>
            <a:pPr rtl="0" fontAlgn="base"/>
            <a:r>
              <a:rPr lang="en-US" sz="1100" b="0" i="1" u="none" strike="noStrike" cap="none" dirty="0" smtClean="0">
                <a:solidFill>
                  <a:srgbClr val="000000"/>
                </a:solidFill>
                <a:effectLst/>
                <a:latin typeface="Arial"/>
                <a:ea typeface="Arial"/>
                <a:cs typeface="Arial"/>
                <a:sym typeface="Arial"/>
              </a:rPr>
              <a:t>Why is Antarctica cooling?</a:t>
            </a:r>
          </a:p>
          <a:p>
            <a:pPr rtl="0" fontAlgn="base"/>
            <a:r>
              <a:rPr lang="en-US" sz="1100" b="0" i="1" u="none" strike="noStrike" cap="none" dirty="0" smtClean="0">
                <a:solidFill>
                  <a:srgbClr val="000000"/>
                </a:solidFill>
                <a:effectLst/>
                <a:latin typeface="Arial"/>
                <a:ea typeface="Arial"/>
                <a:cs typeface="Arial"/>
                <a:sym typeface="Arial"/>
              </a:rPr>
              <a:t>Most of the world looks to be increasing in temperature.</a:t>
            </a:r>
          </a:p>
          <a:p>
            <a:pPr rtl="0" fontAlgn="base"/>
            <a:r>
              <a:rPr lang="en-US" sz="1100" b="0" i="1" u="none" strike="noStrike" cap="none" dirty="0" smtClean="0">
                <a:solidFill>
                  <a:srgbClr val="000000"/>
                </a:solidFill>
                <a:effectLst/>
                <a:latin typeface="Arial"/>
                <a:ea typeface="Arial"/>
                <a:cs typeface="Arial"/>
                <a:sym typeface="Arial"/>
              </a:rPr>
              <a:t>Why isn’t the area around the equator the warmest?</a:t>
            </a:r>
          </a:p>
          <a:p>
            <a:pPr rtl="0" fontAlgn="base"/>
            <a:r>
              <a:rPr lang="en-US" sz="1100" b="0" i="1" u="none" strike="noStrike" cap="none" dirty="0" smtClean="0">
                <a:solidFill>
                  <a:srgbClr val="000000"/>
                </a:solidFill>
                <a:effectLst/>
                <a:latin typeface="Arial"/>
                <a:ea typeface="Arial"/>
                <a:cs typeface="Arial"/>
                <a:sym typeface="Arial"/>
              </a:rPr>
              <a:t>Global temperatures have been rising above normal since the 1970s?</a:t>
            </a:r>
          </a:p>
          <a:p>
            <a:pPr rtl="0" fontAlgn="base"/>
            <a:r>
              <a:rPr lang="en-US" sz="1100" b="0" i="1" u="none" strike="noStrike" cap="none" dirty="0" smtClean="0">
                <a:solidFill>
                  <a:srgbClr val="000000"/>
                </a:solidFill>
                <a:effectLst/>
                <a:latin typeface="Arial"/>
                <a:ea typeface="Arial"/>
                <a:cs typeface="Arial"/>
                <a:sym typeface="Arial"/>
              </a:rPr>
              <a:t>Global temperatures rising the fastest since 2010?</a:t>
            </a:r>
          </a:p>
          <a:p>
            <a:pPr rtl="0" fontAlgn="base"/>
            <a:r>
              <a:rPr lang="en-US" sz="1100" b="0" i="1" u="none" strike="noStrike" cap="none" dirty="0" smtClean="0">
                <a:solidFill>
                  <a:srgbClr val="000000"/>
                </a:solidFill>
                <a:effectLst/>
                <a:latin typeface="Arial"/>
                <a:ea typeface="Arial"/>
                <a:cs typeface="Arial"/>
                <a:sym typeface="Arial"/>
              </a:rPr>
              <a:t>I wonder what global temperatures were like before 1880?</a:t>
            </a:r>
          </a:p>
          <a:p>
            <a:pPr rtl="0" fontAlgn="base"/>
            <a:r>
              <a:rPr lang="en-US" sz="1100" b="0" i="1" u="none" strike="noStrike" cap="none" dirty="0" smtClean="0">
                <a:solidFill>
                  <a:srgbClr val="000000"/>
                </a:solidFill>
                <a:effectLst/>
                <a:latin typeface="Arial"/>
                <a:ea typeface="Arial"/>
                <a:cs typeface="Arial"/>
                <a:sym typeface="Arial"/>
              </a:rPr>
              <a:t>I wonder what global temperatures will be like in the future?</a:t>
            </a:r>
          </a:p>
          <a:p>
            <a:pPr marL="0" lvl="0" indent="0" rtl="0">
              <a:lnSpc>
                <a:spcPct val="115000"/>
              </a:lnSpc>
              <a:spcBef>
                <a:spcPts val="0"/>
              </a:spcBef>
              <a:spcAft>
                <a:spcPts val="100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5. (15 min)  Draw and explain a model of what we know so far.</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Invite students to draw a model to explain what we have figured out so far about temperatures in other parts of the world.  In their models, students should include how the different changes we have seen affect each other, and include evidence we have seen for these changes.  Encourage students to record questions that come up as they are drawing and writing.</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Ask students:</a:t>
            </a:r>
            <a:endParaRPr lang="en-US" b="0" dirty="0" smtClean="0">
              <a:effectLst/>
            </a:endParaRPr>
          </a:p>
          <a:p>
            <a:pPr rtl="0" fontAlgn="base"/>
            <a:r>
              <a:rPr lang="en-US" sz="1100" b="1" i="0" u="none" strike="noStrike" cap="none" dirty="0" smtClean="0">
                <a:solidFill>
                  <a:srgbClr val="000000"/>
                </a:solidFill>
                <a:effectLst/>
                <a:latin typeface="Arial"/>
                <a:ea typeface="Arial"/>
                <a:cs typeface="Arial"/>
                <a:sym typeface="Arial"/>
              </a:rPr>
              <a:t>Are temperatures in other areas of the world getting hotter, too? Do you think changes in population or surface coverage is causing this to happen, like in the cities, or do you think there may be other reasons? How do you know?</a:t>
            </a:r>
          </a:p>
          <a:p>
            <a:pPr rtl="0" fontAlgn="base"/>
            <a:endParaRPr lang="en-US" sz="1100" b="1" i="0" u="none" strike="noStrike" cap="none" dirty="0" smtClean="0">
              <a:solidFill>
                <a:srgbClr val="000000"/>
              </a:solidFill>
              <a:effectLst/>
              <a:latin typeface="Arial"/>
              <a:ea typeface="Arial"/>
              <a:cs typeface="Arial"/>
              <a:sym typeface="Arial"/>
            </a:endParaRPr>
          </a:p>
          <a:p>
            <a:pPr marL="139700" indent="0" rtl="0">
              <a:buNone/>
            </a:pPr>
            <a:r>
              <a:rPr lang="en-US" sz="1100" b="1" i="0" u="none" strike="noStrike" cap="none" dirty="0" smtClean="0">
                <a:solidFill>
                  <a:srgbClr val="000000"/>
                </a:solidFill>
                <a:effectLst/>
                <a:latin typeface="Arial"/>
                <a:ea typeface="Arial"/>
                <a:cs typeface="Arial"/>
                <a:sym typeface="Arial"/>
              </a:rPr>
              <a:t>Listen for:</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Temperatures in other parts of the world are getting warmer.</a:t>
            </a:r>
          </a:p>
          <a:p>
            <a:pPr rtl="0" fontAlgn="base"/>
            <a:r>
              <a:rPr lang="en-US" sz="1100" b="0" i="1" u="none" strike="noStrike" cap="none" dirty="0" smtClean="0">
                <a:solidFill>
                  <a:srgbClr val="000000"/>
                </a:solidFill>
                <a:effectLst/>
                <a:latin typeface="Arial"/>
                <a:ea typeface="Arial"/>
                <a:cs typeface="Arial"/>
                <a:sym typeface="Arial"/>
              </a:rPr>
              <a:t>Some areas that are getting warmer</a:t>
            </a:r>
            <a:r>
              <a:rPr lang="en-US" sz="1100" b="0" i="1" u="none" strike="noStrike" cap="none" baseline="0" dirty="0" smtClean="0">
                <a:solidFill>
                  <a:srgbClr val="000000"/>
                </a:solidFill>
                <a:effectLst/>
                <a:latin typeface="Arial"/>
                <a:ea typeface="Arial"/>
                <a:cs typeface="Arial"/>
                <a:sym typeface="Arial"/>
              </a:rPr>
              <a:t> are</a:t>
            </a:r>
            <a:r>
              <a:rPr lang="en-US" sz="1100" b="0" i="1" u="none" strike="noStrike" cap="none" dirty="0" smtClean="0">
                <a:solidFill>
                  <a:srgbClr val="000000"/>
                </a:solidFill>
                <a:effectLst/>
                <a:latin typeface="Arial"/>
                <a:ea typeface="Arial"/>
                <a:cs typeface="Arial"/>
                <a:sym typeface="Arial"/>
              </a:rPr>
              <a:t> also areas that have more reflection, which doesn’t make sense (e.g. the area in the US with increased heat wave duration have more reflectivity)</a:t>
            </a:r>
          </a:p>
          <a:p>
            <a:pPr rtl="0" fontAlgn="base"/>
            <a:r>
              <a:rPr lang="en-US" sz="1100" b="0" i="1" u="none" strike="noStrike" cap="none" dirty="0" smtClean="0">
                <a:solidFill>
                  <a:srgbClr val="000000"/>
                </a:solidFill>
                <a:effectLst/>
                <a:latin typeface="Arial"/>
                <a:ea typeface="Arial"/>
                <a:cs typeface="Arial"/>
                <a:sym typeface="Arial"/>
              </a:rPr>
              <a:t>Areas that are normally the coldest are warming the most (e.g. the Arctic is warming at a greater rate even though there is much less population or land use changes there and it’s usually more snow and ice covered so it’s more reflective and should not be not warm as much).</a:t>
            </a:r>
            <a:endParaRPr lang="en-US" sz="1100" b="0" i="1"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6.  (10 min)  What have we figured out?  What should we do next?</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Have students reflect on what we have learned about temperatures in other parts of the world. </a:t>
            </a:r>
          </a:p>
          <a:p>
            <a:pPr marL="139700" indent="0" rtl="0">
              <a:buNone/>
            </a:pPr>
            <a:endParaRPr lang="en-US" b="0" dirty="0" smtClean="0">
              <a:effectLst/>
            </a:endParaRPr>
          </a:p>
          <a:p>
            <a:pPr marL="139700" indent="0" rtl="0">
              <a:buNone/>
            </a:pP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What is happening with temperature and heat waves in the rest of Colorado and the lower 48 states?</a:t>
            </a:r>
          </a:p>
          <a:p>
            <a:pPr rtl="0" fontAlgn="base"/>
            <a:r>
              <a:rPr lang="en-US" sz="1100" b="0" i="0" u="none" strike="noStrike" cap="none" dirty="0" smtClean="0">
                <a:solidFill>
                  <a:srgbClr val="000000"/>
                </a:solidFill>
                <a:effectLst/>
                <a:latin typeface="Arial"/>
                <a:ea typeface="Arial"/>
                <a:cs typeface="Arial"/>
                <a:sym typeface="Arial"/>
              </a:rPr>
              <a:t>What is happening with temperature in other parts of the world? </a:t>
            </a:r>
          </a:p>
          <a:p>
            <a:pPr rtl="0" fontAlgn="base"/>
            <a:r>
              <a:rPr lang="en-US" sz="1100" b="0" i="0" u="none" strike="noStrike" cap="none" dirty="0" smtClean="0">
                <a:solidFill>
                  <a:srgbClr val="000000"/>
                </a:solidFill>
                <a:effectLst/>
                <a:latin typeface="Arial"/>
                <a:ea typeface="Arial"/>
                <a:cs typeface="Arial"/>
                <a:sym typeface="Arial"/>
              </a:rPr>
              <a:t>What does this tell us?</a:t>
            </a:r>
          </a:p>
          <a:p>
            <a:pPr marL="139700" indent="0" rtl="0">
              <a:buNone/>
            </a:pPr>
            <a:r>
              <a:rPr lang="en-US" b="0" dirty="0" smtClean="0">
                <a:effectLst/>
              </a:rPr>
              <a:t/>
            </a:r>
            <a:br>
              <a:rPr lang="en-US" b="0" dirty="0" smtClean="0">
                <a:effectLst/>
              </a:rPr>
            </a:br>
            <a:r>
              <a:rPr lang="en-US" sz="1100" b="1" i="0" u="sng" strike="noStrike" cap="none" dirty="0" smtClean="0">
                <a:solidFill>
                  <a:srgbClr val="000000"/>
                </a:solidFill>
                <a:effectLst/>
                <a:latin typeface="Arial"/>
                <a:ea typeface="Arial"/>
                <a:cs typeface="Arial"/>
                <a:sym typeface="Arial"/>
              </a:rPr>
              <a:t>Listen for </a:t>
            </a:r>
            <a:r>
              <a:rPr lang="en-US" sz="1100" b="1" i="1" u="sng" strike="noStrike" cap="none" dirty="0" smtClean="0">
                <a:solidFill>
                  <a:srgbClr val="000000"/>
                </a:solidFill>
                <a:effectLst/>
                <a:latin typeface="Arial"/>
                <a:ea typeface="Arial"/>
                <a:cs typeface="Arial"/>
                <a:sym typeface="Arial"/>
              </a:rPr>
              <a:t>student responses</a:t>
            </a:r>
            <a:r>
              <a:rPr lang="en-US" sz="1100" b="1" i="0" u="sng" strike="noStrike" cap="none" dirty="0" smtClean="0">
                <a:solidFill>
                  <a:srgbClr val="000000"/>
                </a:solidFill>
                <a:effectLst/>
                <a:latin typeface="Arial"/>
                <a:ea typeface="Arial"/>
                <a:cs typeface="Arial"/>
                <a:sym typeface="Arial"/>
              </a:rPr>
              <a:t>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It seems like other areas without growing cities or many land use changes are also experiencing increases in temperatures.  </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This shows us that temperature increases are happening on a world scale and something else besides increases in population and land use changes is causing this to happen.</a:t>
            </a:r>
          </a:p>
          <a:p>
            <a:pPr marL="0" lvl="0" indent="0" rtl="0">
              <a:lnSpc>
                <a:spcPct val="115000"/>
              </a:lnSpc>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7. Ask students to brainstorm what we should do next in our investigation.</a:t>
            </a:r>
          </a:p>
          <a:p>
            <a:pPr marL="139700" indent="0" rtl="0">
              <a:buNone/>
            </a:pPr>
            <a:endParaRPr lang="en-US" b="0" dirty="0" smtClean="0">
              <a:effectLst/>
            </a:endParaRPr>
          </a:p>
          <a:p>
            <a:pPr marL="139700" indent="0" rtl="0">
              <a:buNone/>
            </a:pP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What do we need to figure out next?  </a:t>
            </a:r>
          </a:p>
          <a:p>
            <a:pPr rtl="0" fontAlgn="base"/>
            <a:r>
              <a:rPr lang="en-US" sz="1100" b="0" i="0" u="none" strike="noStrike" cap="none" dirty="0" smtClean="0">
                <a:solidFill>
                  <a:srgbClr val="000000"/>
                </a:solidFill>
                <a:effectLst/>
                <a:latin typeface="Arial"/>
                <a:ea typeface="Arial"/>
                <a:cs typeface="Arial"/>
                <a:sym typeface="Arial"/>
              </a:rPr>
              <a:t>How can we figure this out?</a:t>
            </a:r>
          </a:p>
          <a:p>
            <a:pPr marL="139700" indent="0" rtl="0">
              <a:buNone/>
            </a:pPr>
            <a:r>
              <a:rPr lang="en-US" b="0" dirty="0" smtClean="0">
                <a:effectLst/>
              </a:rPr>
              <a:t/>
            </a:r>
            <a:br>
              <a:rPr lang="en-US" b="0" dirty="0" smtClean="0">
                <a:effectLst/>
              </a:rPr>
            </a:br>
            <a:r>
              <a:rPr lang="en-US" sz="1100" b="1" i="0" u="sng" strike="noStrike" cap="none" dirty="0" smtClean="0">
                <a:solidFill>
                  <a:srgbClr val="000000"/>
                </a:solidFill>
                <a:effectLst/>
                <a:latin typeface="Arial"/>
                <a:ea typeface="Arial"/>
                <a:cs typeface="Arial"/>
                <a:sym typeface="Arial"/>
              </a:rPr>
              <a:t>Listen for </a:t>
            </a:r>
            <a:r>
              <a:rPr lang="en-US" sz="1100" b="1" i="1" u="sng" strike="noStrike" cap="none" dirty="0" smtClean="0">
                <a:solidFill>
                  <a:srgbClr val="000000"/>
                </a:solidFill>
                <a:effectLst/>
                <a:latin typeface="Arial"/>
                <a:ea typeface="Arial"/>
                <a:cs typeface="Arial"/>
                <a:sym typeface="Arial"/>
              </a:rPr>
              <a:t>student responses</a:t>
            </a:r>
            <a:r>
              <a:rPr lang="en-US" sz="1100" b="1" i="0" u="sng" strike="noStrike" cap="none" dirty="0" smtClean="0">
                <a:solidFill>
                  <a:srgbClr val="000000"/>
                </a:solidFill>
                <a:effectLst/>
                <a:latin typeface="Arial"/>
                <a:ea typeface="Arial"/>
                <a:cs typeface="Arial"/>
                <a:sym typeface="Arial"/>
              </a:rPr>
              <a:t>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We need to know if warming temperatures are a pattern.</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We should look at data to find out what temperatures were like in the past.</a:t>
            </a:r>
            <a:endParaRPr lang="en-US" sz="1100" b="1" i="1" u="none" strike="noStrike" cap="none" dirty="0" smtClean="0">
              <a:solidFill>
                <a:srgbClr val="000000"/>
              </a:solidFill>
              <a:effectLst/>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endParaRPr lang="en-US" b="1" dirty="0" smtClean="0">
              <a:solidFill>
                <a:schemeClr val="dk1"/>
              </a:solidFill>
              <a:latin typeface="Cambria"/>
              <a:ea typeface="Cambria"/>
              <a:cs typeface="Cambria"/>
              <a:sym typeface="Cambria"/>
            </a:endParaRPr>
          </a:p>
          <a:p>
            <a:pPr marL="0" lvl="0" indent="0" rtl="0">
              <a:lnSpc>
                <a:spcPct val="115000"/>
              </a:lnSpc>
              <a:spcBef>
                <a:spcPts val="0"/>
              </a:spcBef>
              <a:spcAft>
                <a:spcPts val="0"/>
              </a:spcAft>
              <a:buClr>
                <a:schemeClr val="dk1"/>
              </a:buClr>
              <a:buSzPts val="1100"/>
              <a:buFont typeface="Arial"/>
              <a:buNone/>
            </a:pPr>
            <a:endParaRPr lang="en-US" b="1" dirty="0" smtClean="0">
              <a:solidFill>
                <a:schemeClr val="dk1"/>
              </a:solidFill>
              <a:latin typeface="Cambria"/>
              <a:ea typeface="Cambria"/>
              <a:cs typeface="Cambria"/>
              <a:sym typeface="Cambria"/>
            </a:endParaRPr>
          </a:p>
          <a:p>
            <a:pPr marL="0" lvl="0" indent="0" rtl="0">
              <a:lnSpc>
                <a:spcPct val="115000"/>
              </a:lnSpc>
              <a:spcBef>
                <a:spcPts val="0"/>
              </a:spcBef>
              <a:spcAft>
                <a:spcPts val="0"/>
              </a:spcAft>
              <a:buClr>
                <a:schemeClr val="dk1"/>
              </a:buClr>
              <a:buSzPts val="1100"/>
              <a:buFont typeface="Arial"/>
              <a:buNone/>
            </a:pPr>
            <a:endParaRPr lang="en-US" b="1" dirty="0" smtClean="0">
              <a:solidFill>
                <a:schemeClr val="dk1"/>
              </a:solidFill>
              <a:latin typeface="Cambria"/>
              <a:ea typeface="Cambria"/>
              <a:cs typeface="Cambria"/>
              <a:sym typeface="Cambria"/>
            </a:endParaRPr>
          </a:p>
          <a:p>
            <a:pPr marL="0" lvl="0" indent="0" rtl="0">
              <a:lnSpc>
                <a:spcPct val="115000"/>
              </a:lnSpc>
              <a:spcBef>
                <a:spcPts val="0"/>
              </a:spcBef>
              <a:spcAft>
                <a:spcPts val="0"/>
              </a:spcAft>
              <a:buClr>
                <a:schemeClr val="dk1"/>
              </a:buClr>
              <a:buSzPts val="1100"/>
              <a:buFont typeface="Arial"/>
              <a:buNone/>
            </a:pPr>
            <a:endParaRPr lang="en-US" b="1" dirty="0" smtClean="0">
              <a:solidFill>
                <a:schemeClr val="dk1"/>
              </a:solidFill>
              <a:latin typeface="Cambria"/>
              <a:ea typeface="Cambria"/>
              <a:cs typeface="Cambria"/>
              <a:sym typeface="Cambria"/>
            </a:endParaRPr>
          </a:p>
          <a:p>
            <a:pPr marL="0" lvl="0" indent="0" rtl="0">
              <a:lnSpc>
                <a:spcPct val="115000"/>
              </a:lnSpc>
              <a:spcBef>
                <a:spcPts val="0"/>
              </a:spcBef>
              <a:spcAft>
                <a:spcPts val="0"/>
              </a:spcAft>
              <a:buClr>
                <a:schemeClr val="dk1"/>
              </a:buClr>
              <a:buSzPts val="1100"/>
              <a:buFont typeface="Arial"/>
              <a:buNone/>
            </a:pPr>
            <a:endParaRPr lang="en-US" b="1" dirty="0" smtClean="0">
              <a:solidFill>
                <a:schemeClr val="dk1"/>
              </a:solidFill>
              <a:latin typeface="Cambria"/>
              <a:ea typeface="Cambria"/>
              <a:cs typeface="Cambria"/>
              <a:sym typeface="Cambria"/>
            </a:endParaRPr>
          </a:p>
          <a:p>
            <a:pPr marL="0" lvl="0" indent="0" rtl="0">
              <a:lnSpc>
                <a:spcPct val="115000"/>
              </a:lnSpc>
              <a:spcBef>
                <a:spcPts val="0"/>
              </a:spcBef>
              <a:spcAft>
                <a:spcPts val="0"/>
              </a:spcAft>
              <a:buClr>
                <a:schemeClr val="dk1"/>
              </a:buClr>
              <a:buSzPts val="1100"/>
              <a:buFont typeface="Arial"/>
              <a:buNone/>
            </a:pPr>
            <a:r>
              <a:rPr lang="en" b="1" dirty="0" smtClean="0">
                <a:solidFill>
                  <a:schemeClr val="dk1"/>
                </a:solidFill>
                <a:latin typeface="Cambria"/>
                <a:ea typeface="Cambria"/>
                <a:cs typeface="Cambria"/>
                <a:sym typeface="Cambria"/>
              </a:rPr>
              <a:t>Image</a:t>
            </a:r>
            <a:r>
              <a:rPr lang="en" b="1" dirty="0">
                <a:solidFill>
                  <a:schemeClr val="dk1"/>
                </a:solidFill>
                <a:latin typeface="Cambria"/>
                <a:ea typeface="Cambria"/>
                <a:cs typeface="Cambria"/>
                <a:sym typeface="Cambria"/>
              </a:rPr>
              <a:t>: https://</a:t>
            </a:r>
            <a:r>
              <a:rPr lang="en" b="1" dirty="0" err="1">
                <a:solidFill>
                  <a:schemeClr val="dk1"/>
                </a:solidFill>
                <a:latin typeface="Cambria"/>
                <a:ea typeface="Cambria"/>
                <a:cs typeface="Cambria"/>
                <a:sym typeface="Cambria"/>
              </a:rPr>
              <a:t>www.nps.gov</a:t>
            </a:r>
            <a:r>
              <a:rPr lang="en" b="1" dirty="0">
                <a:solidFill>
                  <a:schemeClr val="dk1"/>
                </a:solidFill>
                <a:latin typeface="Cambria"/>
                <a:ea typeface="Cambria"/>
                <a:cs typeface="Cambria"/>
                <a:sym typeface="Cambria"/>
              </a:rPr>
              <a:t>/</a:t>
            </a:r>
            <a:r>
              <a:rPr lang="en" b="1" dirty="0" err="1">
                <a:solidFill>
                  <a:schemeClr val="dk1"/>
                </a:solidFill>
                <a:latin typeface="Cambria"/>
                <a:ea typeface="Cambria"/>
                <a:cs typeface="Cambria"/>
                <a:sym typeface="Cambria"/>
              </a:rPr>
              <a:t>dena</a:t>
            </a:r>
            <a:r>
              <a:rPr lang="en" b="1" dirty="0">
                <a:solidFill>
                  <a:schemeClr val="dk1"/>
                </a:solidFill>
                <a:latin typeface="Cambria"/>
                <a:ea typeface="Cambria"/>
                <a:cs typeface="Cambria"/>
                <a:sym typeface="Cambria"/>
              </a:rPr>
              <a:t>/learn/nature/</a:t>
            </a:r>
            <a:r>
              <a:rPr lang="en" b="1" dirty="0" err="1">
                <a:solidFill>
                  <a:schemeClr val="dk1"/>
                </a:solidFill>
                <a:latin typeface="Cambria"/>
                <a:ea typeface="Cambria"/>
                <a:cs typeface="Cambria"/>
                <a:sym typeface="Cambria"/>
              </a:rPr>
              <a:t>wilderness.htm</a:t>
            </a:r>
            <a:endParaRPr b="1" dirty="0">
              <a:solidFill>
                <a:schemeClr val="dk1"/>
              </a:solidFill>
              <a:latin typeface="Cambria"/>
              <a:ea typeface="Cambria"/>
              <a:cs typeface="Cambria"/>
              <a:sym typeface="Cambria"/>
            </a:endParaRPr>
          </a:p>
          <a:p>
            <a:pPr marL="0" lvl="0" indent="0" rtl="0">
              <a:lnSpc>
                <a:spcPct val="115000"/>
              </a:lnSpc>
              <a:spcBef>
                <a:spcPts val="0"/>
              </a:spcBef>
              <a:spcAft>
                <a:spcPts val="0"/>
              </a:spcAft>
              <a:buClr>
                <a:schemeClr val="dk1"/>
              </a:buClr>
              <a:buSzPts val="1100"/>
              <a:buFont typeface="Arial"/>
              <a:buNone/>
            </a:pPr>
            <a:endParaRPr b="1" dirty="0">
              <a:solidFill>
                <a:schemeClr val="dk1"/>
              </a:solidFill>
              <a:latin typeface="Cambria"/>
              <a:ea typeface="Cambria"/>
              <a:cs typeface="Cambria"/>
              <a:sym typeface="Cambri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mt="46000"/>
          </a:blip>
          <a:stretch>
            <a:fillRect/>
          </a:stretch>
        </p:blipFill>
        <p:spPr>
          <a:xfrm>
            <a:off x="693568" y="0"/>
            <a:ext cx="7756864" cy="5143500"/>
          </a:xfrm>
          <a:prstGeom prst="rect">
            <a:avLst/>
          </a:prstGeom>
          <a:noFill/>
          <a:ln>
            <a:noFill/>
          </a:ln>
        </p:spPr>
      </p:pic>
      <p:sp>
        <p:nvSpPr>
          <p:cNvPr id="55" name="Shape 55"/>
          <p:cNvSpPr txBox="1">
            <a:spLocks noGrp="1"/>
          </p:cNvSpPr>
          <p:nvPr>
            <p:ph type="ctrTitle"/>
          </p:nvPr>
        </p:nvSpPr>
        <p:spPr>
          <a:xfrm>
            <a:off x="311700" y="744575"/>
            <a:ext cx="8520600" cy="2495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800" b="1" dirty="0"/>
              <a:t>Are other parts of the world getting hotter?</a:t>
            </a:r>
            <a:endParaRPr sz="4800" b="1" dirty="0"/>
          </a:p>
        </p:txBody>
      </p:sp>
      <p:sp>
        <p:nvSpPr>
          <p:cNvPr id="56" name="Shape 56"/>
          <p:cNvSpPr txBox="1">
            <a:spLocks noGrp="1"/>
          </p:cNvSpPr>
          <p:nvPr>
            <p:ph type="subTitle" idx="1"/>
          </p:nvPr>
        </p:nvSpPr>
        <p:spPr>
          <a:xfrm>
            <a:off x="311700" y="376557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000000"/>
                </a:solidFill>
              </a:rPr>
              <a:t>Lesson 4</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Do Now</a:t>
            </a:r>
            <a:endParaRPr b="1"/>
          </a:p>
        </p:txBody>
      </p:sp>
      <p:sp>
        <p:nvSpPr>
          <p:cNvPr id="62" name="Shape 62"/>
          <p:cNvSpPr txBox="1">
            <a:spLocks noGrp="1"/>
          </p:cNvSpPr>
          <p:nvPr>
            <p:ph type="body" idx="1"/>
          </p:nvPr>
        </p:nvSpPr>
        <p:spPr>
          <a:xfrm>
            <a:off x="311700" y="1152474"/>
            <a:ext cx="8520600" cy="3837311"/>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400" dirty="0">
                <a:latin typeface="Avenir Book"/>
                <a:ea typeface="Avenir Book"/>
                <a:cs typeface="Avenir Book"/>
                <a:sym typeface="Avenir Book"/>
              </a:rPr>
              <a:t>During our last class, we looked at how the different surfaces in a place can make that place warmer or cooler.</a:t>
            </a:r>
            <a:endParaRPr sz="2400" dirty="0">
              <a:latin typeface="Avenir Book"/>
              <a:ea typeface="Avenir Book"/>
              <a:cs typeface="Avenir Book"/>
              <a:sym typeface="Avenir Book"/>
            </a:endParaRPr>
          </a:p>
          <a:p>
            <a:pPr marL="0" lvl="0" indent="0" rtl="0">
              <a:lnSpc>
                <a:spcPct val="100000"/>
              </a:lnSpc>
              <a:spcBef>
                <a:spcPts val="0"/>
              </a:spcBef>
              <a:spcAft>
                <a:spcPts val="0"/>
              </a:spcAft>
              <a:buNone/>
            </a:pPr>
            <a:endParaRPr sz="2400" dirty="0">
              <a:latin typeface="Avenir Book"/>
              <a:ea typeface="Avenir Book"/>
              <a:cs typeface="Avenir Book"/>
              <a:sym typeface="Avenir Book"/>
            </a:endParaRPr>
          </a:p>
          <a:p>
            <a:pPr marL="0" lvl="0" indent="0" rtl="0">
              <a:lnSpc>
                <a:spcPct val="100000"/>
              </a:lnSpc>
              <a:spcBef>
                <a:spcPts val="0"/>
              </a:spcBef>
              <a:spcAft>
                <a:spcPts val="0"/>
              </a:spcAft>
              <a:buNone/>
            </a:pPr>
            <a:r>
              <a:rPr lang="en" sz="2400" dirty="0">
                <a:latin typeface="Avenir Book"/>
                <a:ea typeface="Avenir Book"/>
                <a:cs typeface="Avenir Book"/>
                <a:sym typeface="Avenir Book"/>
              </a:rPr>
              <a:t>Answer these questions on your </a:t>
            </a:r>
            <a:r>
              <a:rPr lang="en" sz="2400" dirty="0" smtClean="0">
                <a:latin typeface="Avenir Book"/>
                <a:ea typeface="Avenir Book"/>
                <a:cs typeface="Avenir Book"/>
                <a:sym typeface="Avenir Book"/>
              </a:rPr>
              <a:t>student activity </a:t>
            </a:r>
            <a:r>
              <a:rPr lang="en" sz="2400" dirty="0">
                <a:latin typeface="Avenir Book"/>
                <a:ea typeface="Avenir Book"/>
                <a:cs typeface="Avenir Book"/>
                <a:sym typeface="Avenir Book"/>
              </a:rPr>
              <a:t>sheet:</a:t>
            </a:r>
            <a:endParaRPr sz="2400" dirty="0">
              <a:latin typeface="Avenir Book"/>
              <a:ea typeface="Avenir Book"/>
              <a:cs typeface="Avenir Book"/>
              <a:sym typeface="Avenir Book"/>
            </a:endParaRPr>
          </a:p>
          <a:p>
            <a:pPr marL="457200" lvl="0" indent="-381000" rtl="0">
              <a:lnSpc>
                <a:spcPct val="100000"/>
              </a:lnSpc>
              <a:spcBef>
                <a:spcPts val="0"/>
              </a:spcBef>
              <a:spcAft>
                <a:spcPts val="0"/>
              </a:spcAft>
              <a:buSzPts val="2400"/>
              <a:buFont typeface="Avenir Book"/>
              <a:buChar char="●"/>
            </a:pPr>
            <a:r>
              <a:rPr lang="en" sz="2400" dirty="0">
                <a:latin typeface="Avenir Book"/>
                <a:ea typeface="Avenir Book"/>
                <a:cs typeface="Avenir Book"/>
                <a:sym typeface="Avenir Book"/>
              </a:rPr>
              <a:t>What did we learn about the </a:t>
            </a:r>
            <a:r>
              <a:rPr lang="en" sz="2400" b="1" u="sng" dirty="0">
                <a:latin typeface="Avenir Book"/>
                <a:ea typeface="Avenir Book"/>
                <a:cs typeface="Avenir Book"/>
                <a:sym typeface="Avenir Book"/>
              </a:rPr>
              <a:t>colors</a:t>
            </a:r>
            <a:r>
              <a:rPr lang="en" sz="2400" dirty="0">
                <a:latin typeface="Avenir Book"/>
                <a:ea typeface="Avenir Book"/>
                <a:cs typeface="Avenir Book"/>
                <a:sym typeface="Avenir Book"/>
              </a:rPr>
              <a:t> of surfaces and </a:t>
            </a:r>
            <a:r>
              <a:rPr lang="en" sz="2400" b="1" u="sng" dirty="0">
                <a:latin typeface="Avenir Book"/>
                <a:ea typeface="Avenir Book"/>
                <a:cs typeface="Avenir Book"/>
                <a:sym typeface="Avenir Book"/>
              </a:rPr>
              <a:t>temperatures</a:t>
            </a:r>
            <a:r>
              <a:rPr lang="en" sz="2400" dirty="0">
                <a:latin typeface="Avenir Book"/>
                <a:ea typeface="Avenir Book"/>
                <a:cs typeface="Avenir Book"/>
                <a:sym typeface="Avenir Book"/>
              </a:rPr>
              <a:t>?</a:t>
            </a:r>
            <a:endParaRPr sz="2400" dirty="0">
              <a:latin typeface="Avenir Book"/>
              <a:ea typeface="Avenir Book"/>
              <a:cs typeface="Avenir Book"/>
              <a:sym typeface="Avenir Book"/>
            </a:endParaRPr>
          </a:p>
          <a:p>
            <a:pPr marL="457200" lvl="0" indent="-381000" rtl="0">
              <a:lnSpc>
                <a:spcPct val="100000"/>
              </a:lnSpc>
              <a:spcBef>
                <a:spcPts val="1000"/>
              </a:spcBef>
              <a:spcAft>
                <a:spcPts val="0"/>
              </a:spcAft>
              <a:buSzPts val="2400"/>
              <a:buFont typeface="Avenir Book"/>
              <a:buChar char="●"/>
            </a:pPr>
            <a:r>
              <a:rPr lang="en" sz="2400" dirty="0">
                <a:latin typeface="Avenir Book"/>
                <a:ea typeface="Avenir Book"/>
                <a:cs typeface="Avenir Book"/>
                <a:sym typeface="Avenir Book"/>
              </a:rPr>
              <a:t>What does this tell us about the </a:t>
            </a:r>
            <a:r>
              <a:rPr lang="en" sz="2400" b="1" u="sng" dirty="0">
                <a:latin typeface="Avenir Book"/>
                <a:ea typeface="Avenir Book"/>
                <a:cs typeface="Avenir Book"/>
                <a:sym typeface="Avenir Book"/>
              </a:rPr>
              <a:t>amount of light </a:t>
            </a:r>
            <a:r>
              <a:rPr lang="en" sz="2400" b="1" u="sng" dirty="0" smtClean="0">
                <a:latin typeface="Avenir Book"/>
                <a:ea typeface="Avenir Book"/>
                <a:cs typeface="Avenir Book"/>
                <a:sym typeface="Avenir Book"/>
              </a:rPr>
              <a:t>reflected</a:t>
            </a:r>
            <a:r>
              <a:rPr lang="en" sz="2400" b="1" dirty="0" smtClean="0">
                <a:latin typeface="Avenir Book"/>
                <a:ea typeface="Avenir Book"/>
                <a:cs typeface="Avenir Book"/>
                <a:sym typeface="Avenir Book"/>
              </a:rPr>
              <a:t> </a:t>
            </a:r>
            <a:r>
              <a:rPr lang="en" sz="2400" dirty="0" smtClean="0">
                <a:latin typeface="Avenir Book"/>
                <a:ea typeface="Avenir Book"/>
                <a:cs typeface="Avenir Book"/>
                <a:sym typeface="Avenir Book"/>
              </a:rPr>
              <a:t>and </a:t>
            </a:r>
            <a:r>
              <a:rPr lang="en" sz="2400" b="1" u="sng" dirty="0">
                <a:latin typeface="Avenir Book"/>
                <a:ea typeface="Avenir Book"/>
                <a:cs typeface="Avenir Book"/>
                <a:sym typeface="Avenir Book"/>
              </a:rPr>
              <a:t>temperature</a:t>
            </a:r>
            <a:r>
              <a:rPr lang="en" sz="2400" dirty="0">
                <a:latin typeface="Avenir Book"/>
                <a:ea typeface="Avenir Book"/>
                <a:cs typeface="Avenir Book"/>
                <a:sym typeface="Avenir Book"/>
              </a:rPr>
              <a:t>?</a:t>
            </a:r>
            <a:endParaRPr sz="2400" dirty="0">
              <a:latin typeface="Avenir Book"/>
              <a:ea typeface="Avenir Book"/>
              <a:cs typeface="Avenir Book"/>
              <a:sym typeface="Avenir Book"/>
            </a:endParaRPr>
          </a:p>
          <a:p>
            <a:pPr marL="457200" lvl="0" indent="-381000" rtl="0">
              <a:lnSpc>
                <a:spcPct val="100000"/>
              </a:lnSpc>
              <a:spcBef>
                <a:spcPts val="1000"/>
              </a:spcBef>
              <a:spcAft>
                <a:spcPts val="1000"/>
              </a:spcAft>
              <a:buSzPts val="2400"/>
              <a:buFont typeface="Avenir Book"/>
              <a:buChar char="●"/>
            </a:pPr>
            <a:r>
              <a:rPr lang="en" sz="2400" dirty="0">
                <a:latin typeface="Avenir Book"/>
                <a:ea typeface="Avenir Book"/>
                <a:cs typeface="Avenir Book"/>
                <a:sym typeface="Avenir Book"/>
              </a:rPr>
              <a:t>What did we </a:t>
            </a:r>
            <a:r>
              <a:rPr lang="en" sz="2400" dirty="0" smtClean="0">
                <a:latin typeface="Avenir Book"/>
                <a:ea typeface="Avenir Book"/>
                <a:cs typeface="Avenir Book"/>
                <a:sym typeface="Avenir Book"/>
              </a:rPr>
              <a:t>decide to </a:t>
            </a:r>
            <a:r>
              <a:rPr lang="en" sz="2400" dirty="0">
                <a:latin typeface="Avenir Book"/>
                <a:ea typeface="Avenir Book"/>
                <a:cs typeface="Avenir Book"/>
                <a:sym typeface="Avenir Book"/>
              </a:rPr>
              <a:t>figure out next?</a:t>
            </a:r>
            <a:endParaRPr sz="2400" dirty="0">
              <a:latin typeface="Avenir Book"/>
              <a:ea typeface="Avenir Book"/>
              <a:cs typeface="Avenir Book"/>
              <a:sym typeface="Avenir Boo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445025"/>
            <a:ext cx="3085769" cy="1438954"/>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2400" b="1" dirty="0"/>
              <a:t>How has surface </a:t>
            </a:r>
            <a:r>
              <a:rPr lang="en-US" sz="2400" b="1" dirty="0" smtClean="0"/>
              <a:t/>
            </a:r>
            <a:br>
              <a:rPr lang="en-US" sz="2400" b="1" dirty="0" smtClean="0"/>
            </a:br>
            <a:r>
              <a:rPr lang="en" sz="2400" b="1" dirty="0" smtClean="0"/>
              <a:t>reflection </a:t>
            </a:r>
            <a:r>
              <a:rPr lang="en" sz="2400" b="1" dirty="0"/>
              <a:t>changed </a:t>
            </a:r>
            <a:r>
              <a:rPr lang="en-US" sz="2400" b="1" dirty="0" smtClean="0"/>
              <a:t/>
            </a:r>
            <a:br>
              <a:rPr lang="en-US" sz="2400" b="1" dirty="0" smtClean="0"/>
            </a:br>
            <a:r>
              <a:rPr lang="en" sz="2400" b="1" dirty="0" smtClean="0"/>
              <a:t>around </a:t>
            </a:r>
            <a:r>
              <a:rPr lang="en" sz="2400" b="1" dirty="0"/>
              <a:t>the world?</a:t>
            </a:r>
            <a:endParaRPr sz="2400" dirty="0"/>
          </a:p>
        </p:txBody>
      </p:sp>
      <p:pic>
        <p:nvPicPr>
          <p:cNvPr id="69" name="Shape 69" descr="Screen Shot 2017-04-04 at 8.20.19 PM.png"/>
          <p:cNvPicPr preferRelativeResize="0"/>
          <p:nvPr/>
        </p:nvPicPr>
        <p:blipFill>
          <a:blip r:embed="rId3">
            <a:alphaModFix/>
          </a:blip>
          <a:stretch>
            <a:fillRect/>
          </a:stretch>
        </p:blipFill>
        <p:spPr>
          <a:xfrm>
            <a:off x="3636658" y="131436"/>
            <a:ext cx="4884603" cy="49135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Are other parts of the US getting hotter?</a:t>
            </a:r>
            <a:endParaRPr b="1"/>
          </a:p>
        </p:txBody>
      </p:sp>
      <p:pic>
        <p:nvPicPr>
          <p:cNvPr id="76" name="Shape 76" descr="Screen Shot 2017-04-04 at 7.07.27 PM.png"/>
          <p:cNvPicPr preferRelativeResize="0"/>
          <p:nvPr/>
        </p:nvPicPr>
        <p:blipFill>
          <a:blip r:embed="rId3">
            <a:alphaModFix/>
          </a:blip>
          <a:stretch>
            <a:fillRect/>
          </a:stretch>
        </p:blipFill>
        <p:spPr>
          <a:xfrm>
            <a:off x="1932112" y="1017725"/>
            <a:ext cx="5279781" cy="3991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t>How are temperatures around the world changing</a:t>
            </a:r>
            <a:r>
              <a:rPr lang="en" b="1"/>
              <a:t>?</a:t>
            </a:r>
            <a:endParaRPr b="1"/>
          </a:p>
        </p:txBody>
      </p:sp>
      <p:pic>
        <p:nvPicPr>
          <p:cNvPr id="82" name="Shape 82" descr="Screen Shot 2017-04-04 at 7.31.18 PM.png"/>
          <p:cNvPicPr preferRelativeResize="0"/>
          <p:nvPr/>
        </p:nvPicPr>
        <p:blipFill>
          <a:blip r:embed="rId3">
            <a:alphaModFix/>
          </a:blip>
          <a:stretch>
            <a:fillRect/>
          </a:stretch>
        </p:blipFill>
        <p:spPr>
          <a:xfrm>
            <a:off x="1736935" y="1017725"/>
            <a:ext cx="5670124" cy="4125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2400" b="1"/>
              <a:t>Are temperatures around the world changing over time?</a:t>
            </a:r>
            <a:endParaRPr sz="2400"/>
          </a:p>
        </p:txBody>
      </p:sp>
      <p:pic>
        <p:nvPicPr>
          <p:cNvPr id="88" name="Shape 88" descr="Screen Shot 2017-04-04 at 7.51.18 PM.png"/>
          <p:cNvPicPr preferRelativeResize="0"/>
          <p:nvPr/>
        </p:nvPicPr>
        <p:blipFill>
          <a:blip r:embed="rId3">
            <a:alphaModFix/>
          </a:blip>
          <a:stretch>
            <a:fillRect/>
          </a:stretch>
        </p:blipFill>
        <p:spPr>
          <a:xfrm>
            <a:off x="1573975" y="1152475"/>
            <a:ext cx="5996073" cy="3903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What do we know so far?</a:t>
            </a:r>
            <a:endParaRPr b="1"/>
          </a:p>
        </p:txBody>
      </p:sp>
      <p:sp>
        <p:nvSpPr>
          <p:cNvPr id="94" name="Shape 9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14000"/>
              </a:lnSpc>
              <a:spcBef>
                <a:spcPts val="0"/>
              </a:spcBef>
              <a:spcAft>
                <a:spcPts val="0"/>
              </a:spcAft>
              <a:buNone/>
            </a:pPr>
            <a:r>
              <a:rPr lang="en" sz="2400"/>
              <a:t>Use words and pictures to model and describe what is happening to </a:t>
            </a:r>
            <a:r>
              <a:rPr lang="en" sz="2400" b="1" u="sng"/>
              <a:t>temperatures</a:t>
            </a:r>
            <a:r>
              <a:rPr lang="en" sz="2400"/>
              <a:t> around the world.</a:t>
            </a:r>
            <a:endParaRPr sz="2400"/>
          </a:p>
          <a:p>
            <a:pPr marL="457200" lvl="0" indent="-381000" rtl="0">
              <a:lnSpc>
                <a:spcPct val="114000"/>
              </a:lnSpc>
              <a:spcBef>
                <a:spcPts val="1600"/>
              </a:spcBef>
              <a:spcAft>
                <a:spcPts val="0"/>
              </a:spcAft>
              <a:buSzPts val="2400"/>
              <a:buChar char="●"/>
            </a:pPr>
            <a:r>
              <a:rPr lang="en" sz="2400"/>
              <a:t>What changes over time have we seen?</a:t>
            </a:r>
            <a:endParaRPr sz="2400"/>
          </a:p>
          <a:p>
            <a:pPr marL="457200" lvl="0" indent="-381000" rtl="0">
              <a:lnSpc>
                <a:spcPct val="114000"/>
              </a:lnSpc>
              <a:spcBef>
                <a:spcPts val="0"/>
              </a:spcBef>
              <a:spcAft>
                <a:spcPts val="0"/>
              </a:spcAft>
              <a:buSzPts val="2400"/>
              <a:buChar char="●"/>
            </a:pPr>
            <a:r>
              <a:rPr lang="en" sz="2400"/>
              <a:t>What evidence do we have for those changes?</a:t>
            </a:r>
            <a:endParaRPr sz="2400"/>
          </a:p>
          <a:p>
            <a:pPr marL="457200" lvl="0" indent="-381000">
              <a:lnSpc>
                <a:spcPct val="114000"/>
              </a:lnSpc>
              <a:spcBef>
                <a:spcPts val="0"/>
              </a:spcBef>
              <a:spcAft>
                <a:spcPts val="0"/>
              </a:spcAft>
              <a:buSzPts val="2400"/>
              <a:buChar char="●"/>
            </a:pPr>
            <a:r>
              <a:rPr lang="en" sz="2400"/>
              <a:t>How are those changes related to each other?</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What have we learned?</a:t>
            </a:r>
            <a:endParaRPr b="1"/>
          </a:p>
        </p:txBody>
      </p:sp>
      <p:sp>
        <p:nvSpPr>
          <p:cNvPr id="100" name="Shape 10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rtl="0">
              <a:lnSpc>
                <a:spcPct val="114000"/>
              </a:lnSpc>
              <a:spcBef>
                <a:spcPts val="0"/>
              </a:spcBef>
              <a:spcAft>
                <a:spcPts val="0"/>
              </a:spcAft>
              <a:buSzPts val="2400"/>
              <a:buChar char="●"/>
            </a:pPr>
            <a:r>
              <a:rPr lang="en" sz="2400"/>
              <a:t>What is happening to the temperature in other parts of the world?</a:t>
            </a:r>
            <a:endParaRPr sz="2400"/>
          </a:p>
          <a:p>
            <a:pPr marL="457200" lvl="0" indent="-381000" rtl="0">
              <a:lnSpc>
                <a:spcPct val="114000"/>
              </a:lnSpc>
              <a:spcBef>
                <a:spcPts val="1600"/>
              </a:spcBef>
              <a:spcAft>
                <a:spcPts val="0"/>
              </a:spcAft>
              <a:buSzPts val="2400"/>
              <a:buChar char="●"/>
            </a:pPr>
            <a:r>
              <a:rPr lang="en" sz="2400"/>
              <a:t>Do you think growing cities (population increase and changes in land use) are the main cause of temperature changes around the world? Or is it some other cause?</a:t>
            </a:r>
            <a:endParaRPr sz="2400"/>
          </a:p>
          <a:p>
            <a:pPr marL="457200" lvl="0" indent="-381000" rtl="0">
              <a:lnSpc>
                <a:spcPct val="114000"/>
              </a:lnSpc>
              <a:spcBef>
                <a:spcPts val="1600"/>
              </a:spcBef>
              <a:spcAft>
                <a:spcPts val="1600"/>
              </a:spcAft>
              <a:buSzPts val="2400"/>
              <a:buChar char="●"/>
            </a:pPr>
            <a:r>
              <a:rPr lang="en" sz="2400"/>
              <a:t>What does this tell us?</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What’s our next step?</a:t>
            </a:r>
            <a:endParaRPr b="1"/>
          </a:p>
        </p:txBody>
      </p:sp>
      <p:sp>
        <p:nvSpPr>
          <p:cNvPr id="106" name="Shape 106"/>
          <p:cNvSpPr txBox="1">
            <a:spLocks noGrp="1"/>
          </p:cNvSpPr>
          <p:nvPr>
            <p:ph type="body" idx="1"/>
          </p:nvPr>
        </p:nvSpPr>
        <p:spPr>
          <a:xfrm>
            <a:off x="311700" y="1152475"/>
            <a:ext cx="4417500" cy="3416400"/>
          </a:xfrm>
          <a:prstGeom prst="rect">
            <a:avLst/>
          </a:prstGeom>
        </p:spPr>
        <p:txBody>
          <a:bodyPr spcFirstLastPara="1" wrap="square" lIns="91425" tIns="91425" rIns="91425" bIns="91425" anchor="t" anchorCtr="0">
            <a:noAutofit/>
          </a:bodyPr>
          <a:lstStyle/>
          <a:p>
            <a:pPr marL="457200" lvl="0" indent="-381000" rtl="0">
              <a:lnSpc>
                <a:spcPct val="114000"/>
              </a:lnSpc>
              <a:spcBef>
                <a:spcPts val="0"/>
              </a:spcBef>
              <a:spcAft>
                <a:spcPts val="0"/>
              </a:spcAft>
              <a:buSzPts val="2400"/>
              <a:buChar char="●"/>
            </a:pPr>
            <a:r>
              <a:rPr lang="en" sz="2400"/>
              <a:t>What do we need to figure out next about warming temperatures on Earth?</a:t>
            </a:r>
            <a:endParaRPr sz="2400"/>
          </a:p>
          <a:p>
            <a:pPr marL="457200" lvl="0" indent="-381000" rtl="0">
              <a:lnSpc>
                <a:spcPct val="114000"/>
              </a:lnSpc>
              <a:spcBef>
                <a:spcPts val="1600"/>
              </a:spcBef>
              <a:spcAft>
                <a:spcPts val="1600"/>
              </a:spcAft>
              <a:buSzPts val="2400"/>
              <a:buChar char="●"/>
            </a:pPr>
            <a:r>
              <a:rPr lang="en" sz="2400"/>
              <a:t>How can we figure this out?</a:t>
            </a:r>
            <a:endParaRPr sz="2400"/>
          </a:p>
        </p:txBody>
      </p:sp>
      <p:pic>
        <p:nvPicPr>
          <p:cNvPr id="107" name="Shape 107"/>
          <p:cNvPicPr preferRelativeResize="0"/>
          <p:nvPr/>
        </p:nvPicPr>
        <p:blipFill>
          <a:blip r:embed="rId3">
            <a:alphaModFix/>
          </a:blip>
          <a:stretch>
            <a:fillRect/>
          </a:stretch>
        </p:blipFill>
        <p:spPr>
          <a:xfrm>
            <a:off x="4743667" y="0"/>
            <a:ext cx="4400333"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4794</TotalTime>
  <Words>359</Words>
  <Application>Microsoft Office PowerPoint</Application>
  <PresentationFormat>On-screen Show (16:9)</PresentationFormat>
  <Paragraphs>128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Avenir Book</vt:lpstr>
      <vt:lpstr>Cambria</vt:lpstr>
      <vt:lpstr>Simple Light</vt:lpstr>
      <vt:lpstr>Are other parts of the world getting hotter?</vt:lpstr>
      <vt:lpstr>Do Now</vt:lpstr>
      <vt:lpstr>How has surface  reflection changed  around the world?</vt:lpstr>
      <vt:lpstr>Are other parts of the US getting hotter?</vt:lpstr>
      <vt:lpstr>How are temperatures around the world changing?</vt:lpstr>
      <vt:lpstr>Are temperatures around the world changing over time?</vt:lpstr>
      <vt:lpstr>What do we know so far?</vt:lpstr>
      <vt:lpstr>What have we learned?</vt:lpstr>
      <vt:lpstr>What’s our next step?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other parts of the world getting hotter?</dc:title>
  <dc:creator>CIRESEO</dc:creator>
  <cp:lastModifiedBy>CIRESEO</cp:lastModifiedBy>
  <cp:revision>13</cp:revision>
  <dcterms:modified xsi:type="dcterms:W3CDTF">2019-07-09T21:16:41Z</dcterms:modified>
</cp:coreProperties>
</file>