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66" r:id="rId4"/>
    <p:sldId id="267" r:id="rId5"/>
    <p:sldId id="268" r:id="rId6"/>
    <p:sldId id="258" r:id="rId7"/>
    <p:sldId id="259" r:id="rId8"/>
    <p:sldId id="260" r:id="rId9"/>
    <p:sldId id="261" r:id="rId10"/>
    <p:sldId id="262" r:id="rId11"/>
    <p:sldId id="263" r:id="rId12"/>
    <p:sldId id="264" r:id="rId13"/>
  </p:sldIdLst>
  <p:sldSz cx="9144000" cy="6858000" type="screen4x3"/>
  <p:notesSz cx="6858000" cy="9144000"/>
  <p:embeddedFontLst>
    <p:embeddedFont>
      <p:font typeface="Petrona" panose="020B0604020202020204" charset="0"/>
      <p:regular r:id="rId15"/>
    </p:embeddedFont>
    <p:embeddedFont>
      <p:font typeface="Cambria" panose="02040503050406030204" pitchFamily="18" charset="0"/>
      <p:regular r:id="rId16"/>
      <p:bold r:id="rId17"/>
      <p:italic r:id="rId18"/>
      <p:boldItalic r:id="rId19"/>
    </p:embeddedFont>
    <p:embeddedFont>
      <p:font typeface="Dosis"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219" autoAdjust="0"/>
  </p:normalViewPr>
  <p:slideViewPr>
    <p:cSldViewPr snapToGrid="0">
      <p:cViewPr varScale="1">
        <p:scale>
          <a:sx n="74" d="100"/>
          <a:sy n="74" d="100"/>
        </p:scale>
        <p:origin x="266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9732243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6isTQQa0af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6isTQQa0af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6isTQQa0af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6isTQQa0af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b="1">
              <a:solidFill>
                <a:schemeClr val="dk1"/>
              </a:solidFill>
              <a:latin typeface="Cambria"/>
              <a:ea typeface="Cambria"/>
              <a:cs typeface="Cambria"/>
              <a:sym typeface="Cambri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4. (10 min) Once students have had the opportunity to share their ideas on the Notice and Wondering Chart, categorize and prioritize the questions in order of importance.</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Can we group any of the questions together?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Looking at our Driving Question Board, what do we need to answer first in order to make a feasible change? What do we need to know first? Why?</a:t>
            </a:r>
            <a:endParaRPr lang="en-US" u="none" strike="noStrike" dirty="0" smtClean="0">
              <a:effectLst/>
            </a:endParaRP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smtClean="0">
                <a:solidFill>
                  <a:srgbClr val="990000"/>
                </a:solidFill>
                <a:effectLst/>
                <a:latin typeface="Arial" panose="020B0604020202020204" pitchFamily="34" charset="0"/>
                <a:ea typeface="Cambria" panose="02040503050406030204" pitchFamily="18" charset="0"/>
              </a:rPr>
              <a:t>What are the limits to this challenge?</a:t>
            </a:r>
            <a:endParaRPr lang="en-US" sz="1800" u="none" strike="noStrike" dirty="0" smtClean="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smtClean="0">
                <a:solidFill>
                  <a:srgbClr val="990000"/>
                </a:solidFill>
                <a:effectLst/>
                <a:latin typeface="Arial" panose="020B0604020202020204" pitchFamily="34" charset="0"/>
                <a:ea typeface="Cambria" panose="02040503050406030204" pitchFamily="18" charset="0"/>
              </a:rPr>
              <a:t>Are there limits to what we can do?</a:t>
            </a:r>
            <a:endParaRPr lang="en-US" sz="1800" u="none" strike="noStrike" dirty="0" smtClean="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100" u="none" strike="noStrike" dirty="0" smtClean="0">
                <a:solidFill>
                  <a:srgbClr val="990000"/>
                </a:solidFill>
                <a:effectLst/>
                <a:latin typeface="Arial" panose="020B0604020202020204" pitchFamily="34" charset="0"/>
                <a:ea typeface="Cambria" panose="02040503050406030204" pitchFamily="18" charset="0"/>
              </a:rPr>
              <a:t>Which solutions might be most appropriate given realities (social, cultural, political, institutional, actual and potential resource access, environment etc….) of our context?</a:t>
            </a:r>
            <a:endParaRPr lang="en-US" sz="1800" u="none" strike="noStrike" dirty="0" smtClean="0">
              <a:effectLst/>
              <a:latin typeface="Arial" panose="020B0604020202020204" pitchFamily="34" charset="0"/>
              <a:ea typeface="Arial" panose="020B0604020202020204" pitchFamily="34" charset="0"/>
            </a:endParaRPr>
          </a:p>
          <a:p>
            <a:pPr marL="342900" marR="0" lvl="0" indent="-342900">
              <a:lnSpc>
                <a:spcPct val="120000"/>
              </a:lnSpc>
              <a:spcBef>
                <a:spcPts val="0"/>
              </a:spcBef>
              <a:spcAft>
                <a:spcPts val="0"/>
              </a:spcAft>
              <a:buFont typeface="Arial" panose="020B0604020202020204" pitchFamily="34" charset="0"/>
              <a:buChar char="➔"/>
            </a:pPr>
            <a:r>
              <a:rPr lang="en-US" sz="1100" u="none" strike="noStrike" dirty="0" smtClean="0">
                <a:solidFill>
                  <a:srgbClr val="990000"/>
                </a:solidFill>
                <a:effectLst/>
                <a:latin typeface="Arial" panose="020B0604020202020204" pitchFamily="34" charset="0"/>
                <a:ea typeface="Cambria" panose="02040503050406030204" pitchFamily="18" charset="0"/>
              </a:rPr>
              <a:t>Given the actions we might take, what logistical considerations should we pay attention to (social, cultural, available resources, potentially available resources, institutional, perceptions, priorities etc…)?</a:t>
            </a:r>
            <a:endParaRPr lang="en-US" sz="1800" u="none" strike="noStrike"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Where do we go next?</a:t>
            </a:r>
            <a:endParaRPr lang="en-US" u="none" strike="noStrike" dirty="0" smtClean="0">
              <a:effectLst/>
            </a:endParaRPr>
          </a:p>
          <a:p>
            <a:pPr marL="139700" indent="0">
              <a:buNone/>
            </a:pPr>
            <a:r>
              <a:rPr lang="en-US" sz="1100" dirty="0" smtClean="0">
                <a:solidFill>
                  <a:srgbClr val="990000"/>
                </a:solidFill>
                <a:effectLst/>
                <a:ea typeface="Cambria" panose="02040503050406030204" pitchFamily="18" charset="0"/>
              </a:rPr>
              <a:t> </a:t>
            </a:r>
            <a:endParaRPr lang="en-US" dirty="0" smtClean="0">
              <a:effectLst/>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t>
            </a:r>
            <a:r>
              <a:rPr lang="en-US" sz="1100" b="1" i="1" dirty="0" smtClean="0">
                <a:effectLst/>
                <a:latin typeface="Arial" panose="020B0604020202020204" pitchFamily="34" charset="0"/>
                <a:ea typeface="Cambria" panose="02040503050406030204" pitchFamily="18" charset="0"/>
              </a:rPr>
              <a:t>student responses</a:t>
            </a:r>
            <a:r>
              <a:rPr lang="en-US" sz="1100" b="1" dirty="0" smtClean="0">
                <a:effectLst/>
                <a:latin typeface="Arial" panose="020B0604020202020204" pitchFamily="34" charset="0"/>
                <a:ea typeface="Cambria" panose="02040503050406030204" pitchFamily="18" charset="0"/>
              </a:rPr>
              <a:t> that mimic the next row in the storyline, such as:</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are not composting. We are not recycling in the cafe or elsewhere. We need to take actions to reduce food waste at our school. </a:t>
            </a:r>
            <a:endParaRPr lang="en-US" sz="1100" i="0" u="none" strike="noStrike" dirty="0" smtClean="0">
              <a:effectLst/>
              <a:ea typeface="Cambria" panose="02040503050406030204" pitchFamily="18" charset="0"/>
            </a:endParaRPr>
          </a:p>
          <a:p>
            <a:pPr marL="342900" lvl="0" indent="-342900">
              <a:buFont typeface="Arial" panose="020B0604020202020204" pitchFamily="34" charset="0"/>
              <a:buChar char="➔"/>
            </a:pPr>
            <a:r>
              <a:rPr lang="en-US" sz="1100" i="1" dirty="0" smtClean="0">
                <a:effectLst/>
                <a:latin typeface="Arial" panose="020B0604020202020204" pitchFamily="34" charset="0"/>
                <a:ea typeface="Cambria" panose="02040503050406030204" pitchFamily="18" charset="0"/>
              </a:rPr>
              <a:t>We are wondering how the food system in our school works and think that would be a good place to start.</a:t>
            </a:r>
            <a:endParaRPr b="1" dirty="0">
              <a:solidFill>
                <a:schemeClr val="dk1"/>
              </a:solidFill>
              <a:latin typeface="Cambria"/>
              <a:ea typeface="Cambria"/>
              <a:cs typeface="Cambria"/>
              <a:sym typeface="Cambri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US" sz="1100" b="1" i="0" u="none" strike="noStrike" kern="0" cap="none" spc="0" normalizeH="0" baseline="0" noProof="0" dirty="0" smtClean="0">
                <a:ln>
                  <a:noFill/>
                </a:ln>
                <a:solidFill>
                  <a:srgbClr val="000000"/>
                </a:solidFill>
                <a:effectLst/>
                <a:uLnTx/>
                <a:uFillTx/>
                <a:latin typeface="Arial" panose="020B0604020202020204" pitchFamily="34" charset="0"/>
                <a:ea typeface="Cambria" panose="02040503050406030204" pitchFamily="18" charset="0"/>
                <a:cs typeface="Arial"/>
                <a:sym typeface="Arial"/>
              </a:rPr>
              <a:t>Listen for </a:t>
            </a:r>
            <a:r>
              <a:rPr kumimoji="0" lang="en-US" sz="1100" b="1" i="1" u="none" strike="noStrike" kern="0" cap="none" spc="0" normalizeH="0" baseline="0" noProof="0" dirty="0" smtClean="0">
                <a:ln>
                  <a:noFill/>
                </a:ln>
                <a:solidFill>
                  <a:srgbClr val="000000"/>
                </a:solidFill>
                <a:effectLst/>
                <a:uLnTx/>
                <a:uFillTx/>
                <a:latin typeface="Arial" panose="020B0604020202020204" pitchFamily="34" charset="0"/>
                <a:ea typeface="Cambria" panose="02040503050406030204" pitchFamily="18" charset="0"/>
                <a:cs typeface="Arial"/>
                <a:sym typeface="Arial"/>
              </a:rPr>
              <a:t>student responses</a:t>
            </a:r>
            <a:r>
              <a:rPr kumimoji="0" lang="en-US" sz="1100" b="1" i="0" u="none" strike="noStrike" kern="0" cap="none" spc="0" normalizeH="0" baseline="0" noProof="0" dirty="0" smtClean="0">
                <a:ln>
                  <a:noFill/>
                </a:ln>
                <a:solidFill>
                  <a:srgbClr val="000000"/>
                </a:solidFill>
                <a:effectLst/>
                <a:uLnTx/>
                <a:uFillTx/>
                <a:latin typeface="Arial" panose="020B0604020202020204" pitchFamily="34" charset="0"/>
                <a:ea typeface="Cambria" panose="02040503050406030204" pitchFamily="18" charset="0"/>
                <a:cs typeface="Arial"/>
                <a:sym typeface="Arial"/>
              </a:rPr>
              <a:t> that mimic the next row in the storyline, such as:</a:t>
            </a:r>
            <a:endParaRPr kumimoji="0" lang="en-US" sz="1800" b="0" i="0" u="none" strike="noStrike" kern="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100" b="0" i="1" u="none" strike="noStrike" kern="0" cap="none" spc="0" normalizeH="0" baseline="0" noProof="0" dirty="0" smtClean="0">
                <a:ln>
                  <a:noFill/>
                </a:ln>
                <a:solidFill>
                  <a:srgbClr val="000000"/>
                </a:solidFill>
                <a:effectLst/>
                <a:uLnTx/>
                <a:uFillTx/>
                <a:latin typeface="Arial"/>
                <a:ea typeface="Cambria" panose="02040503050406030204" pitchFamily="18" charset="0"/>
                <a:cs typeface="Arial"/>
                <a:sym typeface="Arial"/>
              </a:rPr>
              <a:t>We are not composting. We are not recycling in the cafe or elsewhere. We need to take actions to reduce food waste at our school. </a:t>
            </a:r>
            <a:endParaRPr kumimoji="0" lang="en-US" sz="1100" b="0" i="0" u="none" strike="noStrike" kern="0" cap="none" spc="0" normalizeH="0" baseline="0" noProof="0" dirty="0" smtClean="0">
              <a:ln>
                <a:noFill/>
              </a:ln>
              <a:solidFill>
                <a:srgbClr val="000000"/>
              </a:solidFill>
              <a:effectLst/>
              <a:uLnTx/>
              <a:uFillTx/>
              <a:latin typeface="Arial"/>
              <a:ea typeface="Cambria" panose="02040503050406030204" pitchFamily="18" charset="0"/>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100" b="0" i="1" u="none" strike="noStrike" kern="0" cap="none" spc="0" normalizeH="0" baseline="0" noProof="0" dirty="0" smtClean="0">
                <a:ln>
                  <a:noFill/>
                </a:ln>
                <a:solidFill>
                  <a:srgbClr val="000000"/>
                </a:solidFill>
                <a:effectLst/>
                <a:uLnTx/>
                <a:uFillTx/>
                <a:latin typeface="Arial" panose="020B0604020202020204" pitchFamily="34" charset="0"/>
                <a:ea typeface="Cambria" panose="02040503050406030204" pitchFamily="18" charset="0"/>
                <a:cs typeface="Arial"/>
                <a:sym typeface="Arial"/>
              </a:rPr>
              <a:t>We are wondering how the food system in our school works and think that would be a good place to start.</a:t>
            </a:r>
            <a:endParaRPr kumimoji="0" lang="en-US" sz="1100" b="1" i="0" u="none" strike="noStrike" kern="0" cap="none" spc="0" normalizeH="0" baseline="0" noProof="0" dirty="0" smtClean="0">
              <a:ln>
                <a:noFill/>
              </a:ln>
              <a:solidFill>
                <a:srgbClr val="000000"/>
              </a:solidFill>
              <a:effectLst/>
              <a:uLnTx/>
              <a:uFillTx/>
              <a:latin typeface="Cambria"/>
              <a:ea typeface="Cambria"/>
              <a:cs typeface="Cambria"/>
              <a:sym typeface="Cambria"/>
            </a:endParaRPr>
          </a:p>
          <a:p>
            <a:pPr marL="0" lvl="0" indent="0" rtl="0">
              <a:spcBef>
                <a:spcPts val="0"/>
              </a:spcBef>
              <a:spcAft>
                <a:spcPts val="0"/>
              </a:spcAft>
              <a:buNone/>
            </a:pPr>
            <a:endParaRPr b="1" dirty="0">
              <a:solidFill>
                <a:schemeClr val="dk1"/>
              </a:solidFill>
              <a:latin typeface="Cambria"/>
              <a:ea typeface="Cambria"/>
              <a:cs typeface="Cambria"/>
              <a:sym typeface="Cambr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1. (10 min) Begin the lesson by showing this </a:t>
            </a:r>
            <a:r>
              <a:rPr lang="en-US" sz="1100" b="1" dirty="0" smtClean="0">
                <a:solidFill>
                  <a:srgbClr val="1155CC"/>
                </a:solidFill>
                <a:effectLst/>
                <a:latin typeface="Arial" panose="020B0604020202020204" pitchFamily="34" charset="0"/>
                <a:ea typeface="Cambria" panose="02040503050406030204" pitchFamily="18" charset="0"/>
                <a:hlinkClick r:id="rId3"/>
              </a:rPr>
              <a:t>video.</a:t>
            </a:r>
            <a:r>
              <a:rPr lang="en-US" sz="1100" b="1" dirty="0" smtClean="0">
                <a:effectLst/>
                <a:latin typeface="Arial" panose="020B0604020202020204" pitchFamily="34" charset="0"/>
                <a:ea typeface="Cambria" panose="02040503050406030204" pitchFamily="18" charset="0"/>
              </a:rPr>
              <a:t> Have students write down their observations and questions on a Notice and Wonderings Chart on their Student Activity Sheet.  Have students discuss with a partner and then share out some of their ideas in a class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smtClean="0">
                <a:effectLst/>
                <a:latin typeface="Arial" panose="020B0604020202020204" pitchFamily="34" charset="0"/>
                <a:ea typeface="Arial" panose="020B0604020202020204" pitchFamily="34" charset="0"/>
              </a:rPr>
              <a:t> </a:t>
            </a: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from that video?</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you wondering?</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does this video have to do with what we've just learned about climate change and human causes?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Do you think there's something we could </a:t>
            </a:r>
            <a:r>
              <a:rPr lang="en-US" sz="1100" u="none" strike="noStrike" dirty="0" err="1" smtClean="0">
                <a:solidFill>
                  <a:srgbClr val="990000"/>
                </a:solidFill>
                <a:effectLst/>
                <a:ea typeface="Cambria" panose="02040503050406030204" pitchFamily="18" charset="0"/>
              </a:rPr>
              <a:t>do</a:t>
            </a:r>
            <a:r>
              <a:rPr lang="en-US" sz="1100" u="none" strike="noStrike" baseline="30000" dirty="0" err="1" smtClean="0">
                <a:solidFill>
                  <a:srgbClr val="990000"/>
                </a:solidFill>
                <a:effectLst/>
                <a:ea typeface="Cambria" panose="02040503050406030204" pitchFamily="18" charset="0"/>
              </a:rPr>
              <a:t>A</a:t>
            </a:r>
            <a:r>
              <a:rPr lang="en-US" sz="1100" u="none" strike="noStrike" dirty="0" smtClean="0">
                <a:solidFill>
                  <a:srgbClr val="990000"/>
                </a:solidFill>
                <a:effectLst/>
                <a:ea typeface="Cambria" panose="02040503050406030204" pitchFamily="18" charset="0"/>
              </a:rPr>
              <a:t>?</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student responses that mimic the next step in the lesson, such as: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 This video discussed how using food waste could be a solution to reducing the Greenhouse Gas: methane.</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think we could look at the food waste at our school or across DPS and see what is being done or what we could do. </a:t>
            </a:r>
            <a:endParaRPr lang="en-US" u="none" strike="noStrike" dirty="0" smtClean="0">
              <a:effectLst/>
            </a:endParaRPr>
          </a:p>
          <a:p>
            <a:pPr marL="0" lvl="0" indent="0">
              <a:spcBef>
                <a:spcPts val="0"/>
              </a:spcBef>
              <a:spcAft>
                <a:spcPts val="0"/>
              </a:spcAft>
              <a:buNone/>
            </a:pPr>
            <a:endParaRPr b="1" dirty="0">
              <a:solidFill>
                <a:schemeClr val="dk1"/>
              </a:solidFill>
              <a:latin typeface="Cambria"/>
              <a:ea typeface="Cambria"/>
              <a:cs typeface="Cambria"/>
              <a:sym typeface="Cambr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1. (10 min) Begin the lesson by showing this </a:t>
            </a:r>
            <a:r>
              <a:rPr lang="en-US" sz="1100" b="1" u="sng" dirty="0" smtClean="0">
                <a:solidFill>
                  <a:srgbClr val="1155CC"/>
                </a:solidFill>
                <a:effectLst/>
                <a:latin typeface="Arial" panose="020B0604020202020204" pitchFamily="34" charset="0"/>
                <a:ea typeface="Cambria" panose="02040503050406030204" pitchFamily="18" charset="0"/>
                <a:hlinkClick r:id="rId3"/>
              </a:rPr>
              <a:t>video.</a:t>
            </a:r>
            <a:r>
              <a:rPr lang="en-US" sz="1100" b="1" dirty="0" smtClean="0">
                <a:effectLst/>
                <a:latin typeface="Arial" panose="020B0604020202020204" pitchFamily="34" charset="0"/>
                <a:ea typeface="Cambria" panose="02040503050406030204" pitchFamily="18" charset="0"/>
              </a:rPr>
              <a:t> Have students write down their observations and questions on a Notice and Wonderings Chart on their Student Activity Sheet.  Have students discuss with a partner and then share out some of their ideas in a class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smtClean="0">
                <a:effectLst/>
                <a:latin typeface="Arial" panose="020B0604020202020204" pitchFamily="34" charset="0"/>
                <a:ea typeface="Arial" panose="020B0604020202020204" pitchFamily="34" charset="0"/>
              </a:rPr>
              <a:t> </a:t>
            </a: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from that video?</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you wondering?</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does this video have to do with what we've just learned about climate change and human causes?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Do you think there's something we could </a:t>
            </a:r>
            <a:r>
              <a:rPr lang="en-US" sz="1100" u="none" strike="noStrike" dirty="0" err="1" smtClean="0">
                <a:solidFill>
                  <a:srgbClr val="990000"/>
                </a:solidFill>
                <a:effectLst/>
                <a:ea typeface="Cambria" panose="02040503050406030204" pitchFamily="18" charset="0"/>
              </a:rPr>
              <a:t>do</a:t>
            </a:r>
            <a:r>
              <a:rPr lang="en-US" sz="1100" u="none" strike="noStrike" baseline="30000" dirty="0" err="1" smtClean="0">
                <a:solidFill>
                  <a:srgbClr val="990000"/>
                </a:solidFill>
                <a:effectLst/>
                <a:ea typeface="Cambria" panose="02040503050406030204" pitchFamily="18" charset="0"/>
              </a:rPr>
              <a:t>A</a:t>
            </a:r>
            <a:r>
              <a:rPr lang="en-US" sz="1100" u="none" strike="noStrike" dirty="0" smtClean="0">
                <a:solidFill>
                  <a:srgbClr val="990000"/>
                </a:solidFill>
                <a:effectLst/>
                <a:ea typeface="Cambria" panose="02040503050406030204" pitchFamily="18" charset="0"/>
              </a:rPr>
              <a:t>?</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student responses that mimic the next step in the lesson, such as: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 This video discussed how using food waste could be a solution to reducing the Greenhouse Gas: methane.</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think we could look at the food waste at our school or across DPS and see what is being done or what we could do. </a:t>
            </a:r>
            <a:endParaRPr lang="en-US" u="none" strike="noStrike" dirty="0" smtClean="0">
              <a:effectLst/>
            </a:endParaRPr>
          </a:p>
          <a:p>
            <a:pPr marL="0" lvl="0" indent="0">
              <a:spcBef>
                <a:spcPts val="0"/>
              </a:spcBef>
              <a:spcAft>
                <a:spcPts val="0"/>
              </a:spcAft>
              <a:buNone/>
            </a:pPr>
            <a:endParaRPr b="1"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386330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1. (10 min) Begin the lesson by showing this </a:t>
            </a:r>
            <a:r>
              <a:rPr lang="en-US" sz="1100" b="1" u="sng" dirty="0" smtClean="0">
                <a:solidFill>
                  <a:srgbClr val="1155CC"/>
                </a:solidFill>
                <a:effectLst/>
                <a:latin typeface="Arial" panose="020B0604020202020204" pitchFamily="34" charset="0"/>
                <a:ea typeface="Cambria" panose="02040503050406030204" pitchFamily="18" charset="0"/>
                <a:hlinkClick r:id="rId3"/>
              </a:rPr>
              <a:t>video.</a:t>
            </a:r>
            <a:r>
              <a:rPr lang="en-US" sz="1100" b="1" dirty="0" smtClean="0">
                <a:effectLst/>
                <a:latin typeface="Arial" panose="020B0604020202020204" pitchFamily="34" charset="0"/>
                <a:ea typeface="Cambria" panose="02040503050406030204" pitchFamily="18" charset="0"/>
              </a:rPr>
              <a:t> Have students write down their observations and questions on a Notice and Wonderings Chart on their Student Activity Sheet.  Have students discuss with a partner and then share out some of their ideas in a class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smtClean="0">
                <a:effectLst/>
                <a:latin typeface="Arial" panose="020B0604020202020204" pitchFamily="34" charset="0"/>
                <a:ea typeface="Arial" panose="020B0604020202020204" pitchFamily="34" charset="0"/>
              </a:rPr>
              <a:t> </a:t>
            </a: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from that video?</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you wondering?</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does this video have to do with what we've just learned about climate change and human causes?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Do you think there's something we could </a:t>
            </a:r>
            <a:r>
              <a:rPr lang="en-US" sz="1100" u="none" strike="noStrike" dirty="0" err="1" smtClean="0">
                <a:solidFill>
                  <a:srgbClr val="990000"/>
                </a:solidFill>
                <a:effectLst/>
                <a:ea typeface="Cambria" panose="02040503050406030204" pitchFamily="18" charset="0"/>
              </a:rPr>
              <a:t>do</a:t>
            </a:r>
            <a:r>
              <a:rPr lang="en-US" sz="1100" u="none" strike="noStrike" baseline="30000" dirty="0" err="1" smtClean="0">
                <a:solidFill>
                  <a:srgbClr val="990000"/>
                </a:solidFill>
                <a:effectLst/>
                <a:ea typeface="Cambria" panose="02040503050406030204" pitchFamily="18" charset="0"/>
              </a:rPr>
              <a:t>A</a:t>
            </a:r>
            <a:r>
              <a:rPr lang="en-US" sz="1100" u="none" strike="noStrike" dirty="0" smtClean="0">
                <a:solidFill>
                  <a:srgbClr val="990000"/>
                </a:solidFill>
                <a:effectLst/>
                <a:ea typeface="Cambria" panose="02040503050406030204" pitchFamily="18" charset="0"/>
              </a:rPr>
              <a:t>?</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student responses that mimic the next step in the lesson, such as: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 This video discussed how using food waste could be a solution to reducing the Greenhouse Gas: methane.</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think we could look at the food waste at our school or across DPS and see what is being done or what we could do. </a:t>
            </a:r>
            <a:endParaRPr lang="en-US" u="none" strike="noStrike" dirty="0" smtClean="0">
              <a:effectLst/>
            </a:endParaRPr>
          </a:p>
          <a:p>
            <a:pPr marL="0" lvl="0" indent="0">
              <a:spcBef>
                <a:spcPts val="0"/>
              </a:spcBef>
              <a:spcAft>
                <a:spcPts val="0"/>
              </a:spcAft>
              <a:buNone/>
            </a:pPr>
            <a:endParaRPr b="1"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389903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1. (10 min) Begin the lesson by showing this </a:t>
            </a:r>
            <a:r>
              <a:rPr lang="en-US" sz="1100" b="1" u="sng" dirty="0" smtClean="0">
                <a:solidFill>
                  <a:srgbClr val="1155CC"/>
                </a:solidFill>
                <a:effectLst/>
                <a:latin typeface="Arial" panose="020B0604020202020204" pitchFamily="34" charset="0"/>
                <a:ea typeface="Cambria" panose="02040503050406030204" pitchFamily="18" charset="0"/>
                <a:hlinkClick r:id="rId3"/>
              </a:rPr>
              <a:t>video.</a:t>
            </a:r>
            <a:r>
              <a:rPr lang="en-US" sz="1100" b="1" dirty="0" smtClean="0">
                <a:effectLst/>
                <a:latin typeface="Arial" panose="020B0604020202020204" pitchFamily="34" charset="0"/>
                <a:ea typeface="Cambria" panose="02040503050406030204" pitchFamily="18" charset="0"/>
              </a:rPr>
              <a:t> Have students write down their observations and questions on a Notice and Wonderings Chart on their Student Activity Sheet.  Have students discuss with a partner and then share out some of their ideas in a class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800" dirty="0" smtClean="0">
                <a:effectLst/>
                <a:latin typeface="Arial" panose="020B0604020202020204" pitchFamily="34" charset="0"/>
                <a:ea typeface="Arial" panose="020B0604020202020204" pitchFamily="34" charset="0"/>
              </a:rPr>
              <a:t> </a:t>
            </a: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from that video?</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you wondering?</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does this video have to do with what we've just learned about climate change and human causes?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Do you think there's something we could </a:t>
            </a:r>
            <a:r>
              <a:rPr lang="en-US" sz="1100" u="none" strike="noStrike" dirty="0" err="1" smtClean="0">
                <a:solidFill>
                  <a:srgbClr val="990000"/>
                </a:solidFill>
                <a:effectLst/>
                <a:ea typeface="Cambria" panose="02040503050406030204" pitchFamily="18" charset="0"/>
              </a:rPr>
              <a:t>do</a:t>
            </a:r>
            <a:r>
              <a:rPr lang="en-US" sz="1100" u="none" strike="noStrike" baseline="30000" dirty="0" err="1" smtClean="0">
                <a:solidFill>
                  <a:srgbClr val="990000"/>
                </a:solidFill>
                <a:effectLst/>
                <a:ea typeface="Cambria" panose="02040503050406030204" pitchFamily="18" charset="0"/>
              </a:rPr>
              <a:t>A</a:t>
            </a:r>
            <a:r>
              <a:rPr lang="en-US" sz="1100" u="none" strike="noStrike" dirty="0" smtClean="0">
                <a:solidFill>
                  <a:srgbClr val="990000"/>
                </a:solidFill>
                <a:effectLst/>
                <a:ea typeface="Cambria" panose="02040503050406030204" pitchFamily="18" charset="0"/>
              </a:rPr>
              <a:t>?</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student responses that mimic the next step in the lesson, such as: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 This video discussed how using food waste could be a solution to reducing the Greenhouse Gas: methane.</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think we could look at the food waste at our school or across DPS and see what is being done or what we could do. </a:t>
            </a:r>
            <a:endParaRPr lang="en-US" u="none" strike="noStrike" dirty="0" smtClean="0">
              <a:effectLst/>
            </a:endParaRPr>
          </a:p>
          <a:p>
            <a:pPr marL="0" lvl="0" indent="0">
              <a:spcBef>
                <a:spcPts val="0"/>
              </a:spcBef>
              <a:spcAft>
                <a:spcPts val="0"/>
              </a:spcAft>
              <a:buNone/>
            </a:pPr>
            <a:endParaRPr b="1"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310882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Note that as high</a:t>
            </a:r>
            <a:r>
              <a:rPr lang="en-US" baseline="0" dirty="0"/>
              <a:t> school students, can’t do much to change vehicular stuff, electricity changes </a:t>
            </a:r>
            <a:r>
              <a:rPr lang="en-US" baseline="0"/>
              <a:t>are hard,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2.  (10 min) Next, show students the DPS key strategies slide. Shift to a Sharing Initial Ideas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 these things have to do with carbon dioxide emissions?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Are we doing any of these things at our school?</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could we do in our school to help? </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t>
            </a:r>
            <a:r>
              <a:rPr lang="en-US" sz="1100" b="1" i="1" dirty="0" smtClean="0">
                <a:effectLst/>
                <a:latin typeface="Arial" panose="020B0604020202020204" pitchFamily="34" charset="0"/>
                <a:ea typeface="Cambria" panose="02040503050406030204" pitchFamily="18" charset="0"/>
              </a:rPr>
              <a:t>student responses</a:t>
            </a:r>
            <a:r>
              <a:rPr lang="en-US" sz="1100" b="1" dirty="0" smtClean="0">
                <a:effectLst/>
                <a:latin typeface="Arial" panose="020B0604020202020204" pitchFamily="34" charset="0"/>
                <a:ea typeface="Cambria" panose="02040503050406030204" pitchFamily="18" charset="0"/>
              </a:rPr>
              <a:t> that mimic the next step in the story line, such as</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think the things that involve vehicles have an impact on carbon dioxide emissions. </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have seen recycling bins and other waste bins around school. </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Our heating system is unreliable. </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What does composting have to do with CO</a:t>
            </a:r>
            <a:r>
              <a:rPr lang="en-US" sz="1100" i="1" u="none" strike="noStrike" baseline="-25000" dirty="0" smtClean="0">
                <a:effectLst/>
                <a:ea typeface="Cambria" panose="02040503050406030204" pitchFamily="18" charset="0"/>
              </a:rPr>
              <a:t>2</a:t>
            </a:r>
            <a:r>
              <a:rPr lang="en-US" sz="1100" i="1" u="none" strike="noStrike" dirty="0" smtClean="0">
                <a:effectLst/>
                <a:ea typeface="Cambria" panose="02040503050406030204" pitchFamily="18" charset="0"/>
              </a:rPr>
              <a:t>? We can easily turn off lights. </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probably can't build solar panels.  </a:t>
            </a:r>
            <a:endParaRPr lang="en-US" u="none" strike="noStrike" dirty="0" smtClean="0">
              <a:effectLst/>
            </a:endParaRPr>
          </a:p>
          <a:p>
            <a:pPr marL="0" lvl="0" indent="0" rtl="0">
              <a:lnSpc>
                <a:spcPct val="115000"/>
              </a:lnSpc>
              <a:spcBef>
                <a:spcPts val="0"/>
              </a:spcBef>
              <a:spcAft>
                <a:spcPts val="0"/>
              </a:spcAft>
              <a:buClr>
                <a:schemeClr val="dk1"/>
              </a:buClr>
              <a:buSzPts val="1100"/>
              <a:buFont typeface="Arial"/>
              <a:buNone/>
            </a:pPr>
            <a:endParaRPr b="1" dirty="0">
              <a:solidFill>
                <a:schemeClr val="dk1"/>
              </a:solidFill>
              <a:latin typeface="Cambria"/>
              <a:ea typeface="Cambria"/>
              <a:cs typeface="Cambria"/>
              <a:sym typeface="Cambr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b="1">
              <a:solidFill>
                <a:schemeClr val="dk1"/>
              </a:solidFill>
              <a:latin typeface="Cambria"/>
              <a:ea typeface="Cambria"/>
              <a:cs typeface="Cambria"/>
              <a:sym typeface="Cambr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3. (15 min) Introduce DPS solid waste plan and generate questions. We decided to focus on solid </a:t>
            </a:r>
            <a:r>
              <a:rPr lang="en-US" sz="1100" b="1" i="1" dirty="0" smtClean="0">
                <a:effectLst/>
                <a:latin typeface="Arial" panose="020B0604020202020204" pitchFamily="34" charset="0"/>
                <a:ea typeface="Cambria" panose="02040503050406030204" pitchFamily="18" charset="0"/>
              </a:rPr>
              <a:t>food</a:t>
            </a:r>
            <a:r>
              <a:rPr lang="en-US" sz="1100" b="1" dirty="0" smtClean="0">
                <a:effectLst/>
                <a:latin typeface="Arial" panose="020B0604020202020204" pitchFamily="34" charset="0"/>
                <a:ea typeface="Cambria" panose="02040503050406030204" pitchFamily="18" charset="0"/>
              </a:rPr>
              <a:t> waste aspect based on the video we started with. What can we do about solid food waste at our school? The solid waste plan talks a little bit about food scraps but we think there is more that can be done.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Are we doing any of this stuff at our school (things described in the solid waste plan)?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are other ways we could reduce food waste at our school?</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If you want to solve a problem, what are some important things to know so that you can create an effective solution?</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 we need to know in order to begin addressing food waste at school?</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might we want to know in order to decide what solutions might be best?</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 we know?  What else might we need or want to know?  Why?  </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do we have?</a:t>
            </a:r>
            <a:endParaRPr lang="en-US" u="none" strike="noStrike" dirty="0" smtClean="0">
              <a:effectLst/>
            </a:endParaRPr>
          </a:p>
          <a:p>
            <a:pPr marL="342900" lvl="0"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Where might we obtain this information?</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t>
            </a:r>
            <a:r>
              <a:rPr lang="en-US" sz="1100" b="1" i="1" dirty="0" smtClean="0">
                <a:effectLst/>
                <a:latin typeface="Arial" panose="020B0604020202020204" pitchFamily="34" charset="0"/>
                <a:ea typeface="Cambria" panose="02040503050406030204" pitchFamily="18" charset="0"/>
              </a:rPr>
              <a:t>student responses</a:t>
            </a:r>
            <a:r>
              <a:rPr lang="en-US" sz="1100" b="1" dirty="0" smtClean="0">
                <a:effectLst/>
                <a:latin typeface="Arial" panose="020B0604020202020204" pitchFamily="34" charset="0"/>
                <a:ea typeface="Cambria" panose="02040503050406030204" pitchFamily="18" charset="0"/>
              </a:rPr>
              <a:t> such as, to build driving questions:</a:t>
            </a:r>
            <a:endParaRPr lang="en-US" sz="1800" dirty="0" smtClean="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are not composting. We are not recycling in the cafe or elsewhere. We need to take actions to reduce food waste at our school. </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 In order to do that we need to do some background research to learn more about why food is wasted at our school and what might be done. We might also talk with  people to figure out what is being done about food waste,  what has been done, and gauge if people are interested in dealing with food waste in our school and why.</a:t>
            </a:r>
            <a:endParaRPr lang="en-US" u="none" strike="noStrike" dirty="0" smtClean="0">
              <a:effectLst/>
            </a:endParaRPr>
          </a:p>
          <a:p>
            <a:pPr marL="342900" lvl="0" indent="-342900">
              <a:buFont typeface="Arial" panose="020B0604020202020204" pitchFamily="34" charset="0"/>
              <a:buChar char="➔"/>
            </a:pPr>
            <a:r>
              <a:rPr lang="en-US" sz="1100" i="1" u="none" strike="noStrike" dirty="0" smtClean="0">
                <a:effectLst/>
                <a:ea typeface="Cambria" panose="02040503050406030204" pitchFamily="18" charset="0"/>
              </a:rPr>
              <a:t>We are wondering: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How does the food system create waste?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Why is food wasted?</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Can we waste less in the first place?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Why do we need to reduce the amount of food waste that goes to landfills?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What does this have to do with emissions?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Do we have a recycling bin in the cafe?</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How much do we waste?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Where is the waste generated?</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Can we measure our food waste?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Is there a better use for food waste? </a:t>
            </a:r>
            <a:endParaRPr lang="en-US" u="none" strike="noStrike" dirty="0" smtClean="0">
              <a:effectLst/>
            </a:endParaRPr>
          </a:p>
          <a:p>
            <a:pPr marL="742950" lvl="1" indent="-285750">
              <a:buFont typeface="Arial" panose="020B0604020202020204" pitchFamily="34" charset="0"/>
              <a:buChar char="◆"/>
            </a:pPr>
            <a:r>
              <a:rPr lang="en-US" sz="1100" i="1" u="none" strike="noStrike" dirty="0" smtClean="0">
                <a:effectLst/>
                <a:ea typeface="Cambria" panose="02040503050406030204" pitchFamily="18" charset="0"/>
              </a:rPr>
              <a:t>Who makes decisions that leads to food waste?</a:t>
            </a:r>
            <a:endParaRPr lang="en-US" u="none" strike="noStrike" dirty="0" smtClean="0">
              <a:effectLst/>
            </a:endParaRPr>
          </a:p>
          <a:p>
            <a:pPr marL="0" marR="0" indent="0">
              <a:lnSpc>
                <a:spcPct val="120000"/>
              </a:lnSpc>
              <a:spcBef>
                <a:spcPts val="0"/>
              </a:spcBef>
              <a:spcAft>
                <a:spcPts val="0"/>
              </a:spcAft>
              <a:buNone/>
            </a:pPr>
            <a:r>
              <a:rPr lang="en-US" sz="1100" i="1" dirty="0" smtClean="0">
                <a:solidFill>
                  <a:srgbClr val="674EA7"/>
                </a:solidFill>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Guide students to the design challenge of mitigating the impact of food waste on climate change while also considering how potential actions they could select might in turn affect aspects of the system and their own communities. Given this recognition, students might also consider how the effort of reducing food waste might also address social concerns at their school. Encourage questions that reference information, concerns, and insights that relate to what we have already learned. Encourage empowerment to change the system. Capture ideas on a Notice and Wondering Chart.</a:t>
            </a:r>
            <a:endParaRPr lang="en-US" sz="1800" dirty="0" smtClean="0">
              <a:effectLst/>
              <a:latin typeface="Arial" panose="020B0604020202020204" pitchFamily="34" charset="0"/>
              <a:ea typeface="Arial" panose="020B0604020202020204" pitchFamily="34" charset="0"/>
            </a:endParaRPr>
          </a:p>
          <a:p>
            <a:pPr marL="0" lvl="0" indent="0" rtl="0">
              <a:lnSpc>
                <a:spcPct val="115000"/>
              </a:lnSpc>
              <a:spcBef>
                <a:spcPts val="1000"/>
              </a:spcBef>
              <a:spcAft>
                <a:spcPts val="0"/>
              </a:spcAft>
              <a:buClr>
                <a:schemeClr val="dk1"/>
              </a:buClr>
              <a:buSzPts val="1100"/>
              <a:buFont typeface="Arial"/>
              <a:buNone/>
            </a:pPr>
            <a:endParaRPr b="1" dirty="0">
              <a:solidFill>
                <a:schemeClr val="dk1"/>
              </a:solidFill>
              <a:latin typeface="Cambria"/>
              <a:ea typeface="Cambria"/>
              <a:cs typeface="Cambria"/>
              <a:sym typeface="Cambri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Clr>
                <a:srgbClr val="38761D"/>
              </a:buClr>
              <a:buSzPts val="5200"/>
              <a:buFont typeface="Dosis"/>
              <a:buNone/>
              <a:defRPr sz="5200" b="1">
                <a:solidFill>
                  <a:srgbClr val="38761D"/>
                </a:solidFill>
                <a:latin typeface="Dosis"/>
                <a:ea typeface="Dosis"/>
                <a:cs typeface="Dosis"/>
                <a:sym typeface="Dosi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000000"/>
              </a:buClr>
              <a:buSzPts val="2800"/>
              <a:buFont typeface="Dosis"/>
              <a:buNone/>
              <a:defRPr sz="2800">
                <a:solidFill>
                  <a:srgbClr val="000000"/>
                </a:solidFill>
                <a:latin typeface="Dosis"/>
                <a:ea typeface="Dosis"/>
                <a:cs typeface="Dosis"/>
                <a:sym typeface="Dosi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81000">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isTQQa0af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Climate </a:t>
            </a:r>
            <a:r>
              <a:rPr lang="en" dirty="0" smtClean="0"/>
              <a:t>Resiliency </a:t>
            </a:r>
            <a:r>
              <a:rPr lang="en" dirty="0"/>
              <a:t>Design Challenge Unit</a:t>
            </a:r>
            <a:endParaRPr dirty="0"/>
          </a:p>
          <a:p>
            <a:pPr marL="0" lvl="0" indent="0">
              <a:spcBef>
                <a:spcPts val="0"/>
              </a:spcBef>
              <a:spcAft>
                <a:spcPts val="0"/>
              </a:spcAft>
              <a:buNone/>
            </a:pPr>
            <a:r>
              <a:rPr lang="en" dirty="0"/>
              <a:t>Lesson 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Generating  Questions </a:t>
            </a:r>
            <a:endParaRPr/>
          </a:p>
        </p:txBody>
      </p:sp>
      <p:cxnSp>
        <p:nvCxnSpPr>
          <p:cNvPr id="92" name="Shape 92"/>
          <p:cNvCxnSpPr/>
          <p:nvPr/>
        </p:nvCxnSpPr>
        <p:spPr>
          <a:xfrm>
            <a:off x="333750" y="1052075"/>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93" name="Shape 9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What questions do we need to answer to make this a good design challenge?</a:t>
            </a:r>
            <a:endParaRPr sz="3000"/>
          </a:p>
          <a:p>
            <a:pPr marL="0" lvl="0" indent="0">
              <a:spcBef>
                <a:spcPts val="1600"/>
              </a:spcBef>
              <a:spcAft>
                <a:spcPts val="0"/>
              </a:spcAft>
              <a:buNone/>
            </a:pPr>
            <a:r>
              <a:rPr lang="en" sz="3000"/>
              <a:t>Where could we get the information to answer our questions?</a:t>
            </a:r>
            <a:endParaRPr sz="3000"/>
          </a:p>
          <a:p>
            <a:pPr marL="0" lvl="0" indent="0" rtl="0">
              <a:spcBef>
                <a:spcPts val="1600"/>
              </a:spcBef>
              <a:spcAft>
                <a:spcPts val="1600"/>
              </a:spcAft>
              <a:buNone/>
            </a:pPr>
            <a:r>
              <a:rPr lang="en" sz="3000"/>
              <a:t>What are some constraints to this design challenge? (What are we able to do and not able to do?)</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Prioritizing and Grouping  Questions </a:t>
            </a:r>
            <a:endParaRPr/>
          </a:p>
        </p:txBody>
      </p:sp>
      <p:cxnSp>
        <p:nvCxnSpPr>
          <p:cNvPr id="99" name="Shape 99"/>
          <p:cNvCxnSpPr/>
          <p:nvPr/>
        </p:nvCxnSpPr>
        <p:spPr>
          <a:xfrm>
            <a:off x="333750" y="1052075"/>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100" name="Shape 10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dirty="0"/>
              <a:t>Can we group any of these questions together?</a:t>
            </a:r>
            <a:endParaRPr sz="3000" dirty="0"/>
          </a:p>
          <a:p>
            <a:pPr marL="0" lvl="0" indent="0">
              <a:spcBef>
                <a:spcPts val="1600"/>
              </a:spcBef>
              <a:spcAft>
                <a:spcPts val="0"/>
              </a:spcAft>
              <a:buNone/>
            </a:pPr>
            <a:endParaRPr sz="3000" dirty="0"/>
          </a:p>
          <a:p>
            <a:pPr marL="0" lvl="0" indent="0" rtl="0">
              <a:spcBef>
                <a:spcPts val="1600"/>
              </a:spcBef>
              <a:spcAft>
                <a:spcPts val="1600"/>
              </a:spcAft>
              <a:buNone/>
            </a:pPr>
            <a:r>
              <a:rPr lang="en" sz="3000" dirty="0"/>
              <a:t>How can we prioritize any of these groups?</a:t>
            </a:r>
            <a:endParaRPr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Where should we go next?</a:t>
            </a:r>
            <a:endParaRPr/>
          </a:p>
        </p:txBody>
      </p:sp>
      <p:sp>
        <p:nvSpPr>
          <p:cNvPr id="106" name="Shape 10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t>What questions should we start with?</a:t>
            </a:r>
            <a:endParaRPr sz="3000"/>
          </a:p>
          <a:p>
            <a:pPr marL="0" lvl="0" indent="0" rtl="0">
              <a:spcBef>
                <a:spcPts val="1600"/>
              </a:spcBef>
              <a:spcAft>
                <a:spcPts val="1600"/>
              </a:spcAft>
              <a:buNone/>
            </a:pPr>
            <a:endParaRPr sz="3000"/>
          </a:p>
        </p:txBody>
      </p:sp>
      <p:cxnSp>
        <p:nvCxnSpPr>
          <p:cNvPr id="107" name="Shape 107"/>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Video</a:t>
            </a:r>
            <a:endParaRPr/>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61" name="Shape 61"/>
          <p:cNvSpPr txBox="1">
            <a:spLocks noGrp="1"/>
          </p:cNvSpPr>
          <p:nvPr>
            <p:ph type="body" idx="1"/>
          </p:nvPr>
        </p:nvSpPr>
        <p:spPr>
          <a:xfrm>
            <a:off x="311700" y="1811858"/>
            <a:ext cx="8520600" cy="455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3000" dirty="0"/>
              <a:t>Watch this video and record what you notice and wonder on your </a:t>
            </a:r>
            <a:r>
              <a:rPr lang="en" sz="3000" dirty="0" smtClean="0"/>
              <a:t>Student </a:t>
            </a:r>
            <a:r>
              <a:rPr lang="en" sz="3000" dirty="0"/>
              <a:t>A</a:t>
            </a:r>
            <a:r>
              <a:rPr lang="en" sz="3000" dirty="0" smtClean="0"/>
              <a:t>ctivity </a:t>
            </a:r>
            <a:r>
              <a:rPr lang="en" sz="3000" dirty="0"/>
              <a:t>S</a:t>
            </a:r>
            <a:r>
              <a:rPr lang="en" sz="3000" dirty="0" smtClean="0"/>
              <a:t>heet</a:t>
            </a:r>
            <a:r>
              <a:rPr lang="en" sz="3000" dirty="0"/>
              <a:t>. </a:t>
            </a:r>
            <a:endParaRPr sz="3000" dirty="0"/>
          </a:p>
          <a:p>
            <a:pPr marL="0" lvl="0" indent="0" rtl="0">
              <a:lnSpc>
                <a:spcPct val="100000"/>
              </a:lnSpc>
              <a:spcBef>
                <a:spcPts val="0"/>
              </a:spcBef>
              <a:spcAft>
                <a:spcPts val="0"/>
              </a:spcAft>
              <a:buNone/>
            </a:pPr>
            <a:endParaRPr sz="3000" dirty="0"/>
          </a:p>
          <a:p>
            <a:pPr marL="0" lvl="0" indent="0" rtl="0">
              <a:lnSpc>
                <a:spcPct val="100000"/>
              </a:lnSpc>
              <a:spcBef>
                <a:spcPts val="0"/>
              </a:spcBef>
              <a:spcAft>
                <a:spcPts val="0"/>
              </a:spcAft>
              <a:buNone/>
            </a:pPr>
            <a:endParaRPr sz="3000" dirty="0"/>
          </a:p>
        </p:txBody>
      </p:sp>
      <p:pic>
        <p:nvPicPr>
          <p:cNvPr id="62" name="Shape 62">
            <a:hlinkClick r:id="rId3"/>
          </p:cNvPr>
          <p:cNvPicPr preferRelativeResize="0"/>
          <p:nvPr/>
        </p:nvPicPr>
        <p:blipFill>
          <a:blip r:embed="rId4">
            <a:alphaModFix/>
          </a:blip>
          <a:stretch>
            <a:fillRect/>
          </a:stretch>
        </p:blipFill>
        <p:spPr>
          <a:xfrm>
            <a:off x="1643075" y="3138063"/>
            <a:ext cx="5924550" cy="322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How does this Work?</a:t>
            </a:r>
            <a:endParaRPr dirty="0"/>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grpSp>
        <p:nvGrpSpPr>
          <p:cNvPr id="24" name="Group 23"/>
          <p:cNvGrpSpPr/>
          <p:nvPr/>
        </p:nvGrpSpPr>
        <p:grpSpPr>
          <a:xfrm>
            <a:off x="930518" y="2236445"/>
            <a:ext cx="7073959" cy="3626406"/>
            <a:chOff x="1191490" y="1955300"/>
            <a:chExt cx="6249569" cy="3261006"/>
          </a:xfrm>
        </p:grpSpPr>
        <p:sp>
          <p:nvSpPr>
            <p:cNvPr id="6" name="Freeform: Shape 5"/>
            <p:cNvSpPr/>
            <p:nvPr/>
          </p:nvSpPr>
          <p:spPr>
            <a:xfrm>
              <a:off x="2989882" y="3786909"/>
              <a:ext cx="2644300" cy="1369148"/>
            </a:xfrm>
            <a:custGeom>
              <a:avLst/>
              <a:gdLst>
                <a:gd name="connsiteX0" fmla="*/ 11936 w 2644300"/>
                <a:gd name="connsiteY0" fmla="*/ 249382 h 1369148"/>
                <a:gd name="connsiteX1" fmla="*/ 104300 w 2644300"/>
                <a:gd name="connsiteY1" fmla="*/ 193964 h 1369148"/>
                <a:gd name="connsiteX2" fmla="*/ 150482 w 2644300"/>
                <a:gd name="connsiteY2" fmla="*/ 184727 h 1369148"/>
                <a:gd name="connsiteX3" fmla="*/ 233609 w 2644300"/>
                <a:gd name="connsiteY3" fmla="*/ 193964 h 1369148"/>
                <a:gd name="connsiteX4" fmla="*/ 261318 w 2644300"/>
                <a:gd name="connsiteY4" fmla="*/ 212436 h 1369148"/>
                <a:gd name="connsiteX5" fmla="*/ 307500 w 2644300"/>
                <a:gd name="connsiteY5" fmla="*/ 230909 h 1369148"/>
                <a:gd name="connsiteX6" fmla="*/ 390627 w 2644300"/>
                <a:gd name="connsiteY6" fmla="*/ 258618 h 1369148"/>
                <a:gd name="connsiteX7" fmla="*/ 418336 w 2644300"/>
                <a:gd name="connsiteY7" fmla="*/ 277091 h 1369148"/>
                <a:gd name="connsiteX8" fmla="*/ 455282 w 2644300"/>
                <a:gd name="connsiteY8" fmla="*/ 286327 h 1369148"/>
                <a:gd name="connsiteX9" fmla="*/ 519936 w 2644300"/>
                <a:gd name="connsiteY9" fmla="*/ 304800 h 1369148"/>
                <a:gd name="connsiteX10" fmla="*/ 612300 w 2644300"/>
                <a:gd name="connsiteY10" fmla="*/ 286327 h 1369148"/>
                <a:gd name="connsiteX11" fmla="*/ 640009 w 2644300"/>
                <a:gd name="connsiteY11" fmla="*/ 258618 h 1369148"/>
                <a:gd name="connsiteX12" fmla="*/ 769318 w 2644300"/>
                <a:gd name="connsiteY12" fmla="*/ 249382 h 1369148"/>
                <a:gd name="connsiteX13" fmla="*/ 824736 w 2644300"/>
                <a:gd name="connsiteY13" fmla="*/ 212436 h 1369148"/>
                <a:gd name="connsiteX14" fmla="*/ 852445 w 2644300"/>
                <a:gd name="connsiteY14" fmla="*/ 193964 h 1369148"/>
                <a:gd name="connsiteX15" fmla="*/ 907863 w 2644300"/>
                <a:gd name="connsiteY15" fmla="*/ 175491 h 1369148"/>
                <a:gd name="connsiteX16" fmla="*/ 981754 w 2644300"/>
                <a:gd name="connsiteY16" fmla="*/ 157018 h 1369148"/>
                <a:gd name="connsiteX17" fmla="*/ 1064882 w 2644300"/>
                <a:gd name="connsiteY17" fmla="*/ 120073 h 1369148"/>
                <a:gd name="connsiteX18" fmla="*/ 1138773 w 2644300"/>
                <a:gd name="connsiteY18" fmla="*/ 92364 h 1369148"/>
                <a:gd name="connsiteX19" fmla="*/ 1203427 w 2644300"/>
                <a:gd name="connsiteY19" fmla="*/ 55418 h 1369148"/>
                <a:gd name="connsiteX20" fmla="*/ 1231136 w 2644300"/>
                <a:gd name="connsiteY20" fmla="*/ 46182 h 1369148"/>
                <a:gd name="connsiteX21" fmla="*/ 1268082 w 2644300"/>
                <a:gd name="connsiteY21" fmla="*/ 27709 h 1369148"/>
                <a:gd name="connsiteX22" fmla="*/ 1295791 w 2644300"/>
                <a:gd name="connsiteY22" fmla="*/ 18473 h 1369148"/>
                <a:gd name="connsiteX23" fmla="*/ 1341973 w 2644300"/>
                <a:gd name="connsiteY23" fmla="*/ 0 h 1369148"/>
                <a:gd name="connsiteX24" fmla="*/ 1480518 w 2644300"/>
                <a:gd name="connsiteY24" fmla="*/ 18473 h 1369148"/>
                <a:gd name="connsiteX25" fmla="*/ 1508227 w 2644300"/>
                <a:gd name="connsiteY25" fmla="*/ 36946 h 1369148"/>
                <a:gd name="connsiteX26" fmla="*/ 1545173 w 2644300"/>
                <a:gd name="connsiteY26" fmla="*/ 92364 h 1369148"/>
                <a:gd name="connsiteX27" fmla="*/ 1563645 w 2644300"/>
                <a:gd name="connsiteY27" fmla="*/ 147782 h 1369148"/>
                <a:gd name="connsiteX28" fmla="*/ 1572882 w 2644300"/>
                <a:gd name="connsiteY28" fmla="*/ 175491 h 1369148"/>
                <a:gd name="connsiteX29" fmla="*/ 1600591 w 2644300"/>
                <a:gd name="connsiteY29" fmla="*/ 193964 h 1369148"/>
                <a:gd name="connsiteX30" fmla="*/ 1905391 w 2644300"/>
                <a:gd name="connsiteY30" fmla="*/ 184727 h 1369148"/>
                <a:gd name="connsiteX31" fmla="*/ 1942336 w 2644300"/>
                <a:gd name="connsiteY31" fmla="*/ 175491 h 1369148"/>
                <a:gd name="connsiteX32" fmla="*/ 2043936 w 2644300"/>
                <a:gd name="connsiteY32" fmla="*/ 166255 h 1369148"/>
                <a:gd name="connsiteX33" fmla="*/ 2127063 w 2644300"/>
                <a:gd name="connsiteY33" fmla="*/ 157018 h 1369148"/>
                <a:gd name="connsiteX34" fmla="*/ 2256373 w 2644300"/>
                <a:gd name="connsiteY34" fmla="*/ 147782 h 1369148"/>
                <a:gd name="connsiteX35" fmla="*/ 2311791 w 2644300"/>
                <a:gd name="connsiteY35" fmla="*/ 184727 h 1369148"/>
                <a:gd name="connsiteX36" fmla="*/ 2348736 w 2644300"/>
                <a:gd name="connsiteY36" fmla="*/ 193964 h 1369148"/>
                <a:gd name="connsiteX37" fmla="*/ 2450336 w 2644300"/>
                <a:gd name="connsiteY37" fmla="*/ 212436 h 1369148"/>
                <a:gd name="connsiteX38" fmla="*/ 2533463 w 2644300"/>
                <a:gd name="connsiteY38" fmla="*/ 240146 h 1369148"/>
                <a:gd name="connsiteX39" fmla="*/ 2561173 w 2644300"/>
                <a:gd name="connsiteY39" fmla="*/ 249382 h 1369148"/>
                <a:gd name="connsiteX40" fmla="*/ 2588882 w 2644300"/>
                <a:gd name="connsiteY40" fmla="*/ 258618 h 1369148"/>
                <a:gd name="connsiteX41" fmla="*/ 2607354 w 2644300"/>
                <a:gd name="connsiteY41" fmla="*/ 323273 h 1369148"/>
                <a:gd name="connsiteX42" fmla="*/ 2625827 w 2644300"/>
                <a:gd name="connsiteY42" fmla="*/ 378691 h 1369148"/>
                <a:gd name="connsiteX43" fmla="*/ 2635063 w 2644300"/>
                <a:gd name="connsiteY43" fmla="*/ 406400 h 1369148"/>
                <a:gd name="connsiteX44" fmla="*/ 2644300 w 2644300"/>
                <a:gd name="connsiteY44" fmla="*/ 434109 h 1369148"/>
                <a:gd name="connsiteX45" fmla="*/ 2635063 w 2644300"/>
                <a:gd name="connsiteY45" fmla="*/ 942109 h 1369148"/>
                <a:gd name="connsiteX46" fmla="*/ 2625827 w 2644300"/>
                <a:gd name="connsiteY46" fmla="*/ 969818 h 1369148"/>
                <a:gd name="connsiteX47" fmla="*/ 2607354 w 2644300"/>
                <a:gd name="connsiteY47" fmla="*/ 1191491 h 1369148"/>
                <a:gd name="connsiteX48" fmla="*/ 2570409 w 2644300"/>
                <a:gd name="connsiteY48" fmla="*/ 1357746 h 1369148"/>
                <a:gd name="connsiteX49" fmla="*/ 2533463 w 2644300"/>
                <a:gd name="connsiteY49" fmla="*/ 1366982 h 1369148"/>
                <a:gd name="connsiteX50" fmla="*/ 2413391 w 2644300"/>
                <a:gd name="connsiteY50" fmla="*/ 1357746 h 1369148"/>
                <a:gd name="connsiteX51" fmla="*/ 815500 w 2644300"/>
                <a:gd name="connsiteY51" fmla="*/ 1339273 h 1369148"/>
                <a:gd name="connsiteX52" fmla="*/ 409100 w 2644300"/>
                <a:gd name="connsiteY52" fmla="*/ 1348509 h 1369148"/>
                <a:gd name="connsiteX53" fmla="*/ 261318 w 2644300"/>
                <a:gd name="connsiteY53" fmla="*/ 1348509 h 1369148"/>
                <a:gd name="connsiteX54" fmla="*/ 233609 w 2644300"/>
                <a:gd name="connsiteY54" fmla="*/ 1339273 h 1369148"/>
                <a:gd name="connsiteX55" fmla="*/ 196663 w 2644300"/>
                <a:gd name="connsiteY55" fmla="*/ 1330036 h 1369148"/>
                <a:gd name="connsiteX56" fmla="*/ 178191 w 2644300"/>
                <a:gd name="connsiteY56" fmla="*/ 1302327 h 1369148"/>
                <a:gd name="connsiteX57" fmla="*/ 150482 w 2644300"/>
                <a:gd name="connsiteY57" fmla="*/ 1274618 h 1369148"/>
                <a:gd name="connsiteX58" fmla="*/ 141245 w 2644300"/>
                <a:gd name="connsiteY58" fmla="*/ 1246909 h 1369148"/>
                <a:gd name="connsiteX59" fmla="*/ 122773 w 2644300"/>
                <a:gd name="connsiteY59" fmla="*/ 1219200 h 1369148"/>
                <a:gd name="connsiteX60" fmla="*/ 113536 w 2644300"/>
                <a:gd name="connsiteY60" fmla="*/ 1182255 h 1369148"/>
                <a:gd name="connsiteX61" fmla="*/ 104300 w 2644300"/>
                <a:gd name="connsiteY61" fmla="*/ 1154546 h 1369148"/>
                <a:gd name="connsiteX62" fmla="*/ 95063 w 2644300"/>
                <a:gd name="connsiteY62" fmla="*/ 1108364 h 1369148"/>
                <a:gd name="connsiteX63" fmla="*/ 85827 w 2644300"/>
                <a:gd name="connsiteY63" fmla="*/ 1080655 h 1369148"/>
                <a:gd name="connsiteX64" fmla="*/ 67354 w 2644300"/>
                <a:gd name="connsiteY64" fmla="*/ 1006764 h 1369148"/>
                <a:gd name="connsiteX65" fmla="*/ 58118 w 2644300"/>
                <a:gd name="connsiteY65" fmla="*/ 932873 h 1369148"/>
                <a:gd name="connsiteX66" fmla="*/ 48882 w 2644300"/>
                <a:gd name="connsiteY66" fmla="*/ 905164 h 1369148"/>
                <a:gd name="connsiteX67" fmla="*/ 39645 w 2644300"/>
                <a:gd name="connsiteY67" fmla="*/ 868218 h 1369148"/>
                <a:gd name="connsiteX68" fmla="*/ 30409 w 2644300"/>
                <a:gd name="connsiteY68" fmla="*/ 840509 h 1369148"/>
                <a:gd name="connsiteX69" fmla="*/ 11936 w 2644300"/>
                <a:gd name="connsiteY69" fmla="*/ 729673 h 1369148"/>
                <a:gd name="connsiteX70" fmla="*/ 2700 w 2644300"/>
                <a:gd name="connsiteY70" fmla="*/ 360218 h 1369148"/>
                <a:gd name="connsiteX71" fmla="*/ 11936 w 2644300"/>
                <a:gd name="connsiteY71" fmla="*/ 249382 h 136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44300" h="1369148">
                  <a:moveTo>
                    <a:pt x="11936" y="249382"/>
                  </a:moveTo>
                  <a:cubicBezTo>
                    <a:pt x="28869" y="221673"/>
                    <a:pt x="75893" y="203433"/>
                    <a:pt x="104300" y="193964"/>
                  </a:cubicBezTo>
                  <a:cubicBezTo>
                    <a:pt x="119193" y="189000"/>
                    <a:pt x="135088" y="187806"/>
                    <a:pt x="150482" y="184727"/>
                  </a:cubicBezTo>
                  <a:cubicBezTo>
                    <a:pt x="178191" y="187806"/>
                    <a:pt x="206562" y="187202"/>
                    <a:pt x="233609" y="193964"/>
                  </a:cubicBezTo>
                  <a:cubicBezTo>
                    <a:pt x="244378" y="196656"/>
                    <a:pt x="251389" y="207472"/>
                    <a:pt x="261318" y="212436"/>
                  </a:cubicBezTo>
                  <a:cubicBezTo>
                    <a:pt x="276148" y="219851"/>
                    <a:pt x="291771" y="225666"/>
                    <a:pt x="307500" y="230909"/>
                  </a:cubicBezTo>
                  <a:cubicBezTo>
                    <a:pt x="360409" y="248546"/>
                    <a:pt x="332816" y="229713"/>
                    <a:pt x="390627" y="258618"/>
                  </a:cubicBezTo>
                  <a:cubicBezTo>
                    <a:pt x="400556" y="263582"/>
                    <a:pt x="408133" y="272718"/>
                    <a:pt x="418336" y="277091"/>
                  </a:cubicBezTo>
                  <a:cubicBezTo>
                    <a:pt x="430004" y="282091"/>
                    <a:pt x="443076" y="282840"/>
                    <a:pt x="455282" y="286327"/>
                  </a:cubicBezTo>
                  <a:cubicBezTo>
                    <a:pt x="548046" y="312831"/>
                    <a:pt x="404426" y="275923"/>
                    <a:pt x="519936" y="304800"/>
                  </a:cubicBezTo>
                  <a:cubicBezTo>
                    <a:pt x="525417" y="304017"/>
                    <a:pt x="594712" y="298053"/>
                    <a:pt x="612300" y="286327"/>
                  </a:cubicBezTo>
                  <a:cubicBezTo>
                    <a:pt x="623168" y="279081"/>
                    <a:pt x="627294" y="261610"/>
                    <a:pt x="640009" y="258618"/>
                  </a:cubicBezTo>
                  <a:cubicBezTo>
                    <a:pt x="682073" y="248721"/>
                    <a:pt x="726215" y="252461"/>
                    <a:pt x="769318" y="249382"/>
                  </a:cubicBezTo>
                  <a:lnTo>
                    <a:pt x="824736" y="212436"/>
                  </a:lnTo>
                  <a:cubicBezTo>
                    <a:pt x="833972" y="206279"/>
                    <a:pt x="841914" y="197474"/>
                    <a:pt x="852445" y="193964"/>
                  </a:cubicBezTo>
                  <a:cubicBezTo>
                    <a:pt x="870918" y="187806"/>
                    <a:pt x="888769" y="179310"/>
                    <a:pt x="907863" y="175491"/>
                  </a:cubicBezTo>
                  <a:cubicBezTo>
                    <a:pt x="947247" y="167615"/>
                    <a:pt x="949289" y="169192"/>
                    <a:pt x="981754" y="157018"/>
                  </a:cubicBezTo>
                  <a:cubicBezTo>
                    <a:pt x="1069370" y="124162"/>
                    <a:pt x="989314" y="153660"/>
                    <a:pt x="1064882" y="120073"/>
                  </a:cubicBezTo>
                  <a:cubicBezTo>
                    <a:pt x="1098023" y="105343"/>
                    <a:pt x="1108300" y="102521"/>
                    <a:pt x="1138773" y="92364"/>
                  </a:cubicBezTo>
                  <a:cubicBezTo>
                    <a:pt x="1166599" y="73813"/>
                    <a:pt x="1170617" y="69479"/>
                    <a:pt x="1203427" y="55418"/>
                  </a:cubicBezTo>
                  <a:cubicBezTo>
                    <a:pt x="1212376" y="51583"/>
                    <a:pt x="1222187" y="50017"/>
                    <a:pt x="1231136" y="46182"/>
                  </a:cubicBezTo>
                  <a:cubicBezTo>
                    <a:pt x="1243792" y="40758"/>
                    <a:pt x="1255426" y="33133"/>
                    <a:pt x="1268082" y="27709"/>
                  </a:cubicBezTo>
                  <a:cubicBezTo>
                    <a:pt x="1277031" y="23874"/>
                    <a:pt x="1286675" y="21891"/>
                    <a:pt x="1295791" y="18473"/>
                  </a:cubicBezTo>
                  <a:cubicBezTo>
                    <a:pt x="1311315" y="12651"/>
                    <a:pt x="1326579" y="6158"/>
                    <a:pt x="1341973" y="0"/>
                  </a:cubicBezTo>
                  <a:cubicBezTo>
                    <a:pt x="1388155" y="6158"/>
                    <a:pt x="1435037" y="8366"/>
                    <a:pt x="1480518" y="18473"/>
                  </a:cubicBezTo>
                  <a:cubicBezTo>
                    <a:pt x="1491354" y="20881"/>
                    <a:pt x="1500917" y="28592"/>
                    <a:pt x="1508227" y="36946"/>
                  </a:cubicBezTo>
                  <a:cubicBezTo>
                    <a:pt x="1522847" y="53654"/>
                    <a:pt x="1545173" y="92364"/>
                    <a:pt x="1545173" y="92364"/>
                  </a:cubicBezTo>
                  <a:lnTo>
                    <a:pt x="1563645" y="147782"/>
                  </a:lnTo>
                  <a:cubicBezTo>
                    <a:pt x="1566724" y="157018"/>
                    <a:pt x="1564781" y="170090"/>
                    <a:pt x="1572882" y="175491"/>
                  </a:cubicBezTo>
                  <a:lnTo>
                    <a:pt x="1600591" y="193964"/>
                  </a:lnTo>
                  <a:cubicBezTo>
                    <a:pt x="1702191" y="190885"/>
                    <a:pt x="1803893" y="190213"/>
                    <a:pt x="1905391" y="184727"/>
                  </a:cubicBezTo>
                  <a:cubicBezTo>
                    <a:pt x="1918066" y="184042"/>
                    <a:pt x="1929753" y="177169"/>
                    <a:pt x="1942336" y="175491"/>
                  </a:cubicBezTo>
                  <a:cubicBezTo>
                    <a:pt x="1976044" y="170997"/>
                    <a:pt x="2010098" y="169639"/>
                    <a:pt x="2043936" y="166255"/>
                  </a:cubicBezTo>
                  <a:cubicBezTo>
                    <a:pt x="2071677" y="163481"/>
                    <a:pt x="2099354" y="160097"/>
                    <a:pt x="2127063" y="157018"/>
                  </a:cubicBezTo>
                  <a:cubicBezTo>
                    <a:pt x="2206030" y="130697"/>
                    <a:pt x="2163160" y="136131"/>
                    <a:pt x="2256373" y="147782"/>
                  </a:cubicBezTo>
                  <a:cubicBezTo>
                    <a:pt x="2274846" y="160097"/>
                    <a:pt x="2290253" y="179342"/>
                    <a:pt x="2311791" y="184727"/>
                  </a:cubicBezTo>
                  <a:cubicBezTo>
                    <a:pt x="2324106" y="187806"/>
                    <a:pt x="2336288" y="191474"/>
                    <a:pt x="2348736" y="193964"/>
                  </a:cubicBezTo>
                  <a:cubicBezTo>
                    <a:pt x="2375137" y="199244"/>
                    <a:pt x="2423095" y="205007"/>
                    <a:pt x="2450336" y="212436"/>
                  </a:cubicBezTo>
                  <a:cubicBezTo>
                    <a:pt x="2450366" y="212444"/>
                    <a:pt x="2519594" y="235523"/>
                    <a:pt x="2533463" y="240146"/>
                  </a:cubicBezTo>
                  <a:lnTo>
                    <a:pt x="2561173" y="249382"/>
                  </a:lnTo>
                  <a:lnTo>
                    <a:pt x="2588882" y="258618"/>
                  </a:lnTo>
                  <a:cubicBezTo>
                    <a:pt x="2619931" y="351768"/>
                    <a:pt x="2572550" y="207258"/>
                    <a:pt x="2607354" y="323273"/>
                  </a:cubicBezTo>
                  <a:cubicBezTo>
                    <a:pt x="2612949" y="341924"/>
                    <a:pt x="2619669" y="360218"/>
                    <a:pt x="2625827" y="378691"/>
                  </a:cubicBezTo>
                  <a:lnTo>
                    <a:pt x="2635063" y="406400"/>
                  </a:lnTo>
                  <a:lnTo>
                    <a:pt x="2644300" y="434109"/>
                  </a:lnTo>
                  <a:cubicBezTo>
                    <a:pt x="2641221" y="603442"/>
                    <a:pt x="2640900" y="772848"/>
                    <a:pt x="2635063" y="942109"/>
                  </a:cubicBezTo>
                  <a:cubicBezTo>
                    <a:pt x="2634727" y="951839"/>
                    <a:pt x="2626750" y="960126"/>
                    <a:pt x="2625827" y="969818"/>
                  </a:cubicBezTo>
                  <a:cubicBezTo>
                    <a:pt x="2598430" y="1257497"/>
                    <a:pt x="2631494" y="1046664"/>
                    <a:pt x="2607354" y="1191491"/>
                  </a:cubicBezTo>
                  <a:cubicBezTo>
                    <a:pt x="2598735" y="1338019"/>
                    <a:pt x="2647636" y="1335681"/>
                    <a:pt x="2570409" y="1357746"/>
                  </a:cubicBezTo>
                  <a:cubicBezTo>
                    <a:pt x="2558203" y="1361233"/>
                    <a:pt x="2545778" y="1363903"/>
                    <a:pt x="2533463" y="1366982"/>
                  </a:cubicBezTo>
                  <a:cubicBezTo>
                    <a:pt x="2493439" y="1363903"/>
                    <a:pt x="2453531" y="1358200"/>
                    <a:pt x="2413391" y="1357746"/>
                  </a:cubicBezTo>
                  <a:cubicBezTo>
                    <a:pt x="790351" y="1339406"/>
                    <a:pt x="1404909" y="1404760"/>
                    <a:pt x="815500" y="1339273"/>
                  </a:cubicBezTo>
                  <a:lnTo>
                    <a:pt x="409100" y="1348509"/>
                  </a:lnTo>
                  <a:cubicBezTo>
                    <a:pt x="233464" y="1355678"/>
                    <a:pt x="586738" y="1378095"/>
                    <a:pt x="261318" y="1348509"/>
                  </a:cubicBezTo>
                  <a:cubicBezTo>
                    <a:pt x="252082" y="1345430"/>
                    <a:pt x="242970" y="1341948"/>
                    <a:pt x="233609" y="1339273"/>
                  </a:cubicBezTo>
                  <a:cubicBezTo>
                    <a:pt x="221403" y="1335786"/>
                    <a:pt x="207225" y="1337078"/>
                    <a:pt x="196663" y="1330036"/>
                  </a:cubicBezTo>
                  <a:cubicBezTo>
                    <a:pt x="187427" y="1323878"/>
                    <a:pt x="185297" y="1310855"/>
                    <a:pt x="178191" y="1302327"/>
                  </a:cubicBezTo>
                  <a:cubicBezTo>
                    <a:pt x="169829" y="1292292"/>
                    <a:pt x="159718" y="1283854"/>
                    <a:pt x="150482" y="1274618"/>
                  </a:cubicBezTo>
                  <a:cubicBezTo>
                    <a:pt x="147403" y="1265382"/>
                    <a:pt x="145599" y="1255617"/>
                    <a:pt x="141245" y="1246909"/>
                  </a:cubicBezTo>
                  <a:cubicBezTo>
                    <a:pt x="136281" y="1236980"/>
                    <a:pt x="127146" y="1229403"/>
                    <a:pt x="122773" y="1219200"/>
                  </a:cubicBezTo>
                  <a:cubicBezTo>
                    <a:pt x="117773" y="1207532"/>
                    <a:pt x="117023" y="1194461"/>
                    <a:pt x="113536" y="1182255"/>
                  </a:cubicBezTo>
                  <a:cubicBezTo>
                    <a:pt x="110861" y="1172894"/>
                    <a:pt x="106661" y="1163991"/>
                    <a:pt x="104300" y="1154546"/>
                  </a:cubicBezTo>
                  <a:cubicBezTo>
                    <a:pt x="100492" y="1139316"/>
                    <a:pt x="98871" y="1123594"/>
                    <a:pt x="95063" y="1108364"/>
                  </a:cubicBezTo>
                  <a:cubicBezTo>
                    <a:pt x="92702" y="1098919"/>
                    <a:pt x="88188" y="1090100"/>
                    <a:pt x="85827" y="1080655"/>
                  </a:cubicBezTo>
                  <a:lnTo>
                    <a:pt x="67354" y="1006764"/>
                  </a:lnTo>
                  <a:cubicBezTo>
                    <a:pt x="64275" y="982134"/>
                    <a:pt x="62558" y="957295"/>
                    <a:pt x="58118" y="932873"/>
                  </a:cubicBezTo>
                  <a:cubicBezTo>
                    <a:pt x="56376" y="923294"/>
                    <a:pt x="51557" y="914525"/>
                    <a:pt x="48882" y="905164"/>
                  </a:cubicBezTo>
                  <a:cubicBezTo>
                    <a:pt x="45395" y="892958"/>
                    <a:pt x="43132" y="880424"/>
                    <a:pt x="39645" y="868218"/>
                  </a:cubicBezTo>
                  <a:cubicBezTo>
                    <a:pt x="36970" y="858857"/>
                    <a:pt x="33084" y="849870"/>
                    <a:pt x="30409" y="840509"/>
                  </a:cubicBezTo>
                  <a:cubicBezTo>
                    <a:pt x="16848" y="793045"/>
                    <a:pt x="19432" y="789641"/>
                    <a:pt x="11936" y="729673"/>
                  </a:cubicBezTo>
                  <a:cubicBezTo>
                    <a:pt x="8857" y="606521"/>
                    <a:pt x="7937" y="483297"/>
                    <a:pt x="2700" y="360218"/>
                  </a:cubicBezTo>
                  <a:cubicBezTo>
                    <a:pt x="326" y="304422"/>
                    <a:pt x="-4997" y="277091"/>
                    <a:pt x="11936" y="249382"/>
                  </a:cubicBezTo>
                  <a:close/>
                </a:path>
              </a:pathLst>
            </a:cu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Landfill</a:t>
              </a:r>
            </a:p>
          </p:txBody>
        </p:sp>
        <p:sp>
          <p:nvSpPr>
            <p:cNvPr id="5" name="Freeform: Shape 4"/>
            <p:cNvSpPr/>
            <p:nvPr/>
          </p:nvSpPr>
          <p:spPr>
            <a:xfrm>
              <a:off x="1191490" y="3981912"/>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flipH="1">
              <a:off x="5011895" y="3938490"/>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p:cNvCxnSpPr/>
            <p:nvPr/>
          </p:nvCxnSpPr>
          <p:spPr>
            <a:xfrm rot="16200000" flipV="1">
              <a:off x="3063581" y="2976223"/>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p:cNvCxnSpPr/>
            <p:nvPr/>
          </p:nvCxnSpPr>
          <p:spPr>
            <a:xfrm rot="5400000" flipH="1" flipV="1">
              <a:off x="4821855" y="2815663"/>
              <a:ext cx="1183126" cy="607787"/>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p:cNvCxnSpPr/>
            <p:nvPr/>
          </p:nvCxnSpPr>
          <p:spPr>
            <a:xfrm rot="16200000" flipV="1">
              <a:off x="3613144" y="2877509"/>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p:cNvCxnSpPr/>
            <p:nvPr/>
          </p:nvCxnSpPr>
          <p:spPr>
            <a:xfrm rot="5400000" flipH="1" flipV="1">
              <a:off x="4317196" y="2885231"/>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4752" y="1955300"/>
              <a:ext cx="1678666" cy="553998"/>
            </a:xfrm>
            <a:prstGeom prst="rect">
              <a:avLst/>
            </a:prstGeom>
          </p:spPr>
          <p:txBody>
            <a:bodyPr wrap="none">
              <a:spAutoFit/>
            </a:bodyPr>
            <a:lstStyle/>
            <a:p>
              <a:pPr algn="ctr"/>
              <a:r>
                <a:rPr lang="en-US" sz="3000" dirty="0"/>
                <a:t>Methane</a:t>
              </a:r>
            </a:p>
          </p:txBody>
        </p:sp>
      </p:grpSp>
    </p:spTree>
    <p:extLst>
      <p:ext uri="{BB962C8B-B14F-4D97-AF65-F5344CB8AC3E}">
        <p14:creationId xmlns:p14="http://schemas.microsoft.com/office/powerpoint/2010/main" val="333517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How does this Work?</a:t>
            </a:r>
            <a:endParaRPr dirty="0"/>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grpSp>
        <p:nvGrpSpPr>
          <p:cNvPr id="24" name="Group 23"/>
          <p:cNvGrpSpPr/>
          <p:nvPr/>
        </p:nvGrpSpPr>
        <p:grpSpPr>
          <a:xfrm>
            <a:off x="930518" y="2236445"/>
            <a:ext cx="7073959" cy="3626406"/>
            <a:chOff x="1191490" y="1955300"/>
            <a:chExt cx="6249569" cy="3261006"/>
          </a:xfrm>
        </p:grpSpPr>
        <p:sp>
          <p:nvSpPr>
            <p:cNvPr id="6" name="Freeform: Shape 5"/>
            <p:cNvSpPr/>
            <p:nvPr/>
          </p:nvSpPr>
          <p:spPr>
            <a:xfrm>
              <a:off x="2989882" y="3786909"/>
              <a:ext cx="2644300" cy="1369148"/>
            </a:xfrm>
            <a:custGeom>
              <a:avLst/>
              <a:gdLst>
                <a:gd name="connsiteX0" fmla="*/ 11936 w 2644300"/>
                <a:gd name="connsiteY0" fmla="*/ 249382 h 1369148"/>
                <a:gd name="connsiteX1" fmla="*/ 104300 w 2644300"/>
                <a:gd name="connsiteY1" fmla="*/ 193964 h 1369148"/>
                <a:gd name="connsiteX2" fmla="*/ 150482 w 2644300"/>
                <a:gd name="connsiteY2" fmla="*/ 184727 h 1369148"/>
                <a:gd name="connsiteX3" fmla="*/ 233609 w 2644300"/>
                <a:gd name="connsiteY3" fmla="*/ 193964 h 1369148"/>
                <a:gd name="connsiteX4" fmla="*/ 261318 w 2644300"/>
                <a:gd name="connsiteY4" fmla="*/ 212436 h 1369148"/>
                <a:gd name="connsiteX5" fmla="*/ 307500 w 2644300"/>
                <a:gd name="connsiteY5" fmla="*/ 230909 h 1369148"/>
                <a:gd name="connsiteX6" fmla="*/ 390627 w 2644300"/>
                <a:gd name="connsiteY6" fmla="*/ 258618 h 1369148"/>
                <a:gd name="connsiteX7" fmla="*/ 418336 w 2644300"/>
                <a:gd name="connsiteY7" fmla="*/ 277091 h 1369148"/>
                <a:gd name="connsiteX8" fmla="*/ 455282 w 2644300"/>
                <a:gd name="connsiteY8" fmla="*/ 286327 h 1369148"/>
                <a:gd name="connsiteX9" fmla="*/ 519936 w 2644300"/>
                <a:gd name="connsiteY9" fmla="*/ 304800 h 1369148"/>
                <a:gd name="connsiteX10" fmla="*/ 612300 w 2644300"/>
                <a:gd name="connsiteY10" fmla="*/ 286327 h 1369148"/>
                <a:gd name="connsiteX11" fmla="*/ 640009 w 2644300"/>
                <a:gd name="connsiteY11" fmla="*/ 258618 h 1369148"/>
                <a:gd name="connsiteX12" fmla="*/ 769318 w 2644300"/>
                <a:gd name="connsiteY12" fmla="*/ 249382 h 1369148"/>
                <a:gd name="connsiteX13" fmla="*/ 824736 w 2644300"/>
                <a:gd name="connsiteY13" fmla="*/ 212436 h 1369148"/>
                <a:gd name="connsiteX14" fmla="*/ 852445 w 2644300"/>
                <a:gd name="connsiteY14" fmla="*/ 193964 h 1369148"/>
                <a:gd name="connsiteX15" fmla="*/ 907863 w 2644300"/>
                <a:gd name="connsiteY15" fmla="*/ 175491 h 1369148"/>
                <a:gd name="connsiteX16" fmla="*/ 981754 w 2644300"/>
                <a:gd name="connsiteY16" fmla="*/ 157018 h 1369148"/>
                <a:gd name="connsiteX17" fmla="*/ 1064882 w 2644300"/>
                <a:gd name="connsiteY17" fmla="*/ 120073 h 1369148"/>
                <a:gd name="connsiteX18" fmla="*/ 1138773 w 2644300"/>
                <a:gd name="connsiteY18" fmla="*/ 92364 h 1369148"/>
                <a:gd name="connsiteX19" fmla="*/ 1203427 w 2644300"/>
                <a:gd name="connsiteY19" fmla="*/ 55418 h 1369148"/>
                <a:gd name="connsiteX20" fmla="*/ 1231136 w 2644300"/>
                <a:gd name="connsiteY20" fmla="*/ 46182 h 1369148"/>
                <a:gd name="connsiteX21" fmla="*/ 1268082 w 2644300"/>
                <a:gd name="connsiteY21" fmla="*/ 27709 h 1369148"/>
                <a:gd name="connsiteX22" fmla="*/ 1295791 w 2644300"/>
                <a:gd name="connsiteY22" fmla="*/ 18473 h 1369148"/>
                <a:gd name="connsiteX23" fmla="*/ 1341973 w 2644300"/>
                <a:gd name="connsiteY23" fmla="*/ 0 h 1369148"/>
                <a:gd name="connsiteX24" fmla="*/ 1480518 w 2644300"/>
                <a:gd name="connsiteY24" fmla="*/ 18473 h 1369148"/>
                <a:gd name="connsiteX25" fmla="*/ 1508227 w 2644300"/>
                <a:gd name="connsiteY25" fmla="*/ 36946 h 1369148"/>
                <a:gd name="connsiteX26" fmla="*/ 1545173 w 2644300"/>
                <a:gd name="connsiteY26" fmla="*/ 92364 h 1369148"/>
                <a:gd name="connsiteX27" fmla="*/ 1563645 w 2644300"/>
                <a:gd name="connsiteY27" fmla="*/ 147782 h 1369148"/>
                <a:gd name="connsiteX28" fmla="*/ 1572882 w 2644300"/>
                <a:gd name="connsiteY28" fmla="*/ 175491 h 1369148"/>
                <a:gd name="connsiteX29" fmla="*/ 1600591 w 2644300"/>
                <a:gd name="connsiteY29" fmla="*/ 193964 h 1369148"/>
                <a:gd name="connsiteX30" fmla="*/ 1905391 w 2644300"/>
                <a:gd name="connsiteY30" fmla="*/ 184727 h 1369148"/>
                <a:gd name="connsiteX31" fmla="*/ 1942336 w 2644300"/>
                <a:gd name="connsiteY31" fmla="*/ 175491 h 1369148"/>
                <a:gd name="connsiteX32" fmla="*/ 2043936 w 2644300"/>
                <a:gd name="connsiteY32" fmla="*/ 166255 h 1369148"/>
                <a:gd name="connsiteX33" fmla="*/ 2127063 w 2644300"/>
                <a:gd name="connsiteY33" fmla="*/ 157018 h 1369148"/>
                <a:gd name="connsiteX34" fmla="*/ 2256373 w 2644300"/>
                <a:gd name="connsiteY34" fmla="*/ 147782 h 1369148"/>
                <a:gd name="connsiteX35" fmla="*/ 2311791 w 2644300"/>
                <a:gd name="connsiteY35" fmla="*/ 184727 h 1369148"/>
                <a:gd name="connsiteX36" fmla="*/ 2348736 w 2644300"/>
                <a:gd name="connsiteY36" fmla="*/ 193964 h 1369148"/>
                <a:gd name="connsiteX37" fmla="*/ 2450336 w 2644300"/>
                <a:gd name="connsiteY37" fmla="*/ 212436 h 1369148"/>
                <a:gd name="connsiteX38" fmla="*/ 2533463 w 2644300"/>
                <a:gd name="connsiteY38" fmla="*/ 240146 h 1369148"/>
                <a:gd name="connsiteX39" fmla="*/ 2561173 w 2644300"/>
                <a:gd name="connsiteY39" fmla="*/ 249382 h 1369148"/>
                <a:gd name="connsiteX40" fmla="*/ 2588882 w 2644300"/>
                <a:gd name="connsiteY40" fmla="*/ 258618 h 1369148"/>
                <a:gd name="connsiteX41" fmla="*/ 2607354 w 2644300"/>
                <a:gd name="connsiteY41" fmla="*/ 323273 h 1369148"/>
                <a:gd name="connsiteX42" fmla="*/ 2625827 w 2644300"/>
                <a:gd name="connsiteY42" fmla="*/ 378691 h 1369148"/>
                <a:gd name="connsiteX43" fmla="*/ 2635063 w 2644300"/>
                <a:gd name="connsiteY43" fmla="*/ 406400 h 1369148"/>
                <a:gd name="connsiteX44" fmla="*/ 2644300 w 2644300"/>
                <a:gd name="connsiteY44" fmla="*/ 434109 h 1369148"/>
                <a:gd name="connsiteX45" fmla="*/ 2635063 w 2644300"/>
                <a:gd name="connsiteY45" fmla="*/ 942109 h 1369148"/>
                <a:gd name="connsiteX46" fmla="*/ 2625827 w 2644300"/>
                <a:gd name="connsiteY46" fmla="*/ 969818 h 1369148"/>
                <a:gd name="connsiteX47" fmla="*/ 2607354 w 2644300"/>
                <a:gd name="connsiteY47" fmla="*/ 1191491 h 1369148"/>
                <a:gd name="connsiteX48" fmla="*/ 2570409 w 2644300"/>
                <a:gd name="connsiteY48" fmla="*/ 1357746 h 1369148"/>
                <a:gd name="connsiteX49" fmla="*/ 2533463 w 2644300"/>
                <a:gd name="connsiteY49" fmla="*/ 1366982 h 1369148"/>
                <a:gd name="connsiteX50" fmla="*/ 2413391 w 2644300"/>
                <a:gd name="connsiteY50" fmla="*/ 1357746 h 1369148"/>
                <a:gd name="connsiteX51" fmla="*/ 815500 w 2644300"/>
                <a:gd name="connsiteY51" fmla="*/ 1339273 h 1369148"/>
                <a:gd name="connsiteX52" fmla="*/ 409100 w 2644300"/>
                <a:gd name="connsiteY52" fmla="*/ 1348509 h 1369148"/>
                <a:gd name="connsiteX53" fmla="*/ 261318 w 2644300"/>
                <a:gd name="connsiteY53" fmla="*/ 1348509 h 1369148"/>
                <a:gd name="connsiteX54" fmla="*/ 233609 w 2644300"/>
                <a:gd name="connsiteY54" fmla="*/ 1339273 h 1369148"/>
                <a:gd name="connsiteX55" fmla="*/ 196663 w 2644300"/>
                <a:gd name="connsiteY55" fmla="*/ 1330036 h 1369148"/>
                <a:gd name="connsiteX56" fmla="*/ 178191 w 2644300"/>
                <a:gd name="connsiteY56" fmla="*/ 1302327 h 1369148"/>
                <a:gd name="connsiteX57" fmla="*/ 150482 w 2644300"/>
                <a:gd name="connsiteY57" fmla="*/ 1274618 h 1369148"/>
                <a:gd name="connsiteX58" fmla="*/ 141245 w 2644300"/>
                <a:gd name="connsiteY58" fmla="*/ 1246909 h 1369148"/>
                <a:gd name="connsiteX59" fmla="*/ 122773 w 2644300"/>
                <a:gd name="connsiteY59" fmla="*/ 1219200 h 1369148"/>
                <a:gd name="connsiteX60" fmla="*/ 113536 w 2644300"/>
                <a:gd name="connsiteY60" fmla="*/ 1182255 h 1369148"/>
                <a:gd name="connsiteX61" fmla="*/ 104300 w 2644300"/>
                <a:gd name="connsiteY61" fmla="*/ 1154546 h 1369148"/>
                <a:gd name="connsiteX62" fmla="*/ 95063 w 2644300"/>
                <a:gd name="connsiteY62" fmla="*/ 1108364 h 1369148"/>
                <a:gd name="connsiteX63" fmla="*/ 85827 w 2644300"/>
                <a:gd name="connsiteY63" fmla="*/ 1080655 h 1369148"/>
                <a:gd name="connsiteX64" fmla="*/ 67354 w 2644300"/>
                <a:gd name="connsiteY64" fmla="*/ 1006764 h 1369148"/>
                <a:gd name="connsiteX65" fmla="*/ 58118 w 2644300"/>
                <a:gd name="connsiteY65" fmla="*/ 932873 h 1369148"/>
                <a:gd name="connsiteX66" fmla="*/ 48882 w 2644300"/>
                <a:gd name="connsiteY66" fmla="*/ 905164 h 1369148"/>
                <a:gd name="connsiteX67" fmla="*/ 39645 w 2644300"/>
                <a:gd name="connsiteY67" fmla="*/ 868218 h 1369148"/>
                <a:gd name="connsiteX68" fmla="*/ 30409 w 2644300"/>
                <a:gd name="connsiteY68" fmla="*/ 840509 h 1369148"/>
                <a:gd name="connsiteX69" fmla="*/ 11936 w 2644300"/>
                <a:gd name="connsiteY69" fmla="*/ 729673 h 1369148"/>
                <a:gd name="connsiteX70" fmla="*/ 2700 w 2644300"/>
                <a:gd name="connsiteY70" fmla="*/ 360218 h 1369148"/>
                <a:gd name="connsiteX71" fmla="*/ 11936 w 2644300"/>
                <a:gd name="connsiteY71" fmla="*/ 249382 h 136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44300" h="1369148">
                  <a:moveTo>
                    <a:pt x="11936" y="249382"/>
                  </a:moveTo>
                  <a:cubicBezTo>
                    <a:pt x="28869" y="221673"/>
                    <a:pt x="75893" y="203433"/>
                    <a:pt x="104300" y="193964"/>
                  </a:cubicBezTo>
                  <a:cubicBezTo>
                    <a:pt x="119193" y="189000"/>
                    <a:pt x="135088" y="187806"/>
                    <a:pt x="150482" y="184727"/>
                  </a:cubicBezTo>
                  <a:cubicBezTo>
                    <a:pt x="178191" y="187806"/>
                    <a:pt x="206562" y="187202"/>
                    <a:pt x="233609" y="193964"/>
                  </a:cubicBezTo>
                  <a:cubicBezTo>
                    <a:pt x="244378" y="196656"/>
                    <a:pt x="251389" y="207472"/>
                    <a:pt x="261318" y="212436"/>
                  </a:cubicBezTo>
                  <a:cubicBezTo>
                    <a:pt x="276148" y="219851"/>
                    <a:pt x="291771" y="225666"/>
                    <a:pt x="307500" y="230909"/>
                  </a:cubicBezTo>
                  <a:cubicBezTo>
                    <a:pt x="360409" y="248546"/>
                    <a:pt x="332816" y="229713"/>
                    <a:pt x="390627" y="258618"/>
                  </a:cubicBezTo>
                  <a:cubicBezTo>
                    <a:pt x="400556" y="263582"/>
                    <a:pt x="408133" y="272718"/>
                    <a:pt x="418336" y="277091"/>
                  </a:cubicBezTo>
                  <a:cubicBezTo>
                    <a:pt x="430004" y="282091"/>
                    <a:pt x="443076" y="282840"/>
                    <a:pt x="455282" y="286327"/>
                  </a:cubicBezTo>
                  <a:cubicBezTo>
                    <a:pt x="548046" y="312831"/>
                    <a:pt x="404426" y="275923"/>
                    <a:pt x="519936" y="304800"/>
                  </a:cubicBezTo>
                  <a:cubicBezTo>
                    <a:pt x="525417" y="304017"/>
                    <a:pt x="594712" y="298053"/>
                    <a:pt x="612300" y="286327"/>
                  </a:cubicBezTo>
                  <a:cubicBezTo>
                    <a:pt x="623168" y="279081"/>
                    <a:pt x="627294" y="261610"/>
                    <a:pt x="640009" y="258618"/>
                  </a:cubicBezTo>
                  <a:cubicBezTo>
                    <a:pt x="682073" y="248721"/>
                    <a:pt x="726215" y="252461"/>
                    <a:pt x="769318" y="249382"/>
                  </a:cubicBezTo>
                  <a:lnTo>
                    <a:pt x="824736" y="212436"/>
                  </a:lnTo>
                  <a:cubicBezTo>
                    <a:pt x="833972" y="206279"/>
                    <a:pt x="841914" y="197474"/>
                    <a:pt x="852445" y="193964"/>
                  </a:cubicBezTo>
                  <a:cubicBezTo>
                    <a:pt x="870918" y="187806"/>
                    <a:pt x="888769" y="179310"/>
                    <a:pt x="907863" y="175491"/>
                  </a:cubicBezTo>
                  <a:cubicBezTo>
                    <a:pt x="947247" y="167615"/>
                    <a:pt x="949289" y="169192"/>
                    <a:pt x="981754" y="157018"/>
                  </a:cubicBezTo>
                  <a:cubicBezTo>
                    <a:pt x="1069370" y="124162"/>
                    <a:pt x="989314" y="153660"/>
                    <a:pt x="1064882" y="120073"/>
                  </a:cubicBezTo>
                  <a:cubicBezTo>
                    <a:pt x="1098023" y="105343"/>
                    <a:pt x="1108300" y="102521"/>
                    <a:pt x="1138773" y="92364"/>
                  </a:cubicBezTo>
                  <a:cubicBezTo>
                    <a:pt x="1166599" y="73813"/>
                    <a:pt x="1170617" y="69479"/>
                    <a:pt x="1203427" y="55418"/>
                  </a:cubicBezTo>
                  <a:cubicBezTo>
                    <a:pt x="1212376" y="51583"/>
                    <a:pt x="1222187" y="50017"/>
                    <a:pt x="1231136" y="46182"/>
                  </a:cubicBezTo>
                  <a:cubicBezTo>
                    <a:pt x="1243792" y="40758"/>
                    <a:pt x="1255426" y="33133"/>
                    <a:pt x="1268082" y="27709"/>
                  </a:cubicBezTo>
                  <a:cubicBezTo>
                    <a:pt x="1277031" y="23874"/>
                    <a:pt x="1286675" y="21891"/>
                    <a:pt x="1295791" y="18473"/>
                  </a:cubicBezTo>
                  <a:cubicBezTo>
                    <a:pt x="1311315" y="12651"/>
                    <a:pt x="1326579" y="6158"/>
                    <a:pt x="1341973" y="0"/>
                  </a:cubicBezTo>
                  <a:cubicBezTo>
                    <a:pt x="1388155" y="6158"/>
                    <a:pt x="1435037" y="8366"/>
                    <a:pt x="1480518" y="18473"/>
                  </a:cubicBezTo>
                  <a:cubicBezTo>
                    <a:pt x="1491354" y="20881"/>
                    <a:pt x="1500917" y="28592"/>
                    <a:pt x="1508227" y="36946"/>
                  </a:cubicBezTo>
                  <a:cubicBezTo>
                    <a:pt x="1522847" y="53654"/>
                    <a:pt x="1545173" y="92364"/>
                    <a:pt x="1545173" y="92364"/>
                  </a:cubicBezTo>
                  <a:lnTo>
                    <a:pt x="1563645" y="147782"/>
                  </a:lnTo>
                  <a:cubicBezTo>
                    <a:pt x="1566724" y="157018"/>
                    <a:pt x="1564781" y="170090"/>
                    <a:pt x="1572882" y="175491"/>
                  </a:cubicBezTo>
                  <a:lnTo>
                    <a:pt x="1600591" y="193964"/>
                  </a:lnTo>
                  <a:cubicBezTo>
                    <a:pt x="1702191" y="190885"/>
                    <a:pt x="1803893" y="190213"/>
                    <a:pt x="1905391" y="184727"/>
                  </a:cubicBezTo>
                  <a:cubicBezTo>
                    <a:pt x="1918066" y="184042"/>
                    <a:pt x="1929753" y="177169"/>
                    <a:pt x="1942336" y="175491"/>
                  </a:cubicBezTo>
                  <a:cubicBezTo>
                    <a:pt x="1976044" y="170997"/>
                    <a:pt x="2010098" y="169639"/>
                    <a:pt x="2043936" y="166255"/>
                  </a:cubicBezTo>
                  <a:cubicBezTo>
                    <a:pt x="2071677" y="163481"/>
                    <a:pt x="2099354" y="160097"/>
                    <a:pt x="2127063" y="157018"/>
                  </a:cubicBezTo>
                  <a:cubicBezTo>
                    <a:pt x="2206030" y="130697"/>
                    <a:pt x="2163160" y="136131"/>
                    <a:pt x="2256373" y="147782"/>
                  </a:cubicBezTo>
                  <a:cubicBezTo>
                    <a:pt x="2274846" y="160097"/>
                    <a:pt x="2290253" y="179342"/>
                    <a:pt x="2311791" y="184727"/>
                  </a:cubicBezTo>
                  <a:cubicBezTo>
                    <a:pt x="2324106" y="187806"/>
                    <a:pt x="2336288" y="191474"/>
                    <a:pt x="2348736" y="193964"/>
                  </a:cubicBezTo>
                  <a:cubicBezTo>
                    <a:pt x="2375137" y="199244"/>
                    <a:pt x="2423095" y="205007"/>
                    <a:pt x="2450336" y="212436"/>
                  </a:cubicBezTo>
                  <a:cubicBezTo>
                    <a:pt x="2450366" y="212444"/>
                    <a:pt x="2519594" y="235523"/>
                    <a:pt x="2533463" y="240146"/>
                  </a:cubicBezTo>
                  <a:lnTo>
                    <a:pt x="2561173" y="249382"/>
                  </a:lnTo>
                  <a:lnTo>
                    <a:pt x="2588882" y="258618"/>
                  </a:lnTo>
                  <a:cubicBezTo>
                    <a:pt x="2619931" y="351768"/>
                    <a:pt x="2572550" y="207258"/>
                    <a:pt x="2607354" y="323273"/>
                  </a:cubicBezTo>
                  <a:cubicBezTo>
                    <a:pt x="2612949" y="341924"/>
                    <a:pt x="2619669" y="360218"/>
                    <a:pt x="2625827" y="378691"/>
                  </a:cubicBezTo>
                  <a:lnTo>
                    <a:pt x="2635063" y="406400"/>
                  </a:lnTo>
                  <a:lnTo>
                    <a:pt x="2644300" y="434109"/>
                  </a:lnTo>
                  <a:cubicBezTo>
                    <a:pt x="2641221" y="603442"/>
                    <a:pt x="2640900" y="772848"/>
                    <a:pt x="2635063" y="942109"/>
                  </a:cubicBezTo>
                  <a:cubicBezTo>
                    <a:pt x="2634727" y="951839"/>
                    <a:pt x="2626750" y="960126"/>
                    <a:pt x="2625827" y="969818"/>
                  </a:cubicBezTo>
                  <a:cubicBezTo>
                    <a:pt x="2598430" y="1257497"/>
                    <a:pt x="2631494" y="1046664"/>
                    <a:pt x="2607354" y="1191491"/>
                  </a:cubicBezTo>
                  <a:cubicBezTo>
                    <a:pt x="2598735" y="1338019"/>
                    <a:pt x="2647636" y="1335681"/>
                    <a:pt x="2570409" y="1357746"/>
                  </a:cubicBezTo>
                  <a:cubicBezTo>
                    <a:pt x="2558203" y="1361233"/>
                    <a:pt x="2545778" y="1363903"/>
                    <a:pt x="2533463" y="1366982"/>
                  </a:cubicBezTo>
                  <a:cubicBezTo>
                    <a:pt x="2493439" y="1363903"/>
                    <a:pt x="2453531" y="1358200"/>
                    <a:pt x="2413391" y="1357746"/>
                  </a:cubicBezTo>
                  <a:cubicBezTo>
                    <a:pt x="790351" y="1339406"/>
                    <a:pt x="1404909" y="1404760"/>
                    <a:pt x="815500" y="1339273"/>
                  </a:cubicBezTo>
                  <a:lnTo>
                    <a:pt x="409100" y="1348509"/>
                  </a:lnTo>
                  <a:cubicBezTo>
                    <a:pt x="233464" y="1355678"/>
                    <a:pt x="586738" y="1378095"/>
                    <a:pt x="261318" y="1348509"/>
                  </a:cubicBezTo>
                  <a:cubicBezTo>
                    <a:pt x="252082" y="1345430"/>
                    <a:pt x="242970" y="1341948"/>
                    <a:pt x="233609" y="1339273"/>
                  </a:cubicBezTo>
                  <a:cubicBezTo>
                    <a:pt x="221403" y="1335786"/>
                    <a:pt x="207225" y="1337078"/>
                    <a:pt x="196663" y="1330036"/>
                  </a:cubicBezTo>
                  <a:cubicBezTo>
                    <a:pt x="187427" y="1323878"/>
                    <a:pt x="185297" y="1310855"/>
                    <a:pt x="178191" y="1302327"/>
                  </a:cubicBezTo>
                  <a:cubicBezTo>
                    <a:pt x="169829" y="1292292"/>
                    <a:pt x="159718" y="1283854"/>
                    <a:pt x="150482" y="1274618"/>
                  </a:cubicBezTo>
                  <a:cubicBezTo>
                    <a:pt x="147403" y="1265382"/>
                    <a:pt x="145599" y="1255617"/>
                    <a:pt x="141245" y="1246909"/>
                  </a:cubicBezTo>
                  <a:cubicBezTo>
                    <a:pt x="136281" y="1236980"/>
                    <a:pt x="127146" y="1229403"/>
                    <a:pt x="122773" y="1219200"/>
                  </a:cubicBezTo>
                  <a:cubicBezTo>
                    <a:pt x="117773" y="1207532"/>
                    <a:pt x="117023" y="1194461"/>
                    <a:pt x="113536" y="1182255"/>
                  </a:cubicBezTo>
                  <a:cubicBezTo>
                    <a:pt x="110861" y="1172894"/>
                    <a:pt x="106661" y="1163991"/>
                    <a:pt x="104300" y="1154546"/>
                  </a:cubicBezTo>
                  <a:cubicBezTo>
                    <a:pt x="100492" y="1139316"/>
                    <a:pt x="98871" y="1123594"/>
                    <a:pt x="95063" y="1108364"/>
                  </a:cubicBezTo>
                  <a:cubicBezTo>
                    <a:pt x="92702" y="1098919"/>
                    <a:pt x="88188" y="1090100"/>
                    <a:pt x="85827" y="1080655"/>
                  </a:cubicBezTo>
                  <a:lnTo>
                    <a:pt x="67354" y="1006764"/>
                  </a:lnTo>
                  <a:cubicBezTo>
                    <a:pt x="64275" y="982134"/>
                    <a:pt x="62558" y="957295"/>
                    <a:pt x="58118" y="932873"/>
                  </a:cubicBezTo>
                  <a:cubicBezTo>
                    <a:pt x="56376" y="923294"/>
                    <a:pt x="51557" y="914525"/>
                    <a:pt x="48882" y="905164"/>
                  </a:cubicBezTo>
                  <a:cubicBezTo>
                    <a:pt x="45395" y="892958"/>
                    <a:pt x="43132" y="880424"/>
                    <a:pt x="39645" y="868218"/>
                  </a:cubicBezTo>
                  <a:cubicBezTo>
                    <a:pt x="36970" y="858857"/>
                    <a:pt x="33084" y="849870"/>
                    <a:pt x="30409" y="840509"/>
                  </a:cubicBezTo>
                  <a:cubicBezTo>
                    <a:pt x="16848" y="793045"/>
                    <a:pt x="19432" y="789641"/>
                    <a:pt x="11936" y="729673"/>
                  </a:cubicBezTo>
                  <a:cubicBezTo>
                    <a:pt x="8857" y="606521"/>
                    <a:pt x="7937" y="483297"/>
                    <a:pt x="2700" y="360218"/>
                  </a:cubicBezTo>
                  <a:cubicBezTo>
                    <a:pt x="326" y="304422"/>
                    <a:pt x="-4997" y="277091"/>
                    <a:pt x="11936" y="249382"/>
                  </a:cubicBezTo>
                  <a:close/>
                </a:path>
              </a:pathLst>
            </a:cu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Landfill</a:t>
              </a:r>
            </a:p>
          </p:txBody>
        </p:sp>
        <p:sp>
          <p:nvSpPr>
            <p:cNvPr id="5" name="Freeform: Shape 4"/>
            <p:cNvSpPr/>
            <p:nvPr/>
          </p:nvSpPr>
          <p:spPr>
            <a:xfrm>
              <a:off x="1191490" y="3981912"/>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flipH="1">
              <a:off x="5011895" y="3938490"/>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p:cNvCxnSpPr/>
            <p:nvPr/>
          </p:nvCxnSpPr>
          <p:spPr>
            <a:xfrm rot="16200000" flipV="1">
              <a:off x="3063581" y="2976223"/>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p:cNvCxnSpPr/>
            <p:nvPr/>
          </p:nvCxnSpPr>
          <p:spPr>
            <a:xfrm rot="5400000" flipH="1" flipV="1">
              <a:off x="4821855" y="2815663"/>
              <a:ext cx="1183126" cy="607787"/>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p:cNvCxnSpPr/>
            <p:nvPr/>
          </p:nvCxnSpPr>
          <p:spPr>
            <a:xfrm rot="16200000" flipV="1">
              <a:off x="3613144" y="2877509"/>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p:cNvCxnSpPr/>
            <p:nvPr/>
          </p:nvCxnSpPr>
          <p:spPr>
            <a:xfrm rot="5400000" flipH="1" flipV="1">
              <a:off x="4317196" y="2885231"/>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4752" y="1955300"/>
              <a:ext cx="1678666" cy="553998"/>
            </a:xfrm>
            <a:prstGeom prst="rect">
              <a:avLst/>
            </a:prstGeom>
          </p:spPr>
          <p:txBody>
            <a:bodyPr wrap="none">
              <a:spAutoFit/>
            </a:bodyPr>
            <a:lstStyle/>
            <a:p>
              <a:pPr algn="ctr"/>
              <a:r>
                <a:rPr lang="en-US" sz="3000" dirty="0"/>
                <a:t>Methane</a:t>
              </a:r>
            </a:p>
          </p:txBody>
        </p:sp>
      </p:grpSp>
      <p:sp>
        <p:nvSpPr>
          <p:cNvPr id="25" name="&quot;Not Allowed&quot; Symbol 24"/>
          <p:cNvSpPr/>
          <p:nvPr/>
        </p:nvSpPr>
        <p:spPr>
          <a:xfrm>
            <a:off x="2203895" y="1764146"/>
            <a:ext cx="4802909" cy="4498109"/>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694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How does this Work?</a:t>
            </a:r>
            <a:endParaRPr dirty="0"/>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grpSp>
        <p:nvGrpSpPr>
          <p:cNvPr id="24" name="Group 23"/>
          <p:cNvGrpSpPr/>
          <p:nvPr/>
        </p:nvGrpSpPr>
        <p:grpSpPr>
          <a:xfrm>
            <a:off x="930518" y="2236445"/>
            <a:ext cx="7073959" cy="3626406"/>
            <a:chOff x="1191490" y="1955300"/>
            <a:chExt cx="6249569" cy="3261006"/>
          </a:xfrm>
        </p:grpSpPr>
        <p:sp>
          <p:nvSpPr>
            <p:cNvPr id="6" name="Freeform: Shape 5"/>
            <p:cNvSpPr/>
            <p:nvPr/>
          </p:nvSpPr>
          <p:spPr>
            <a:xfrm>
              <a:off x="2989882" y="3786909"/>
              <a:ext cx="2644300" cy="1369148"/>
            </a:xfrm>
            <a:custGeom>
              <a:avLst/>
              <a:gdLst>
                <a:gd name="connsiteX0" fmla="*/ 11936 w 2644300"/>
                <a:gd name="connsiteY0" fmla="*/ 249382 h 1369148"/>
                <a:gd name="connsiteX1" fmla="*/ 104300 w 2644300"/>
                <a:gd name="connsiteY1" fmla="*/ 193964 h 1369148"/>
                <a:gd name="connsiteX2" fmla="*/ 150482 w 2644300"/>
                <a:gd name="connsiteY2" fmla="*/ 184727 h 1369148"/>
                <a:gd name="connsiteX3" fmla="*/ 233609 w 2644300"/>
                <a:gd name="connsiteY3" fmla="*/ 193964 h 1369148"/>
                <a:gd name="connsiteX4" fmla="*/ 261318 w 2644300"/>
                <a:gd name="connsiteY4" fmla="*/ 212436 h 1369148"/>
                <a:gd name="connsiteX5" fmla="*/ 307500 w 2644300"/>
                <a:gd name="connsiteY5" fmla="*/ 230909 h 1369148"/>
                <a:gd name="connsiteX6" fmla="*/ 390627 w 2644300"/>
                <a:gd name="connsiteY6" fmla="*/ 258618 h 1369148"/>
                <a:gd name="connsiteX7" fmla="*/ 418336 w 2644300"/>
                <a:gd name="connsiteY7" fmla="*/ 277091 h 1369148"/>
                <a:gd name="connsiteX8" fmla="*/ 455282 w 2644300"/>
                <a:gd name="connsiteY8" fmla="*/ 286327 h 1369148"/>
                <a:gd name="connsiteX9" fmla="*/ 519936 w 2644300"/>
                <a:gd name="connsiteY9" fmla="*/ 304800 h 1369148"/>
                <a:gd name="connsiteX10" fmla="*/ 612300 w 2644300"/>
                <a:gd name="connsiteY10" fmla="*/ 286327 h 1369148"/>
                <a:gd name="connsiteX11" fmla="*/ 640009 w 2644300"/>
                <a:gd name="connsiteY11" fmla="*/ 258618 h 1369148"/>
                <a:gd name="connsiteX12" fmla="*/ 769318 w 2644300"/>
                <a:gd name="connsiteY12" fmla="*/ 249382 h 1369148"/>
                <a:gd name="connsiteX13" fmla="*/ 824736 w 2644300"/>
                <a:gd name="connsiteY13" fmla="*/ 212436 h 1369148"/>
                <a:gd name="connsiteX14" fmla="*/ 852445 w 2644300"/>
                <a:gd name="connsiteY14" fmla="*/ 193964 h 1369148"/>
                <a:gd name="connsiteX15" fmla="*/ 907863 w 2644300"/>
                <a:gd name="connsiteY15" fmla="*/ 175491 h 1369148"/>
                <a:gd name="connsiteX16" fmla="*/ 981754 w 2644300"/>
                <a:gd name="connsiteY16" fmla="*/ 157018 h 1369148"/>
                <a:gd name="connsiteX17" fmla="*/ 1064882 w 2644300"/>
                <a:gd name="connsiteY17" fmla="*/ 120073 h 1369148"/>
                <a:gd name="connsiteX18" fmla="*/ 1138773 w 2644300"/>
                <a:gd name="connsiteY18" fmla="*/ 92364 h 1369148"/>
                <a:gd name="connsiteX19" fmla="*/ 1203427 w 2644300"/>
                <a:gd name="connsiteY19" fmla="*/ 55418 h 1369148"/>
                <a:gd name="connsiteX20" fmla="*/ 1231136 w 2644300"/>
                <a:gd name="connsiteY20" fmla="*/ 46182 h 1369148"/>
                <a:gd name="connsiteX21" fmla="*/ 1268082 w 2644300"/>
                <a:gd name="connsiteY21" fmla="*/ 27709 h 1369148"/>
                <a:gd name="connsiteX22" fmla="*/ 1295791 w 2644300"/>
                <a:gd name="connsiteY22" fmla="*/ 18473 h 1369148"/>
                <a:gd name="connsiteX23" fmla="*/ 1341973 w 2644300"/>
                <a:gd name="connsiteY23" fmla="*/ 0 h 1369148"/>
                <a:gd name="connsiteX24" fmla="*/ 1480518 w 2644300"/>
                <a:gd name="connsiteY24" fmla="*/ 18473 h 1369148"/>
                <a:gd name="connsiteX25" fmla="*/ 1508227 w 2644300"/>
                <a:gd name="connsiteY25" fmla="*/ 36946 h 1369148"/>
                <a:gd name="connsiteX26" fmla="*/ 1545173 w 2644300"/>
                <a:gd name="connsiteY26" fmla="*/ 92364 h 1369148"/>
                <a:gd name="connsiteX27" fmla="*/ 1563645 w 2644300"/>
                <a:gd name="connsiteY27" fmla="*/ 147782 h 1369148"/>
                <a:gd name="connsiteX28" fmla="*/ 1572882 w 2644300"/>
                <a:gd name="connsiteY28" fmla="*/ 175491 h 1369148"/>
                <a:gd name="connsiteX29" fmla="*/ 1600591 w 2644300"/>
                <a:gd name="connsiteY29" fmla="*/ 193964 h 1369148"/>
                <a:gd name="connsiteX30" fmla="*/ 1905391 w 2644300"/>
                <a:gd name="connsiteY30" fmla="*/ 184727 h 1369148"/>
                <a:gd name="connsiteX31" fmla="*/ 1942336 w 2644300"/>
                <a:gd name="connsiteY31" fmla="*/ 175491 h 1369148"/>
                <a:gd name="connsiteX32" fmla="*/ 2043936 w 2644300"/>
                <a:gd name="connsiteY32" fmla="*/ 166255 h 1369148"/>
                <a:gd name="connsiteX33" fmla="*/ 2127063 w 2644300"/>
                <a:gd name="connsiteY33" fmla="*/ 157018 h 1369148"/>
                <a:gd name="connsiteX34" fmla="*/ 2256373 w 2644300"/>
                <a:gd name="connsiteY34" fmla="*/ 147782 h 1369148"/>
                <a:gd name="connsiteX35" fmla="*/ 2311791 w 2644300"/>
                <a:gd name="connsiteY35" fmla="*/ 184727 h 1369148"/>
                <a:gd name="connsiteX36" fmla="*/ 2348736 w 2644300"/>
                <a:gd name="connsiteY36" fmla="*/ 193964 h 1369148"/>
                <a:gd name="connsiteX37" fmla="*/ 2450336 w 2644300"/>
                <a:gd name="connsiteY37" fmla="*/ 212436 h 1369148"/>
                <a:gd name="connsiteX38" fmla="*/ 2533463 w 2644300"/>
                <a:gd name="connsiteY38" fmla="*/ 240146 h 1369148"/>
                <a:gd name="connsiteX39" fmla="*/ 2561173 w 2644300"/>
                <a:gd name="connsiteY39" fmla="*/ 249382 h 1369148"/>
                <a:gd name="connsiteX40" fmla="*/ 2588882 w 2644300"/>
                <a:gd name="connsiteY40" fmla="*/ 258618 h 1369148"/>
                <a:gd name="connsiteX41" fmla="*/ 2607354 w 2644300"/>
                <a:gd name="connsiteY41" fmla="*/ 323273 h 1369148"/>
                <a:gd name="connsiteX42" fmla="*/ 2625827 w 2644300"/>
                <a:gd name="connsiteY42" fmla="*/ 378691 h 1369148"/>
                <a:gd name="connsiteX43" fmla="*/ 2635063 w 2644300"/>
                <a:gd name="connsiteY43" fmla="*/ 406400 h 1369148"/>
                <a:gd name="connsiteX44" fmla="*/ 2644300 w 2644300"/>
                <a:gd name="connsiteY44" fmla="*/ 434109 h 1369148"/>
                <a:gd name="connsiteX45" fmla="*/ 2635063 w 2644300"/>
                <a:gd name="connsiteY45" fmla="*/ 942109 h 1369148"/>
                <a:gd name="connsiteX46" fmla="*/ 2625827 w 2644300"/>
                <a:gd name="connsiteY46" fmla="*/ 969818 h 1369148"/>
                <a:gd name="connsiteX47" fmla="*/ 2607354 w 2644300"/>
                <a:gd name="connsiteY47" fmla="*/ 1191491 h 1369148"/>
                <a:gd name="connsiteX48" fmla="*/ 2570409 w 2644300"/>
                <a:gd name="connsiteY48" fmla="*/ 1357746 h 1369148"/>
                <a:gd name="connsiteX49" fmla="*/ 2533463 w 2644300"/>
                <a:gd name="connsiteY49" fmla="*/ 1366982 h 1369148"/>
                <a:gd name="connsiteX50" fmla="*/ 2413391 w 2644300"/>
                <a:gd name="connsiteY50" fmla="*/ 1357746 h 1369148"/>
                <a:gd name="connsiteX51" fmla="*/ 815500 w 2644300"/>
                <a:gd name="connsiteY51" fmla="*/ 1339273 h 1369148"/>
                <a:gd name="connsiteX52" fmla="*/ 409100 w 2644300"/>
                <a:gd name="connsiteY52" fmla="*/ 1348509 h 1369148"/>
                <a:gd name="connsiteX53" fmla="*/ 261318 w 2644300"/>
                <a:gd name="connsiteY53" fmla="*/ 1348509 h 1369148"/>
                <a:gd name="connsiteX54" fmla="*/ 233609 w 2644300"/>
                <a:gd name="connsiteY54" fmla="*/ 1339273 h 1369148"/>
                <a:gd name="connsiteX55" fmla="*/ 196663 w 2644300"/>
                <a:gd name="connsiteY55" fmla="*/ 1330036 h 1369148"/>
                <a:gd name="connsiteX56" fmla="*/ 178191 w 2644300"/>
                <a:gd name="connsiteY56" fmla="*/ 1302327 h 1369148"/>
                <a:gd name="connsiteX57" fmla="*/ 150482 w 2644300"/>
                <a:gd name="connsiteY57" fmla="*/ 1274618 h 1369148"/>
                <a:gd name="connsiteX58" fmla="*/ 141245 w 2644300"/>
                <a:gd name="connsiteY58" fmla="*/ 1246909 h 1369148"/>
                <a:gd name="connsiteX59" fmla="*/ 122773 w 2644300"/>
                <a:gd name="connsiteY59" fmla="*/ 1219200 h 1369148"/>
                <a:gd name="connsiteX60" fmla="*/ 113536 w 2644300"/>
                <a:gd name="connsiteY60" fmla="*/ 1182255 h 1369148"/>
                <a:gd name="connsiteX61" fmla="*/ 104300 w 2644300"/>
                <a:gd name="connsiteY61" fmla="*/ 1154546 h 1369148"/>
                <a:gd name="connsiteX62" fmla="*/ 95063 w 2644300"/>
                <a:gd name="connsiteY62" fmla="*/ 1108364 h 1369148"/>
                <a:gd name="connsiteX63" fmla="*/ 85827 w 2644300"/>
                <a:gd name="connsiteY63" fmla="*/ 1080655 h 1369148"/>
                <a:gd name="connsiteX64" fmla="*/ 67354 w 2644300"/>
                <a:gd name="connsiteY64" fmla="*/ 1006764 h 1369148"/>
                <a:gd name="connsiteX65" fmla="*/ 58118 w 2644300"/>
                <a:gd name="connsiteY65" fmla="*/ 932873 h 1369148"/>
                <a:gd name="connsiteX66" fmla="*/ 48882 w 2644300"/>
                <a:gd name="connsiteY66" fmla="*/ 905164 h 1369148"/>
                <a:gd name="connsiteX67" fmla="*/ 39645 w 2644300"/>
                <a:gd name="connsiteY67" fmla="*/ 868218 h 1369148"/>
                <a:gd name="connsiteX68" fmla="*/ 30409 w 2644300"/>
                <a:gd name="connsiteY68" fmla="*/ 840509 h 1369148"/>
                <a:gd name="connsiteX69" fmla="*/ 11936 w 2644300"/>
                <a:gd name="connsiteY69" fmla="*/ 729673 h 1369148"/>
                <a:gd name="connsiteX70" fmla="*/ 2700 w 2644300"/>
                <a:gd name="connsiteY70" fmla="*/ 360218 h 1369148"/>
                <a:gd name="connsiteX71" fmla="*/ 11936 w 2644300"/>
                <a:gd name="connsiteY71" fmla="*/ 249382 h 136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44300" h="1369148">
                  <a:moveTo>
                    <a:pt x="11936" y="249382"/>
                  </a:moveTo>
                  <a:cubicBezTo>
                    <a:pt x="28869" y="221673"/>
                    <a:pt x="75893" y="203433"/>
                    <a:pt x="104300" y="193964"/>
                  </a:cubicBezTo>
                  <a:cubicBezTo>
                    <a:pt x="119193" y="189000"/>
                    <a:pt x="135088" y="187806"/>
                    <a:pt x="150482" y="184727"/>
                  </a:cubicBezTo>
                  <a:cubicBezTo>
                    <a:pt x="178191" y="187806"/>
                    <a:pt x="206562" y="187202"/>
                    <a:pt x="233609" y="193964"/>
                  </a:cubicBezTo>
                  <a:cubicBezTo>
                    <a:pt x="244378" y="196656"/>
                    <a:pt x="251389" y="207472"/>
                    <a:pt x="261318" y="212436"/>
                  </a:cubicBezTo>
                  <a:cubicBezTo>
                    <a:pt x="276148" y="219851"/>
                    <a:pt x="291771" y="225666"/>
                    <a:pt x="307500" y="230909"/>
                  </a:cubicBezTo>
                  <a:cubicBezTo>
                    <a:pt x="360409" y="248546"/>
                    <a:pt x="332816" y="229713"/>
                    <a:pt x="390627" y="258618"/>
                  </a:cubicBezTo>
                  <a:cubicBezTo>
                    <a:pt x="400556" y="263582"/>
                    <a:pt x="408133" y="272718"/>
                    <a:pt x="418336" y="277091"/>
                  </a:cubicBezTo>
                  <a:cubicBezTo>
                    <a:pt x="430004" y="282091"/>
                    <a:pt x="443076" y="282840"/>
                    <a:pt x="455282" y="286327"/>
                  </a:cubicBezTo>
                  <a:cubicBezTo>
                    <a:pt x="548046" y="312831"/>
                    <a:pt x="404426" y="275923"/>
                    <a:pt x="519936" y="304800"/>
                  </a:cubicBezTo>
                  <a:cubicBezTo>
                    <a:pt x="525417" y="304017"/>
                    <a:pt x="594712" y="298053"/>
                    <a:pt x="612300" y="286327"/>
                  </a:cubicBezTo>
                  <a:cubicBezTo>
                    <a:pt x="623168" y="279081"/>
                    <a:pt x="627294" y="261610"/>
                    <a:pt x="640009" y="258618"/>
                  </a:cubicBezTo>
                  <a:cubicBezTo>
                    <a:pt x="682073" y="248721"/>
                    <a:pt x="726215" y="252461"/>
                    <a:pt x="769318" y="249382"/>
                  </a:cubicBezTo>
                  <a:lnTo>
                    <a:pt x="824736" y="212436"/>
                  </a:lnTo>
                  <a:cubicBezTo>
                    <a:pt x="833972" y="206279"/>
                    <a:pt x="841914" y="197474"/>
                    <a:pt x="852445" y="193964"/>
                  </a:cubicBezTo>
                  <a:cubicBezTo>
                    <a:pt x="870918" y="187806"/>
                    <a:pt x="888769" y="179310"/>
                    <a:pt x="907863" y="175491"/>
                  </a:cubicBezTo>
                  <a:cubicBezTo>
                    <a:pt x="947247" y="167615"/>
                    <a:pt x="949289" y="169192"/>
                    <a:pt x="981754" y="157018"/>
                  </a:cubicBezTo>
                  <a:cubicBezTo>
                    <a:pt x="1069370" y="124162"/>
                    <a:pt x="989314" y="153660"/>
                    <a:pt x="1064882" y="120073"/>
                  </a:cubicBezTo>
                  <a:cubicBezTo>
                    <a:pt x="1098023" y="105343"/>
                    <a:pt x="1108300" y="102521"/>
                    <a:pt x="1138773" y="92364"/>
                  </a:cubicBezTo>
                  <a:cubicBezTo>
                    <a:pt x="1166599" y="73813"/>
                    <a:pt x="1170617" y="69479"/>
                    <a:pt x="1203427" y="55418"/>
                  </a:cubicBezTo>
                  <a:cubicBezTo>
                    <a:pt x="1212376" y="51583"/>
                    <a:pt x="1222187" y="50017"/>
                    <a:pt x="1231136" y="46182"/>
                  </a:cubicBezTo>
                  <a:cubicBezTo>
                    <a:pt x="1243792" y="40758"/>
                    <a:pt x="1255426" y="33133"/>
                    <a:pt x="1268082" y="27709"/>
                  </a:cubicBezTo>
                  <a:cubicBezTo>
                    <a:pt x="1277031" y="23874"/>
                    <a:pt x="1286675" y="21891"/>
                    <a:pt x="1295791" y="18473"/>
                  </a:cubicBezTo>
                  <a:cubicBezTo>
                    <a:pt x="1311315" y="12651"/>
                    <a:pt x="1326579" y="6158"/>
                    <a:pt x="1341973" y="0"/>
                  </a:cubicBezTo>
                  <a:cubicBezTo>
                    <a:pt x="1388155" y="6158"/>
                    <a:pt x="1435037" y="8366"/>
                    <a:pt x="1480518" y="18473"/>
                  </a:cubicBezTo>
                  <a:cubicBezTo>
                    <a:pt x="1491354" y="20881"/>
                    <a:pt x="1500917" y="28592"/>
                    <a:pt x="1508227" y="36946"/>
                  </a:cubicBezTo>
                  <a:cubicBezTo>
                    <a:pt x="1522847" y="53654"/>
                    <a:pt x="1545173" y="92364"/>
                    <a:pt x="1545173" y="92364"/>
                  </a:cubicBezTo>
                  <a:lnTo>
                    <a:pt x="1563645" y="147782"/>
                  </a:lnTo>
                  <a:cubicBezTo>
                    <a:pt x="1566724" y="157018"/>
                    <a:pt x="1564781" y="170090"/>
                    <a:pt x="1572882" y="175491"/>
                  </a:cubicBezTo>
                  <a:lnTo>
                    <a:pt x="1600591" y="193964"/>
                  </a:lnTo>
                  <a:cubicBezTo>
                    <a:pt x="1702191" y="190885"/>
                    <a:pt x="1803893" y="190213"/>
                    <a:pt x="1905391" y="184727"/>
                  </a:cubicBezTo>
                  <a:cubicBezTo>
                    <a:pt x="1918066" y="184042"/>
                    <a:pt x="1929753" y="177169"/>
                    <a:pt x="1942336" y="175491"/>
                  </a:cubicBezTo>
                  <a:cubicBezTo>
                    <a:pt x="1976044" y="170997"/>
                    <a:pt x="2010098" y="169639"/>
                    <a:pt x="2043936" y="166255"/>
                  </a:cubicBezTo>
                  <a:cubicBezTo>
                    <a:pt x="2071677" y="163481"/>
                    <a:pt x="2099354" y="160097"/>
                    <a:pt x="2127063" y="157018"/>
                  </a:cubicBezTo>
                  <a:cubicBezTo>
                    <a:pt x="2206030" y="130697"/>
                    <a:pt x="2163160" y="136131"/>
                    <a:pt x="2256373" y="147782"/>
                  </a:cubicBezTo>
                  <a:cubicBezTo>
                    <a:pt x="2274846" y="160097"/>
                    <a:pt x="2290253" y="179342"/>
                    <a:pt x="2311791" y="184727"/>
                  </a:cubicBezTo>
                  <a:cubicBezTo>
                    <a:pt x="2324106" y="187806"/>
                    <a:pt x="2336288" y="191474"/>
                    <a:pt x="2348736" y="193964"/>
                  </a:cubicBezTo>
                  <a:cubicBezTo>
                    <a:pt x="2375137" y="199244"/>
                    <a:pt x="2423095" y="205007"/>
                    <a:pt x="2450336" y="212436"/>
                  </a:cubicBezTo>
                  <a:cubicBezTo>
                    <a:pt x="2450366" y="212444"/>
                    <a:pt x="2519594" y="235523"/>
                    <a:pt x="2533463" y="240146"/>
                  </a:cubicBezTo>
                  <a:lnTo>
                    <a:pt x="2561173" y="249382"/>
                  </a:lnTo>
                  <a:lnTo>
                    <a:pt x="2588882" y="258618"/>
                  </a:lnTo>
                  <a:cubicBezTo>
                    <a:pt x="2619931" y="351768"/>
                    <a:pt x="2572550" y="207258"/>
                    <a:pt x="2607354" y="323273"/>
                  </a:cubicBezTo>
                  <a:cubicBezTo>
                    <a:pt x="2612949" y="341924"/>
                    <a:pt x="2619669" y="360218"/>
                    <a:pt x="2625827" y="378691"/>
                  </a:cubicBezTo>
                  <a:lnTo>
                    <a:pt x="2635063" y="406400"/>
                  </a:lnTo>
                  <a:lnTo>
                    <a:pt x="2644300" y="434109"/>
                  </a:lnTo>
                  <a:cubicBezTo>
                    <a:pt x="2641221" y="603442"/>
                    <a:pt x="2640900" y="772848"/>
                    <a:pt x="2635063" y="942109"/>
                  </a:cubicBezTo>
                  <a:cubicBezTo>
                    <a:pt x="2634727" y="951839"/>
                    <a:pt x="2626750" y="960126"/>
                    <a:pt x="2625827" y="969818"/>
                  </a:cubicBezTo>
                  <a:cubicBezTo>
                    <a:pt x="2598430" y="1257497"/>
                    <a:pt x="2631494" y="1046664"/>
                    <a:pt x="2607354" y="1191491"/>
                  </a:cubicBezTo>
                  <a:cubicBezTo>
                    <a:pt x="2598735" y="1338019"/>
                    <a:pt x="2647636" y="1335681"/>
                    <a:pt x="2570409" y="1357746"/>
                  </a:cubicBezTo>
                  <a:cubicBezTo>
                    <a:pt x="2558203" y="1361233"/>
                    <a:pt x="2545778" y="1363903"/>
                    <a:pt x="2533463" y="1366982"/>
                  </a:cubicBezTo>
                  <a:cubicBezTo>
                    <a:pt x="2493439" y="1363903"/>
                    <a:pt x="2453531" y="1358200"/>
                    <a:pt x="2413391" y="1357746"/>
                  </a:cubicBezTo>
                  <a:cubicBezTo>
                    <a:pt x="790351" y="1339406"/>
                    <a:pt x="1404909" y="1404760"/>
                    <a:pt x="815500" y="1339273"/>
                  </a:cubicBezTo>
                  <a:lnTo>
                    <a:pt x="409100" y="1348509"/>
                  </a:lnTo>
                  <a:cubicBezTo>
                    <a:pt x="233464" y="1355678"/>
                    <a:pt x="586738" y="1378095"/>
                    <a:pt x="261318" y="1348509"/>
                  </a:cubicBezTo>
                  <a:cubicBezTo>
                    <a:pt x="252082" y="1345430"/>
                    <a:pt x="242970" y="1341948"/>
                    <a:pt x="233609" y="1339273"/>
                  </a:cubicBezTo>
                  <a:cubicBezTo>
                    <a:pt x="221403" y="1335786"/>
                    <a:pt x="207225" y="1337078"/>
                    <a:pt x="196663" y="1330036"/>
                  </a:cubicBezTo>
                  <a:cubicBezTo>
                    <a:pt x="187427" y="1323878"/>
                    <a:pt x="185297" y="1310855"/>
                    <a:pt x="178191" y="1302327"/>
                  </a:cubicBezTo>
                  <a:cubicBezTo>
                    <a:pt x="169829" y="1292292"/>
                    <a:pt x="159718" y="1283854"/>
                    <a:pt x="150482" y="1274618"/>
                  </a:cubicBezTo>
                  <a:cubicBezTo>
                    <a:pt x="147403" y="1265382"/>
                    <a:pt x="145599" y="1255617"/>
                    <a:pt x="141245" y="1246909"/>
                  </a:cubicBezTo>
                  <a:cubicBezTo>
                    <a:pt x="136281" y="1236980"/>
                    <a:pt x="127146" y="1229403"/>
                    <a:pt x="122773" y="1219200"/>
                  </a:cubicBezTo>
                  <a:cubicBezTo>
                    <a:pt x="117773" y="1207532"/>
                    <a:pt x="117023" y="1194461"/>
                    <a:pt x="113536" y="1182255"/>
                  </a:cubicBezTo>
                  <a:cubicBezTo>
                    <a:pt x="110861" y="1172894"/>
                    <a:pt x="106661" y="1163991"/>
                    <a:pt x="104300" y="1154546"/>
                  </a:cubicBezTo>
                  <a:cubicBezTo>
                    <a:pt x="100492" y="1139316"/>
                    <a:pt x="98871" y="1123594"/>
                    <a:pt x="95063" y="1108364"/>
                  </a:cubicBezTo>
                  <a:cubicBezTo>
                    <a:pt x="92702" y="1098919"/>
                    <a:pt x="88188" y="1090100"/>
                    <a:pt x="85827" y="1080655"/>
                  </a:cubicBezTo>
                  <a:lnTo>
                    <a:pt x="67354" y="1006764"/>
                  </a:lnTo>
                  <a:cubicBezTo>
                    <a:pt x="64275" y="982134"/>
                    <a:pt x="62558" y="957295"/>
                    <a:pt x="58118" y="932873"/>
                  </a:cubicBezTo>
                  <a:cubicBezTo>
                    <a:pt x="56376" y="923294"/>
                    <a:pt x="51557" y="914525"/>
                    <a:pt x="48882" y="905164"/>
                  </a:cubicBezTo>
                  <a:cubicBezTo>
                    <a:pt x="45395" y="892958"/>
                    <a:pt x="43132" y="880424"/>
                    <a:pt x="39645" y="868218"/>
                  </a:cubicBezTo>
                  <a:cubicBezTo>
                    <a:pt x="36970" y="858857"/>
                    <a:pt x="33084" y="849870"/>
                    <a:pt x="30409" y="840509"/>
                  </a:cubicBezTo>
                  <a:cubicBezTo>
                    <a:pt x="16848" y="793045"/>
                    <a:pt x="19432" y="789641"/>
                    <a:pt x="11936" y="729673"/>
                  </a:cubicBezTo>
                  <a:cubicBezTo>
                    <a:pt x="8857" y="606521"/>
                    <a:pt x="7937" y="483297"/>
                    <a:pt x="2700" y="360218"/>
                  </a:cubicBezTo>
                  <a:cubicBezTo>
                    <a:pt x="326" y="304422"/>
                    <a:pt x="-4997" y="277091"/>
                    <a:pt x="11936" y="249382"/>
                  </a:cubicBezTo>
                  <a:close/>
                </a:path>
              </a:pathLst>
            </a:cu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Landfill</a:t>
              </a:r>
            </a:p>
          </p:txBody>
        </p:sp>
        <p:sp>
          <p:nvSpPr>
            <p:cNvPr id="5" name="Freeform: Shape 4"/>
            <p:cNvSpPr/>
            <p:nvPr/>
          </p:nvSpPr>
          <p:spPr>
            <a:xfrm>
              <a:off x="1191490" y="3981912"/>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flipH="1">
              <a:off x="5011895" y="3938490"/>
              <a:ext cx="2429164" cy="1234394"/>
            </a:xfrm>
            <a:custGeom>
              <a:avLst/>
              <a:gdLst>
                <a:gd name="connsiteX0" fmla="*/ 36945 w 1522781"/>
                <a:gd name="connsiteY0" fmla="*/ 147782 h 618837"/>
                <a:gd name="connsiteX1" fmla="*/ 36945 w 1522781"/>
                <a:gd name="connsiteY1" fmla="*/ 147782 h 618837"/>
                <a:gd name="connsiteX2" fmla="*/ 46182 w 1522781"/>
                <a:gd name="connsiteY2" fmla="*/ 55418 h 618837"/>
                <a:gd name="connsiteX3" fmla="*/ 73891 w 1522781"/>
                <a:gd name="connsiteY3" fmla="*/ 46182 h 618837"/>
                <a:gd name="connsiteX4" fmla="*/ 203200 w 1522781"/>
                <a:gd name="connsiteY4" fmla="*/ 55418 h 618837"/>
                <a:gd name="connsiteX5" fmla="*/ 314036 w 1522781"/>
                <a:gd name="connsiteY5" fmla="*/ 46182 h 618837"/>
                <a:gd name="connsiteX6" fmla="*/ 452582 w 1522781"/>
                <a:gd name="connsiteY6" fmla="*/ 36946 h 618837"/>
                <a:gd name="connsiteX7" fmla="*/ 508000 w 1522781"/>
                <a:gd name="connsiteY7" fmla="*/ 9237 h 618837"/>
                <a:gd name="connsiteX8" fmla="*/ 535709 w 1522781"/>
                <a:gd name="connsiteY8" fmla="*/ 0 h 618837"/>
                <a:gd name="connsiteX9" fmla="*/ 581891 w 1522781"/>
                <a:gd name="connsiteY9" fmla="*/ 9237 h 618837"/>
                <a:gd name="connsiteX10" fmla="*/ 637309 w 1522781"/>
                <a:gd name="connsiteY10" fmla="*/ 27709 h 618837"/>
                <a:gd name="connsiteX11" fmla="*/ 674254 w 1522781"/>
                <a:gd name="connsiteY11" fmla="*/ 36946 h 618837"/>
                <a:gd name="connsiteX12" fmla="*/ 895927 w 1522781"/>
                <a:gd name="connsiteY12" fmla="*/ 36946 h 618837"/>
                <a:gd name="connsiteX13" fmla="*/ 923636 w 1522781"/>
                <a:gd name="connsiteY13" fmla="*/ 46182 h 618837"/>
                <a:gd name="connsiteX14" fmla="*/ 1071418 w 1522781"/>
                <a:gd name="connsiteY14" fmla="*/ 36946 h 618837"/>
                <a:gd name="connsiteX15" fmla="*/ 1145309 w 1522781"/>
                <a:gd name="connsiteY15" fmla="*/ 36946 h 618837"/>
                <a:gd name="connsiteX16" fmla="*/ 1154545 w 1522781"/>
                <a:gd name="connsiteY16" fmla="*/ 73891 h 618837"/>
                <a:gd name="connsiteX17" fmla="*/ 1163782 w 1522781"/>
                <a:gd name="connsiteY17" fmla="*/ 129309 h 618837"/>
                <a:gd name="connsiteX18" fmla="*/ 1173018 w 1522781"/>
                <a:gd name="connsiteY18" fmla="*/ 157018 h 618837"/>
                <a:gd name="connsiteX19" fmla="*/ 1246909 w 1522781"/>
                <a:gd name="connsiteY19" fmla="*/ 147782 h 618837"/>
                <a:gd name="connsiteX20" fmla="*/ 1274618 w 1522781"/>
                <a:gd name="connsiteY20" fmla="*/ 138546 h 618837"/>
                <a:gd name="connsiteX21" fmla="*/ 1320800 w 1522781"/>
                <a:gd name="connsiteY21" fmla="*/ 147782 h 618837"/>
                <a:gd name="connsiteX22" fmla="*/ 1366982 w 1522781"/>
                <a:gd name="connsiteY22" fmla="*/ 230909 h 618837"/>
                <a:gd name="connsiteX23" fmla="*/ 1403927 w 1522781"/>
                <a:gd name="connsiteY23" fmla="*/ 286327 h 618837"/>
                <a:gd name="connsiteX24" fmla="*/ 1431636 w 1522781"/>
                <a:gd name="connsiteY24" fmla="*/ 295564 h 618837"/>
                <a:gd name="connsiteX25" fmla="*/ 1450109 w 1522781"/>
                <a:gd name="connsiteY25" fmla="*/ 323273 h 618837"/>
                <a:gd name="connsiteX26" fmla="*/ 1477818 w 1522781"/>
                <a:gd name="connsiteY26" fmla="*/ 332509 h 618837"/>
                <a:gd name="connsiteX27" fmla="*/ 1505527 w 1522781"/>
                <a:gd name="connsiteY27" fmla="*/ 350982 h 618837"/>
                <a:gd name="connsiteX28" fmla="*/ 1496291 w 1522781"/>
                <a:gd name="connsiteY28" fmla="*/ 544946 h 618837"/>
                <a:gd name="connsiteX29" fmla="*/ 1468582 w 1522781"/>
                <a:gd name="connsiteY29" fmla="*/ 563418 h 618837"/>
                <a:gd name="connsiteX30" fmla="*/ 1376218 w 1522781"/>
                <a:gd name="connsiteY30" fmla="*/ 581891 h 618837"/>
                <a:gd name="connsiteX31" fmla="*/ 1302327 w 1522781"/>
                <a:gd name="connsiteY31" fmla="*/ 600364 h 618837"/>
                <a:gd name="connsiteX32" fmla="*/ 1062182 w 1522781"/>
                <a:gd name="connsiteY32" fmla="*/ 591127 h 618837"/>
                <a:gd name="connsiteX33" fmla="*/ 988291 w 1522781"/>
                <a:gd name="connsiteY33" fmla="*/ 572655 h 618837"/>
                <a:gd name="connsiteX34" fmla="*/ 951345 w 1522781"/>
                <a:gd name="connsiteY34" fmla="*/ 563418 h 618837"/>
                <a:gd name="connsiteX35" fmla="*/ 831273 w 1522781"/>
                <a:gd name="connsiteY35" fmla="*/ 591127 h 618837"/>
                <a:gd name="connsiteX36" fmla="*/ 748145 w 1522781"/>
                <a:gd name="connsiteY36" fmla="*/ 609600 h 618837"/>
                <a:gd name="connsiteX37" fmla="*/ 711200 w 1522781"/>
                <a:gd name="connsiteY37" fmla="*/ 618837 h 618837"/>
                <a:gd name="connsiteX38" fmla="*/ 618836 w 1522781"/>
                <a:gd name="connsiteY38" fmla="*/ 609600 h 618837"/>
                <a:gd name="connsiteX39" fmla="*/ 563418 w 1522781"/>
                <a:gd name="connsiteY39" fmla="*/ 591127 h 618837"/>
                <a:gd name="connsiteX40" fmla="*/ 508000 w 1522781"/>
                <a:gd name="connsiteY40" fmla="*/ 572655 h 618837"/>
                <a:gd name="connsiteX41" fmla="*/ 480291 w 1522781"/>
                <a:gd name="connsiteY41" fmla="*/ 563418 h 618837"/>
                <a:gd name="connsiteX42" fmla="*/ 314036 w 1522781"/>
                <a:gd name="connsiteY42" fmla="*/ 554182 h 618837"/>
                <a:gd name="connsiteX43" fmla="*/ 73891 w 1522781"/>
                <a:gd name="connsiteY43" fmla="*/ 554182 h 618837"/>
                <a:gd name="connsiteX44" fmla="*/ 46182 w 1522781"/>
                <a:gd name="connsiteY44" fmla="*/ 535709 h 618837"/>
                <a:gd name="connsiteX45" fmla="*/ 0 w 1522781"/>
                <a:gd name="connsiteY45" fmla="*/ 452582 h 618837"/>
                <a:gd name="connsiteX46" fmla="*/ 18473 w 1522781"/>
                <a:gd name="connsiteY46" fmla="*/ 203200 h 618837"/>
                <a:gd name="connsiteX47" fmla="*/ 27709 w 1522781"/>
                <a:gd name="connsiteY47" fmla="*/ 175491 h 618837"/>
                <a:gd name="connsiteX48" fmla="*/ 36945 w 1522781"/>
                <a:gd name="connsiteY48" fmla="*/ 147782 h 61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2781" h="618837">
                  <a:moveTo>
                    <a:pt x="36945" y="147782"/>
                  </a:moveTo>
                  <a:lnTo>
                    <a:pt x="36945" y="147782"/>
                  </a:lnTo>
                  <a:cubicBezTo>
                    <a:pt x="40024" y="116994"/>
                    <a:pt x="35608" y="84497"/>
                    <a:pt x="46182" y="55418"/>
                  </a:cubicBezTo>
                  <a:cubicBezTo>
                    <a:pt x="49509" y="46268"/>
                    <a:pt x="64155" y="46182"/>
                    <a:pt x="73891" y="46182"/>
                  </a:cubicBezTo>
                  <a:cubicBezTo>
                    <a:pt x="117104" y="46182"/>
                    <a:pt x="160097" y="52339"/>
                    <a:pt x="203200" y="55418"/>
                  </a:cubicBezTo>
                  <a:lnTo>
                    <a:pt x="314036" y="46182"/>
                  </a:lnTo>
                  <a:cubicBezTo>
                    <a:pt x="360194" y="42763"/>
                    <a:pt x="406581" y="42057"/>
                    <a:pt x="452582" y="36946"/>
                  </a:cubicBezTo>
                  <a:cubicBezTo>
                    <a:pt x="482427" y="33630"/>
                    <a:pt x="481762" y="22356"/>
                    <a:pt x="508000" y="9237"/>
                  </a:cubicBezTo>
                  <a:cubicBezTo>
                    <a:pt x="516708" y="4883"/>
                    <a:pt x="526473" y="3079"/>
                    <a:pt x="535709" y="0"/>
                  </a:cubicBezTo>
                  <a:cubicBezTo>
                    <a:pt x="551103" y="3079"/>
                    <a:pt x="566745" y="5106"/>
                    <a:pt x="581891" y="9237"/>
                  </a:cubicBezTo>
                  <a:cubicBezTo>
                    <a:pt x="600677" y="14360"/>
                    <a:pt x="618419" y="22986"/>
                    <a:pt x="637309" y="27709"/>
                  </a:cubicBezTo>
                  <a:lnTo>
                    <a:pt x="674254" y="36946"/>
                  </a:lnTo>
                  <a:cubicBezTo>
                    <a:pt x="790001" y="29711"/>
                    <a:pt x="801630" y="19801"/>
                    <a:pt x="895927" y="36946"/>
                  </a:cubicBezTo>
                  <a:cubicBezTo>
                    <a:pt x="905506" y="38688"/>
                    <a:pt x="914400" y="43103"/>
                    <a:pt x="923636" y="46182"/>
                  </a:cubicBezTo>
                  <a:cubicBezTo>
                    <a:pt x="972897" y="43103"/>
                    <a:pt x="1022306" y="41857"/>
                    <a:pt x="1071418" y="36946"/>
                  </a:cubicBezTo>
                  <a:cubicBezTo>
                    <a:pt x="1141791" y="29909"/>
                    <a:pt x="1074937" y="19352"/>
                    <a:pt x="1145309" y="36946"/>
                  </a:cubicBezTo>
                  <a:cubicBezTo>
                    <a:pt x="1148388" y="49261"/>
                    <a:pt x="1152055" y="61444"/>
                    <a:pt x="1154545" y="73891"/>
                  </a:cubicBezTo>
                  <a:cubicBezTo>
                    <a:pt x="1158218" y="92255"/>
                    <a:pt x="1159719" y="111027"/>
                    <a:pt x="1163782" y="129309"/>
                  </a:cubicBezTo>
                  <a:cubicBezTo>
                    <a:pt x="1165894" y="138813"/>
                    <a:pt x="1169939" y="147782"/>
                    <a:pt x="1173018" y="157018"/>
                  </a:cubicBezTo>
                  <a:cubicBezTo>
                    <a:pt x="1197648" y="153939"/>
                    <a:pt x="1222487" y="152222"/>
                    <a:pt x="1246909" y="147782"/>
                  </a:cubicBezTo>
                  <a:cubicBezTo>
                    <a:pt x="1256488" y="146040"/>
                    <a:pt x="1264882" y="138546"/>
                    <a:pt x="1274618" y="138546"/>
                  </a:cubicBezTo>
                  <a:cubicBezTo>
                    <a:pt x="1290317" y="138546"/>
                    <a:pt x="1305406" y="144703"/>
                    <a:pt x="1320800" y="147782"/>
                  </a:cubicBezTo>
                  <a:cubicBezTo>
                    <a:pt x="1337057" y="196554"/>
                    <a:pt x="1324635" y="167388"/>
                    <a:pt x="1366982" y="230909"/>
                  </a:cubicBezTo>
                  <a:cubicBezTo>
                    <a:pt x="1366983" y="230910"/>
                    <a:pt x="1403925" y="286326"/>
                    <a:pt x="1403927" y="286327"/>
                  </a:cubicBezTo>
                  <a:lnTo>
                    <a:pt x="1431636" y="295564"/>
                  </a:lnTo>
                  <a:cubicBezTo>
                    <a:pt x="1437794" y="304800"/>
                    <a:pt x="1441441" y="316338"/>
                    <a:pt x="1450109" y="323273"/>
                  </a:cubicBezTo>
                  <a:cubicBezTo>
                    <a:pt x="1457712" y="329355"/>
                    <a:pt x="1469110" y="328155"/>
                    <a:pt x="1477818" y="332509"/>
                  </a:cubicBezTo>
                  <a:cubicBezTo>
                    <a:pt x="1487747" y="337473"/>
                    <a:pt x="1496291" y="344824"/>
                    <a:pt x="1505527" y="350982"/>
                  </a:cubicBezTo>
                  <a:cubicBezTo>
                    <a:pt x="1529960" y="424275"/>
                    <a:pt x="1529802" y="410901"/>
                    <a:pt x="1496291" y="544946"/>
                  </a:cubicBezTo>
                  <a:cubicBezTo>
                    <a:pt x="1493599" y="555715"/>
                    <a:pt x="1479192" y="560154"/>
                    <a:pt x="1468582" y="563418"/>
                  </a:cubicBezTo>
                  <a:cubicBezTo>
                    <a:pt x="1438573" y="572652"/>
                    <a:pt x="1406678" y="574276"/>
                    <a:pt x="1376218" y="581891"/>
                  </a:cubicBezTo>
                  <a:lnTo>
                    <a:pt x="1302327" y="600364"/>
                  </a:lnTo>
                  <a:cubicBezTo>
                    <a:pt x="1222279" y="597285"/>
                    <a:pt x="1141980" y="598168"/>
                    <a:pt x="1062182" y="591127"/>
                  </a:cubicBezTo>
                  <a:cubicBezTo>
                    <a:pt x="1036892" y="588896"/>
                    <a:pt x="1012921" y="578813"/>
                    <a:pt x="988291" y="572655"/>
                  </a:cubicBezTo>
                  <a:lnTo>
                    <a:pt x="951345" y="563418"/>
                  </a:lnTo>
                  <a:cubicBezTo>
                    <a:pt x="801287" y="584857"/>
                    <a:pt x="966491" y="557321"/>
                    <a:pt x="831273" y="591127"/>
                  </a:cubicBezTo>
                  <a:cubicBezTo>
                    <a:pt x="741161" y="613656"/>
                    <a:pt x="853689" y="586145"/>
                    <a:pt x="748145" y="609600"/>
                  </a:cubicBezTo>
                  <a:cubicBezTo>
                    <a:pt x="735753" y="612354"/>
                    <a:pt x="723515" y="615758"/>
                    <a:pt x="711200" y="618837"/>
                  </a:cubicBezTo>
                  <a:cubicBezTo>
                    <a:pt x="680412" y="615758"/>
                    <a:pt x="649248" y="615302"/>
                    <a:pt x="618836" y="609600"/>
                  </a:cubicBezTo>
                  <a:cubicBezTo>
                    <a:pt x="599698" y="606011"/>
                    <a:pt x="581891" y="597285"/>
                    <a:pt x="563418" y="591127"/>
                  </a:cubicBezTo>
                  <a:lnTo>
                    <a:pt x="508000" y="572655"/>
                  </a:lnTo>
                  <a:cubicBezTo>
                    <a:pt x="498764" y="569576"/>
                    <a:pt x="490012" y="563958"/>
                    <a:pt x="480291" y="563418"/>
                  </a:cubicBezTo>
                  <a:lnTo>
                    <a:pt x="314036" y="554182"/>
                  </a:lnTo>
                  <a:cubicBezTo>
                    <a:pt x="303874" y="554624"/>
                    <a:pt x="139721" y="587097"/>
                    <a:pt x="73891" y="554182"/>
                  </a:cubicBezTo>
                  <a:cubicBezTo>
                    <a:pt x="63962" y="549218"/>
                    <a:pt x="55418" y="541867"/>
                    <a:pt x="46182" y="535709"/>
                  </a:cubicBezTo>
                  <a:cubicBezTo>
                    <a:pt x="3835" y="472190"/>
                    <a:pt x="16257" y="501353"/>
                    <a:pt x="0" y="452582"/>
                  </a:cubicBezTo>
                  <a:cubicBezTo>
                    <a:pt x="3882" y="371048"/>
                    <a:pt x="401" y="284524"/>
                    <a:pt x="18473" y="203200"/>
                  </a:cubicBezTo>
                  <a:cubicBezTo>
                    <a:pt x="20585" y="193696"/>
                    <a:pt x="25147" y="184884"/>
                    <a:pt x="27709" y="175491"/>
                  </a:cubicBezTo>
                  <a:cubicBezTo>
                    <a:pt x="34389" y="150997"/>
                    <a:pt x="35406" y="152400"/>
                    <a:pt x="36945" y="147782"/>
                  </a:cubicBez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p:cNvCxnSpPr/>
            <p:nvPr/>
          </p:nvCxnSpPr>
          <p:spPr>
            <a:xfrm rot="16200000" flipV="1">
              <a:off x="3063581" y="2976223"/>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p:cNvCxnSpPr/>
            <p:nvPr/>
          </p:nvCxnSpPr>
          <p:spPr>
            <a:xfrm rot="5400000" flipH="1" flipV="1">
              <a:off x="4821855" y="2815663"/>
              <a:ext cx="1183126" cy="607787"/>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p:cNvCxnSpPr/>
            <p:nvPr/>
          </p:nvCxnSpPr>
          <p:spPr>
            <a:xfrm rot="16200000" flipV="1">
              <a:off x="3613144" y="2877509"/>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p:cNvCxnSpPr/>
            <p:nvPr/>
          </p:nvCxnSpPr>
          <p:spPr>
            <a:xfrm rot="5400000" flipH="1" flipV="1">
              <a:off x="4317196" y="2885231"/>
              <a:ext cx="1110878" cy="450245"/>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4752" y="1955300"/>
              <a:ext cx="1678666" cy="553998"/>
            </a:xfrm>
            <a:prstGeom prst="rect">
              <a:avLst/>
            </a:prstGeom>
          </p:spPr>
          <p:txBody>
            <a:bodyPr wrap="none">
              <a:spAutoFit/>
            </a:bodyPr>
            <a:lstStyle/>
            <a:p>
              <a:pPr algn="ctr"/>
              <a:r>
                <a:rPr lang="en-US" sz="3000" dirty="0"/>
                <a:t>Methane</a:t>
              </a:r>
            </a:p>
          </p:txBody>
        </p:sp>
      </p:grpSp>
      <p:sp>
        <p:nvSpPr>
          <p:cNvPr id="3" name="Arc 2"/>
          <p:cNvSpPr/>
          <p:nvPr/>
        </p:nvSpPr>
        <p:spPr>
          <a:xfrm>
            <a:off x="2966140" y="1679933"/>
            <a:ext cx="3674806" cy="5560440"/>
          </a:xfrm>
          <a:prstGeom prst="arc">
            <a:avLst>
              <a:gd name="adj1" fmla="val 10708131"/>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3"/>
          <p:cNvSpPr/>
          <p:nvPr/>
        </p:nvSpPr>
        <p:spPr>
          <a:xfrm>
            <a:off x="356207" y="2528769"/>
            <a:ext cx="2704587" cy="1477328"/>
          </a:xfrm>
          <a:prstGeom prst="rect">
            <a:avLst/>
          </a:prstGeom>
        </p:spPr>
        <p:txBody>
          <a:bodyPr wrap="none">
            <a:spAutoFit/>
          </a:bodyPr>
          <a:lstStyle/>
          <a:p>
            <a:pPr algn="ctr"/>
            <a:r>
              <a:rPr lang="en-US" sz="3000" dirty="0"/>
              <a:t>Trap Methane</a:t>
            </a:r>
          </a:p>
          <a:p>
            <a:pPr algn="ctr"/>
            <a:endParaRPr lang="en-US" sz="3000" dirty="0"/>
          </a:p>
          <a:p>
            <a:pPr algn="ctr"/>
            <a:r>
              <a:rPr lang="en-US" sz="3000" dirty="0"/>
              <a:t>Use as Energy</a:t>
            </a:r>
          </a:p>
        </p:txBody>
      </p:sp>
      <p:cxnSp>
        <p:nvCxnSpPr>
          <p:cNvPr id="8" name="Straight Arrow Connector 7"/>
          <p:cNvCxnSpPr/>
          <p:nvPr/>
        </p:nvCxnSpPr>
        <p:spPr>
          <a:xfrm flipH="1">
            <a:off x="1708501" y="3267433"/>
            <a:ext cx="145010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17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Observations and Inquires</a:t>
            </a:r>
            <a:endParaRPr dirty="0"/>
          </a:p>
        </p:txBody>
      </p:sp>
      <p:sp>
        <p:nvSpPr>
          <p:cNvPr id="68" name="Shape 6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t>What did you notice from the video?</a:t>
            </a:r>
            <a:endParaRPr sz="3000"/>
          </a:p>
          <a:p>
            <a:pPr marL="0" lvl="0" indent="0" rtl="0">
              <a:spcBef>
                <a:spcPts val="0"/>
              </a:spcBef>
              <a:spcAft>
                <a:spcPts val="0"/>
              </a:spcAft>
              <a:buNone/>
            </a:pPr>
            <a:endParaRPr sz="3000"/>
          </a:p>
          <a:p>
            <a:pPr marL="0" lvl="0" indent="0" rtl="0">
              <a:spcBef>
                <a:spcPts val="0"/>
              </a:spcBef>
              <a:spcAft>
                <a:spcPts val="0"/>
              </a:spcAft>
              <a:buNone/>
            </a:pPr>
            <a:r>
              <a:rPr lang="en" sz="3000"/>
              <a:t>What are you wondering?</a:t>
            </a:r>
            <a:endParaRPr sz="3000"/>
          </a:p>
          <a:p>
            <a:pPr marL="0" lvl="0" indent="0" rtl="0">
              <a:spcBef>
                <a:spcPts val="0"/>
              </a:spcBef>
              <a:spcAft>
                <a:spcPts val="0"/>
              </a:spcAft>
              <a:buNone/>
            </a:pPr>
            <a:endParaRPr sz="3000"/>
          </a:p>
          <a:p>
            <a:pPr marL="0" lvl="0" indent="0" rtl="0">
              <a:spcBef>
                <a:spcPts val="0"/>
              </a:spcBef>
              <a:spcAft>
                <a:spcPts val="0"/>
              </a:spcAft>
              <a:buNone/>
            </a:pPr>
            <a:r>
              <a:rPr lang="en" sz="3000"/>
              <a:t>What does this video have to do with what we've just learned about climate change and human causes? </a:t>
            </a:r>
            <a:endParaRPr sz="3000"/>
          </a:p>
          <a:p>
            <a:pPr marL="0" lvl="0" indent="0" rtl="0">
              <a:spcBef>
                <a:spcPts val="0"/>
              </a:spcBef>
              <a:spcAft>
                <a:spcPts val="0"/>
              </a:spcAft>
              <a:buNone/>
            </a:pPr>
            <a:endParaRPr sz="3000"/>
          </a:p>
          <a:p>
            <a:pPr marL="0" lvl="0" indent="0" rtl="0">
              <a:spcBef>
                <a:spcPts val="0"/>
              </a:spcBef>
              <a:spcAft>
                <a:spcPts val="0"/>
              </a:spcAft>
              <a:buNone/>
            </a:pPr>
            <a:r>
              <a:rPr lang="en" sz="3000"/>
              <a:t>Do you think there's something we could do?</a:t>
            </a:r>
            <a:endParaRPr sz="1100">
              <a:solidFill>
                <a:srgbClr val="990000"/>
              </a:solidFill>
              <a:latin typeface="Cambria"/>
              <a:ea typeface="Cambria"/>
              <a:cs typeface="Cambria"/>
              <a:sym typeface="Cambria"/>
            </a:endParaRPr>
          </a:p>
          <a:p>
            <a:pPr marL="0" lvl="0" indent="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179450" y="559688"/>
            <a:ext cx="8653525" cy="5738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DPS Solid Waste Plan</a:t>
            </a:r>
            <a:endParaRPr/>
          </a:p>
        </p:txBody>
      </p:sp>
      <p:sp>
        <p:nvSpPr>
          <p:cNvPr id="79" name="Shape 7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Read the passage on your Student Activity Sheet and answer the Making Sense Question.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Initial Ideas</a:t>
            </a:r>
            <a:endParaRPr/>
          </a:p>
        </p:txBody>
      </p:sp>
      <p:cxnSp>
        <p:nvCxnSpPr>
          <p:cNvPr id="85" name="Shape 85"/>
          <p:cNvCxnSpPr/>
          <p:nvPr/>
        </p:nvCxnSpPr>
        <p:spPr>
          <a:xfrm>
            <a:off x="211225" y="1052075"/>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86" name="Shape 86"/>
          <p:cNvSpPr txBox="1">
            <a:spLocks noGrp="1"/>
          </p:cNvSpPr>
          <p:nvPr>
            <p:ph type="body" idx="1"/>
          </p:nvPr>
        </p:nvSpPr>
        <p:spPr>
          <a:xfrm>
            <a:off x="311700" y="1267975"/>
            <a:ext cx="8520600" cy="5256600"/>
          </a:xfrm>
          <a:prstGeom prst="rect">
            <a:avLst/>
          </a:prstGeom>
        </p:spPr>
        <p:txBody>
          <a:bodyPr spcFirstLastPara="1" wrap="square" lIns="91425" tIns="91425" rIns="91425" bIns="91425" anchor="t" anchorCtr="0">
            <a:noAutofit/>
          </a:bodyPr>
          <a:lstStyle/>
          <a:p>
            <a:pPr marL="457200" lvl="0" indent="-406400" rtl="0">
              <a:spcBef>
                <a:spcPts val="0"/>
              </a:spcBef>
              <a:spcAft>
                <a:spcPts val="0"/>
              </a:spcAft>
              <a:buSzPts val="2800"/>
              <a:buChar char="●"/>
            </a:pPr>
            <a:r>
              <a:rPr lang="en" sz="2800"/>
              <a:t>Are we doing any of this stuff at our school (things described in the solid waste plan)? </a:t>
            </a:r>
            <a:endParaRPr sz="2800"/>
          </a:p>
          <a:p>
            <a:pPr marL="457200" lvl="0" indent="-406400" rtl="0">
              <a:spcBef>
                <a:spcPts val="0"/>
              </a:spcBef>
              <a:spcAft>
                <a:spcPts val="0"/>
              </a:spcAft>
              <a:buSzPts val="2800"/>
              <a:buChar char="●"/>
            </a:pPr>
            <a:r>
              <a:rPr lang="en" sz="2800"/>
              <a:t>What are other ways we could reduce food waste at our school?</a:t>
            </a:r>
            <a:endParaRPr sz="2800"/>
          </a:p>
          <a:p>
            <a:pPr marL="457200" lvl="0" indent="-406400" rtl="0">
              <a:spcBef>
                <a:spcPts val="0"/>
              </a:spcBef>
              <a:spcAft>
                <a:spcPts val="0"/>
              </a:spcAft>
              <a:buSzPts val="2800"/>
              <a:buChar char="●"/>
            </a:pPr>
            <a:r>
              <a:rPr lang="en" sz="2800"/>
              <a:t>If you want to solve a problem, what are some important things to know so that you can create an effective solution?</a:t>
            </a:r>
            <a:endParaRPr sz="2800"/>
          </a:p>
          <a:p>
            <a:pPr marL="457200" lvl="0" indent="-406400" rtl="0">
              <a:spcBef>
                <a:spcPts val="0"/>
              </a:spcBef>
              <a:spcAft>
                <a:spcPts val="0"/>
              </a:spcAft>
              <a:buSzPts val="2800"/>
              <a:buChar char="●"/>
            </a:pPr>
            <a:r>
              <a:rPr lang="en" sz="2800"/>
              <a:t>What do we need to know in order to begin addressing food waste at school?</a:t>
            </a:r>
            <a:endParaRPr sz="2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816</Words>
  <Application>Microsoft Office PowerPoint</Application>
  <PresentationFormat>On-screen Show (4:3)</PresentationFormat>
  <Paragraphs>145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Petrona</vt:lpstr>
      <vt:lpstr>Cambria</vt:lpstr>
      <vt:lpstr>Arial</vt:lpstr>
      <vt:lpstr>Dosis</vt:lpstr>
      <vt:lpstr>Simple Light</vt:lpstr>
      <vt:lpstr>Climate Resiliency Design Challenge Unit Lesson 1</vt:lpstr>
      <vt:lpstr>Video</vt:lpstr>
      <vt:lpstr>How does this Work?</vt:lpstr>
      <vt:lpstr>How does this Work?</vt:lpstr>
      <vt:lpstr>How does this Work?</vt:lpstr>
      <vt:lpstr>Observations and Inquires</vt:lpstr>
      <vt:lpstr>PowerPoint Presentation</vt:lpstr>
      <vt:lpstr>DPS Solid Waste Plan</vt:lpstr>
      <vt:lpstr>Initial Ideas</vt:lpstr>
      <vt:lpstr>Generating  Questions </vt:lpstr>
      <vt:lpstr>Prioritizing and Grouping  Questions </vt:lpstr>
      <vt:lpstr>Where should we go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Design Challenge Unit Lesson 1</dc:title>
  <dc:creator>CIRESEO</dc:creator>
  <cp:lastModifiedBy>CIRESEO</cp:lastModifiedBy>
  <cp:revision>9</cp:revision>
  <dcterms:modified xsi:type="dcterms:W3CDTF">2019-07-03T16:48:28Z</dcterms:modified>
</cp:coreProperties>
</file>