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53788"/>
  </p:normalViewPr>
  <p:slideViewPr>
    <p:cSldViewPr snapToGrid="0" snapToObjects="1">
      <p:cViewPr varScale="1">
        <p:scale>
          <a:sx n="62" d="100"/>
          <a:sy n="62" d="100"/>
        </p:scale>
        <p:origin x="302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docs.google.com/document/d/1nG3gL4fURoBLMxzDoMTIy3c2ywDvSvDCm1OFQvm0c1A/edit?usp=sharin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42900" lvl="0" indent="-342900">
              <a:buFont typeface="+mj-lt"/>
              <a:buAutoNum type="arabicPeriod"/>
            </a:pPr>
            <a:r>
              <a:rPr lang="en-US" sz="1100" b="1" u="none" strike="noStrike" dirty="0" smtClean="0">
                <a:effectLst/>
                <a:highlight>
                  <a:srgbClr val="FFFFFF"/>
                </a:highlight>
                <a:ea typeface="Cambria" panose="02040503050406030204" pitchFamily="18" charset="0"/>
              </a:rPr>
              <a:t> (5 </a:t>
            </a:r>
            <a:r>
              <a:rPr lang="en-US" sz="1100" b="1" u="none" strike="noStrike" dirty="0" err="1" smtClean="0">
                <a:effectLst/>
                <a:highlight>
                  <a:srgbClr val="FFFFFF"/>
                </a:highlight>
                <a:ea typeface="Cambria" panose="02040503050406030204" pitchFamily="18" charset="0"/>
              </a:rPr>
              <a:t>mins</a:t>
            </a:r>
            <a:r>
              <a:rPr lang="en-US" sz="1100" b="1" u="none" strike="noStrike" dirty="0" smtClean="0">
                <a:effectLst/>
                <a:highlight>
                  <a:srgbClr val="FFFFFF"/>
                </a:highlight>
                <a:ea typeface="Cambria" panose="02040503050406030204" pitchFamily="18" charset="0"/>
              </a:rPr>
              <a:t>) Begin class with a discussion to reorient students to the storyline. </a:t>
            </a:r>
            <a:endParaRPr lang="en-US" u="none" strike="noStrike" dirty="0" smtClean="0">
              <a:effectLst/>
            </a:endParaRPr>
          </a:p>
          <a:p>
            <a:pPr marL="0" marR="0" indent="0">
              <a:lnSpc>
                <a:spcPct val="115000"/>
              </a:lnSpc>
              <a:spcBef>
                <a:spcPts val="0"/>
              </a:spcBef>
              <a:spcAft>
                <a:spcPts val="0"/>
              </a:spcAft>
              <a:buNone/>
            </a:pPr>
            <a:r>
              <a:rPr lang="en-US" sz="1100" b="1" u="sng" dirty="0" smtClean="0">
                <a:solidFill>
                  <a:srgbClr val="990000"/>
                </a:solidFill>
                <a:effectLst/>
                <a:highlight>
                  <a:srgbClr val="FFFFFF"/>
                </a:highligh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What did we do last class?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What did we figure out last class?</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What should we do today?</a:t>
            </a:r>
            <a:endParaRPr lang="en-US" sz="1100" u="none" strike="noStrike" dirty="0" smtClean="0">
              <a:solidFill>
                <a:srgbClr val="000000"/>
              </a:solidFill>
              <a:effectLst/>
              <a:highlight>
                <a:srgbClr val="FFFFFF"/>
              </a:highlight>
              <a:ea typeface="Cambria" panose="02040503050406030204" pitchFamily="18" charset="0"/>
            </a:endParaRPr>
          </a:p>
          <a:p>
            <a:pPr marL="0" lvl="0" indent="0">
              <a:buFont typeface="Arial" panose="020B0604020202020204" pitchFamily="34" charset="0"/>
              <a:buNone/>
            </a:pPr>
            <a:r>
              <a:rPr lang="en-US" sz="1100" b="1" dirty="0" smtClean="0">
                <a:effectLst/>
                <a:highlight>
                  <a:srgbClr val="FFFFFF"/>
                </a:highlight>
                <a:latin typeface="Arial" panose="020B0604020202020204" pitchFamily="34" charset="0"/>
                <a:ea typeface="Cambria" panose="02040503050406030204" pitchFamily="18" charset="0"/>
              </a:rPr>
              <a:t>Listen for student responses that mimic the next row of the storyline:</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highlight>
                  <a:srgbClr val="FFFFFF"/>
                </a:highlight>
                <a:ea typeface="Cambria" panose="02040503050406030204" pitchFamily="18" charset="0"/>
              </a:rPr>
              <a:t>Last class we voted on a plan (or plans) to present to administration</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highlight>
                  <a:srgbClr val="FFFFFF"/>
                </a:highlight>
                <a:ea typeface="Cambria" panose="02040503050406030204" pitchFamily="18" charset="0"/>
              </a:rPr>
              <a:t>Today we should work on developing those plans</a:t>
            </a:r>
            <a:endParaRPr lang="en-US" sz="1100" b="0" i="1"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42900" marR="0" lvl="0" indent="-342900">
              <a:lnSpc>
                <a:spcPct val="115000"/>
              </a:lnSpc>
              <a:spcBef>
                <a:spcPts val="0"/>
              </a:spcBef>
              <a:spcAft>
                <a:spcPts val="0"/>
              </a:spcAft>
              <a:buFont typeface="+mj-lt"/>
              <a:buAutoNum type="arabicPeriod"/>
            </a:pPr>
            <a:r>
              <a:rPr lang="en-US" sz="1100" b="1" u="none" strike="noStrike" dirty="0" smtClean="0">
                <a:effectLst/>
                <a:highlight>
                  <a:srgbClr val="FFFFFF"/>
                </a:highlight>
                <a:latin typeface="Arial" panose="020B0604020202020204" pitchFamily="34" charset="0"/>
                <a:ea typeface="Cambria" panose="02040503050406030204" pitchFamily="18" charset="0"/>
              </a:rPr>
              <a:t>(15 min) Next, guide students into an Initial Ideas discussion to address the following prompts:</a:t>
            </a:r>
            <a:endParaRPr lang="en-US" sz="1800" u="none" strike="noStrike"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90000"/>
                </a:solidFill>
                <a:effectLst/>
                <a:highlight>
                  <a:srgbClr val="FFFFFF"/>
                </a:highligh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Who should we present to?</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What questions will they have?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What will they be worried about the most?</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What kinds of information need to be included in our presentation?</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How will we know if we have been successful?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highlight>
                  <a:srgbClr val="FFFFFF"/>
                </a:highlight>
                <a:ea typeface="Cambria" panose="02040503050406030204" pitchFamily="18" charset="0"/>
              </a:rPr>
              <a:t>What guidelines should we follow for our </a:t>
            </a:r>
            <a:r>
              <a:rPr lang="en-US" sz="1100" u="none" strike="noStrike" dirty="0" err="1" smtClean="0">
                <a:solidFill>
                  <a:srgbClr val="990000"/>
                </a:solidFill>
                <a:effectLst/>
                <a:highlight>
                  <a:srgbClr val="FFFFFF"/>
                </a:highlight>
                <a:ea typeface="Cambria" panose="02040503050406030204" pitchFamily="18" charset="0"/>
              </a:rPr>
              <a:t>presentation?</a:t>
            </a:r>
            <a:r>
              <a:rPr lang="en-US" sz="1100" u="none" strike="noStrike" baseline="30000" dirty="0" err="1" smtClean="0">
                <a:solidFill>
                  <a:srgbClr val="990000"/>
                </a:solidFill>
                <a:effectLst/>
                <a:highlight>
                  <a:srgbClr val="FFFFFF"/>
                </a:highlight>
                <a:ea typeface="Cambria" panose="02040503050406030204" pitchFamily="18" charset="0"/>
              </a:rPr>
              <a:t>A</a:t>
            </a:r>
            <a:endParaRPr lang="en-US" sz="1100" u="none" strike="noStrike" baseline="0" dirty="0" smtClean="0">
              <a:solidFill>
                <a:srgbClr val="000000"/>
              </a:solidFill>
              <a:effectLst/>
              <a:highlight>
                <a:srgbClr val="FFFFFF"/>
              </a:highlight>
              <a:ea typeface="Cambria" panose="02040503050406030204" pitchFamily="18" charset="0"/>
            </a:endParaRPr>
          </a:p>
          <a:p>
            <a:pPr marL="0" lvl="0" indent="0">
              <a:buFont typeface="Arial" panose="020B0604020202020204" pitchFamily="34" charset="0"/>
              <a:buNone/>
            </a:pPr>
            <a:r>
              <a:rPr lang="en-US" sz="1100" b="1" dirty="0" smtClean="0">
                <a:effectLst/>
                <a:highlight>
                  <a:srgbClr val="FFFFFF"/>
                </a:highlight>
                <a:latin typeface="Arial" panose="020B0604020202020204" pitchFamily="34" charset="0"/>
                <a:ea typeface="Cambria" panose="02040503050406030204" pitchFamily="18" charset="0"/>
              </a:rPr>
              <a:t>Listen for student responses that will result in a professional, thorough presentation, such as:</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highlight>
                  <a:srgbClr val="FFFFFF"/>
                </a:highlight>
                <a:ea typeface="Cambria" panose="02040503050406030204" pitchFamily="18" charset="0"/>
              </a:rPr>
              <a:t>We should present to administration (principal), school-based personnel responsible for the cafeteria, waste management (such as facilities managers)</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highlight>
                  <a:srgbClr val="FFFFFF"/>
                </a:highlight>
                <a:ea typeface="Cambria" panose="02040503050406030204" pitchFamily="18" charset="0"/>
              </a:rPr>
              <a:t>We need to include all the details and criteria we developed for our plan</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highlight>
                  <a:srgbClr val="FFFFFF"/>
                </a:highlight>
                <a:ea typeface="Cambria" panose="02040503050406030204" pitchFamily="18" charset="0"/>
              </a:rPr>
              <a:t>We should make sure our presentation has no spelling or grammar errors, appropriate images, interesting visuals, the right amount of text, a logical sequence, etc.</a:t>
            </a:r>
            <a:endParaRPr lang="en-US" u="none" strike="noStrike" dirty="0">
              <a:effectLs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3.  (30 min) Give students time to develop their </a:t>
            </a:r>
            <a:r>
              <a:rPr lang="en-US" sz="1100" b="1" dirty="0" err="1" smtClean="0">
                <a:effectLst/>
                <a:latin typeface="Arial" panose="020B0604020202020204" pitchFamily="34" charset="0"/>
                <a:ea typeface="Cambria" panose="02040503050406030204" pitchFamily="18" charset="0"/>
              </a:rPr>
              <a:t>presentation</a:t>
            </a:r>
            <a:r>
              <a:rPr lang="en-US" sz="1100" b="1" baseline="30000" dirty="0" err="1" smtClean="0">
                <a:effectLst/>
                <a:latin typeface="Arial" panose="020B0604020202020204" pitchFamily="34" charset="0"/>
                <a:ea typeface="Cambria" panose="02040503050406030204" pitchFamily="18" charset="0"/>
              </a:rPr>
              <a:t>B</a:t>
            </a:r>
            <a:r>
              <a:rPr lang="en-US" sz="1100" b="1" dirty="0" smtClean="0">
                <a:effectLst/>
                <a:latin typeface="Arial" panose="020B0604020202020204" pitchFamily="34" charset="0"/>
                <a:ea typeface="Cambria" panose="02040503050406030204" pitchFamily="18" charset="0"/>
              </a:rPr>
              <a:t>.  Refer them to the </a:t>
            </a:r>
            <a:r>
              <a:rPr lang="en-US" sz="1100" b="1" dirty="0" smtClean="0">
                <a:solidFill>
                  <a:srgbClr val="1155CC"/>
                </a:solidFill>
                <a:effectLst/>
                <a:latin typeface="Arial" panose="020B0604020202020204" pitchFamily="34" charset="0"/>
                <a:ea typeface="Cambria" panose="02040503050406030204" pitchFamily="18" charset="0"/>
                <a:hlinkClick r:id="rId3"/>
              </a:rPr>
              <a:t>Resources for Presentation</a:t>
            </a:r>
            <a:r>
              <a:rPr lang="en-US" sz="1100" b="1" dirty="0" smtClean="0">
                <a:effectLst/>
                <a:latin typeface="Arial" panose="020B0604020202020204" pitchFamily="34" charset="0"/>
                <a:ea typeface="Cambria" panose="02040503050406030204" pitchFamily="18" charset="0"/>
              </a:rPr>
              <a:t> document with linked sources to help them if needed. </a:t>
            </a:r>
            <a:endParaRPr lang="en-US" sz="1800" dirty="0">
              <a:effectLst/>
              <a:latin typeface="Arial" panose="020B0604020202020204" pitchFamily="34" charset="0"/>
              <a:ea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4.  (20 min) Have students practice the presentation (either with each other, friends, other teachers and school staff) and elicit feedback from the test run audience.  Then give time for students to refine and edit their presentation.  </a:t>
            </a:r>
            <a:endParaRPr lang="en-US" sz="1800" dirty="0">
              <a:effectLst/>
              <a:latin typeface="Arial" panose="020B0604020202020204" pitchFamily="34" charset="0"/>
              <a:ea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000"/>
              </a:spcAft>
              <a:buNone/>
            </a:pPr>
            <a:r>
              <a:rPr lang="en-US" sz="1100" b="1" dirty="0" smtClean="0">
                <a:effectLst/>
                <a:latin typeface="Arial" panose="020B0604020202020204" pitchFamily="34" charset="0"/>
                <a:ea typeface="Cambria" panose="02040503050406030204" pitchFamily="18" charset="0"/>
              </a:rPr>
              <a:t>5.  Arrange a time for the students to present to administration and hopefully, begin the work of improving the system!</a:t>
            </a:r>
            <a:endParaRPr b="1" dirty="0">
              <a:solidFill>
                <a:schemeClr val="dk1"/>
              </a:solidFill>
              <a:latin typeface="Cambria"/>
              <a:ea typeface="Cambria"/>
              <a:cs typeface="Cambria"/>
              <a:sym typeface="Cambria"/>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Clr>
                <a:srgbClr val="38761D"/>
              </a:buClr>
              <a:buSzPts val="5200"/>
              <a:buFont typeface="Dosis"/>
              <a:buNone/>
              <a:defRPr sz="5200" b="1">
                <a:solidFill>
                  <a:srgbClr val="38761D"/>
                </a:solidFill>
                <a:latin typeface="Dosis"/>
                <a:ea typeface="Dosis"/>
                <a:cs typeface="Dosis"/>
                <a:sym typeface="Dosi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rgbClr val="000000"/>
              </a:buClr>
              <a:buSzPts val="2800"/>
              <a:buFont typeface="Dosis"/>
              <a:buNone/>
              <a:defRPr sz="2800">
                <a:solidFill>
                  <a:srgbClr val="000000"/>
                </a:solidFill>
                <a:latin typeface="Dosis"/>
                <a:ea typeface="Dosis"/>
                <a:cs typeface="Dosis"/>
                <a:sym typeface="Dosi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Clr>
                <a:srgbClr val="38761D"/>
              </a:buClr>
              <a:buSzPts val="3600"/>
              <a:buFont typeface="Dosis"/>
              <a:buNone/>
              <a:defRPr sz="3600" b="1">
                <a:solidFill>
                  <a:srgbClr val="38761D"/>
                </a:solidFill>
                <a:latin typeface="Dosis"/>
                <a:ea typeface="Dosis"/>
                <a:cs typeface="Dosis"/>
                <a:sym typeface="Dosi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81000">
              <a:spcBef>
                <a:spcPts val="0"/>
              </a:spcBef>
              <a:spcAft>
                <a:spcPts val="0"/>
              </a:spcAft>
              <a:buClr>
                <a:srgbClr val="000000"/>
              </a:buClr>
              <a:buSzPts val="2400"/>
              <a:buFont typeface="Petrona"/>
              <a:buChar char="●"/>
              <a:defRPr sz="2400">
                <a:solidFill>
                  <a:srgbClr val="000000"/>
                </a:solidFill>
                <a:latin typeface="Petrona"/>
                <a:ea typeface="Petrona"/>
                <a:cs typeface="Petrona"/>
                <a:sym typeface="Petrona"/>
              </a:defRPr>
            </a:lvl1pPr>
            <a:lvl2pPr marL="914400" lvl="1" indent="-342900">
              <a:spcBef>
                <a:spcPts val="1600"/>
              </a:spcBef>
              <a:spcAft>
                <a:spcPts val="0"/>
              </a:spcAft>
              <a:buClr>
                <a:srgbClr val="38761D"/>
              </a:buClr>
              <a:buSzPts val="1800"/>
              <a:buFont typeface="Dosis"/>
              <a:buChar char="○"/>
              <a:defRPr sz="1800">
                <a:solidFill>
                  <a:srgbClr val="38761D"/>
                </a:solidFill>
                <a:latin typeface="Dosis"/>
                <a:ea typeface="Dosis"/>
                <a:cs typeface="Dosis"/>
                <a:sym typeface="Dosis"/>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t>Climate </a:t>
            </a:r>
            <a:r>
              <a:rPr lang="en" dirty="0" smtClean="0"/>
              <a:t>Resiliency Design </a:t>
            </a:r>
            <a:r>
              <a:rPr lang="en" dirty="0"/>
              <a:t>Challenge</a:t>
            </a:r>
            <a:endParaRPr dirty="0"/>
          </a:p>
          <a:p>
            <a:pPr marL="0" lvl="0" indent="0">
              <a:spcBef>
                <a:spcPts val="0"/>
              </a:spcBef>
              <a:spcAft>
                <a:spcPts val="0"/>
              </a:spcAft>
              <a:buNone/>
            </a:pPr>
            <a:r>
              <a:rPr lang="en" dirty="0"/>
              <a:t>Lesson 5</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Do now</a:t>
            </a:r>
            <a:endParaRPr/>
          </a:p>
        </p:txBody>
      </p:sp>
      <p:cxnSp>
        <p:nvCxnSpPr>
          <p:cNvPr id="60" name="Shape 60"/>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1" name="Shape 61"/>
          <p:cNvSpPr txBox="1">
            <a:spLocks noGrp="1"/>
          </p:cNvSpPr>
          <p:nvPr>
            <p:ph type="body" idx="1"/>
          </p:nvPr>
        </p:nvSpPr>
        <p:spPr>
          <a:xfrm>
            <a:off x="311700" y="1811858"/>
            <a:ext cx="8520600" cy="4555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3000"/>
              <a:t>What did we do last class?</a:t>
            </a:r>
            <a:endParaRPr sz="3000"/>
          </a:p>
          <a:p>
            <a:pPr marL="0" lvl="0" indent="0" rtl="0">
              <a:lnSpc>
                <a:spcPct val="100000"/>
              </a:lnSpc>
              <a:spcBef>
                <a:spcPts val="0"/>
              </a:spcBef>
              <a:spcAft>
                <a:spcPts val="0"/>
              </a:spcAft>
              <a:buNone/>
            </a:pPr>
            <a:endParaRPr sz="3000"/>
          </a:p>
          <a:p>
            <a:pPr marL="0" lvl="0" indent="0" rtl="0">
              <a:lnSpc>
                <a:spcPct val="100000"/>
              </a:lnSpc>
              <a:spcBef>
                <a:spcPts val="0"/>
              </a:spcBef>
              <a:spcAft>
                <a:spcPts val="0"/>
              </a:spcAft>
              <a:buNone/>
            </a:pPr>
            <a:r>
              <a:rPr lang="en" sz="3000"/>
              <a:t>What did we figure out?</a:t>
            </a:r>
            <a:endParaRPr sz="3000"/>
          </a:p>
          <a:p>
            <a:pPr marL="0" lvl="0" indent="0" rtl="0">
              <a:lnSpc>
                <a:spcPct val="100000"/>
              </a:lnSpc>
              <a:spcBef>
                <a:spcPts val="0"/>
              </a:spcBef>
              <a:spcAft>
                <a:spcPts val="0"/>
              </a:spcAft>
              <a:buNone/>
            </a:pPr>
            <a:endParaRPr sz="3000"/>
          </a:p>
          <a:p>
            <a:pPr marL="0" lvl="0" indent="0" rtl="0">
              <a:lnSpc>
                <a:spcPct val="100000"/>
              </a:lnSpc>
              <a:spcBef>
                <a:spcPts val="0"/>
              </a:spcBef>
              <a:spcAft>
                <a:spcPts val="0"/>
              </a:spcAft>
              <a:buNone/>
            </a:pPr>
            <a:r>
              <a:rPr lang="en" sz="3000"/>
              <a:t>What did we decide we would do today?</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Initial Ideas</a:t>
            </a:r>
            <a:endParaRPr/>
          </a:p>
        </p:txBody>
      </p:sp>
      <p:cxnSp>
        <p:nvCxnSpPr>
          <p:cNvPr id="67" name="Shape 67"/>
          <p:cNvCxnSpPr/>
          <p:nvPr/>
        </p:nvCxnSpPr>
        <p:spPr>
          <a:xfrm>
            <a:off x="367100" y="13493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8" name="Shape 68"/>
          <p:cNvSpPr txBox="1">
            <a:spLocks noGrp="1"/>
          </p:cNvSpPr>
          <p:nvPr>
            <p:ph type="body" idx="1"/>
          </p:nvPr>
        </p:nvSpPr>
        <p:spPr>
          <a:xfrm>
            <a:off x="345050" y="1536633"/>
            <a:ext cx="8520600" cy="4555200"/>
          </a:xfrm>
          <a:prstGeom prst="rect">
            <a:avLst/>
          </a:prstGeom>
        </p:spPr>
        <p:txBody>
          <a:bodyPr spcFirstLastPara="1" wrap="square" lIns="91425" tIns="91425" rIns="91425" bIns="91425" anchor="t" anchorCtr="0">
            <a:noAutofit/>
          </a:bodyPr>
          <a:lstStyle/>
          <a:p>
            <a:pPr marL="457200" lvl="0" indent="-419100" rtl="0">
              <a:spcBef>
                <a:spcPts val="0"/>
              </a:spcBef>
              <a:spcAft>
                <a:spcPts val="0"/>
              </a:spcAft>
              <a:buClr>
                <a:srgbClr val="000000"/>
              </a:buClr>
              <a:buSzPts val="3000"/>
              <a:buFont typeface="Petrona"/>
              <a:buChar char="➔"/>
            </a:pPr>
            <a:r>
              <a:rPr lang="en" sz="3000"/>
              <a:t>Who should we present to?</a:t>
            </a:r>
            <a:endParaRPr sz="3000"/>
          </a:p>
          <a:p>
            <a:pPr marL="457200" lvl="0" indent="-419100" rtl="0">
              <a:spcBef>
                <a:spcPts val="0"/>
              </a:spcBef>
              <a:spcAft>
                <a:spcPts val="0"/>
              </a:spcAft>
              <a:buClr>
                <a:srgbClr val="000000"/>
              </a:buClr>
              <a:buSzPts val="3000"/>
              <a:buFont typeface="Petrona"/>
              <a:buChar char="➔"/>
            </a:pPr>
            <a:r>
              <a:rPr lang="en" sz="3000"/>
              <a:t>What questions will they have?</a:t>
            </a:r>
            <a:endParaRPr sz="3000"/>
          </a:p>
          <a:p>
            <a:pPr marL="457200" lvl="0" indent="-419100" rtl="0">
              <a:spcBef>
                <a:spcPts val="0"/>
              </a:spcBef>
              <a:spcAft>
                <a:spcPts val="0"/>
              </a:spcAft>
              <a:buClr>
                <a:srgbClr val="000000"/>
              </a:buClr>
              <a:buSzPts val="3000"/>
              <a:buFont typeface="Petrona"/>
              <a:buChar char="➔"/>
            </a:pPr>
            <a:r>
              <a:rPr lang="en" sz="3000"/>
              <a:t>What kinds of information need to be included in our presentation?</a:t>
            </a:r>
            <a:endParaRPr sz="3000"/>
          </a:p>
          <a:p>
            <a:pPr marL="457200" lvl="0" indent="-419100" rtl="0">
              <a:spcBef>
                <a:spcPts val="0"/>
              </a:spcBef>
              <a:spcAft>
                <a:spcPts val="0"/>
              </a:spcAft>
              <a:buClr>
                <a:srgbClr val="000000"/>
              </a:buClr>
              <a:buSzPts val="3000"/>
              <a:buFont typeface="Petrona"/>
              <a:buChar char="➔"/>
            </a:pPr>
            <a:r>
              <a:rPr lang="en" sz="3000"/>
              <a:t>How will we know if we have been successful? </a:t>
            </a:r>
            <a:endParaRPr sz="3000"/>
          </a:p>
          <a:p>
            <a:pPr marL="457200" lvl="0" indent="-419100" rtl="0">
              <a:spcBef>
                <a:spcPts val="0"/>
              </a:spcBef>
              <a:spcAft>
                <a:spcPts val="0"/>
              </a:spcAft>
              <a:buClr>
                <a:srgbClr val="000000"/>
              </a:buClr>
              <a:buSzPts val="3000"/>
              <a:buFont typeface="Petrona"/>
              <a:buChar char="➔"/>
            </a:pPr>
            <a:r>
              <a:rPr lang="en" sz="3000"/>
              <a:t>What guidelines should we follow for our presentation?</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Work on your presentation!</a:t>
            </a:r>
            <a:endParaRPr/>
          </a:p>
        </p:txBody>
      </p:sp>
      <p:sp>
        <p:nvSpPr>
          <p:cNvPr id="74" name="Shape 7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Refer to the Resources for Presentation Handout for guidence if you need it!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Practice</a:t>
            </a:r>
            <a:endParaRPr/>
          </a:p>
        </p:txBody>
      </p:sp>
      <p:sp>
        <p:nvSpPr>
          <p:cNvPr id="80" name="Shape 80"/>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dirty="0"/>
              <a:t>Lets get some feedback on our presentation before we present to </a:t>
            </a:r>
            <a:r>
              <a:rPr lang="en" dirty="0" smtClean="0"/>
              <a:t>the administration</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Present!</a:t>
            </a:r>
            <a:endParaRPr/>
          </a:p>
        </p:txBody>
      </p:sp>
      <p:sp>
        <p:nvSpPr>
          <p:cNvPr id="86" name="Shape 86"/>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3000" dirty="0">
                <a:solidFill>
                  <a:schemeClr val="dk1"/>
                </a:solidFill>
              </a:rPr>
              <a:t>Let’s share all of our hard work with </a:t>
            </a:r>
            <a:r>
              <a:rPr lang="en" sz="3000" dirty="0" smtClean="0">
                <a:solidFill>
                  <a:schemeClr val="dk1"/>
                </a:solidFill>
              </a:rPr>
              <a:t>the administration </a:t>
            </a:r>
            <a:r>
              <a:rPr lang="en" sz="3000" dirty="0">
                <a:solidFill>
                  <a:schemeClr val="dk1"/>
                </a:solidFill>
              </a:rPr>
              <a:t>and try to make some improvements to our school’s food waste!</a:t>
            </a:r>
            <a:endParaRPr sz="3000" b="1" dirty="0">
              <a:solidFill>
                <a:schemeClr val="dk1"/>
              </a:solidFill>
              <a:latin typeface="Dosis"/>
              <a:ea typeface="Dosis"/>
              <a:cs typeface="Dosis"/>
              <a:sym typeface="Dosis"/>
            </a:endParaRPr>
          </a:p>
          <a:p>
            <a:pPr marL="0" lvl="0" indent="0" rtl="0">
              <a:lnSpc>
                <a:spcPct val="100000"/>
              </a:lnSpc>
              <a:spcBef>
                <a:spcPts val="1600"/>
              </a:spcBef>
              <a:spcAft>
                <a:spcPts val="1000"/>
              </a:spcAft>
              <a:buClr>
                <a:schemeClr val="dk1"/>
              </a:buClr>
              <a:buSzPts val="1100"/>
              <a:buFont typeface="Arial"/>
              <a:buNone/>
            </a:pPr>
            <a:endParaRPr sz="3000" dirty="0">
              <a:solidFill>
                <a:schemeClr val="dk1"/>
              </a:solidFill>
            </a:endParaRPr>
          </a:p>
        </p:txBody>
      </p:sp>
      <p:cxnSp>
        <p:nvCxnSpPr>
          <p:cNvPr id="87" name="Shape 87"/>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467</Words>
  <Application>Microsoft Office PowerPoint</Application>
  <PresentationFormat>On-screen Show (4:3)</PresentationFormat>
  <Paragraphs>43</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Cambria</vt:lpstr>
      <vt:lpstr>Dosis</vt:lpstr>
      <vt:lpstr>Petrona</vt:lpstr>
      <vt:lpstr>Simple Light</vt:lpstr>
      <vt:lpstr>Climate Resiliency Design Challenge Lesson 5</vt:lpstr>
      <vt:lpstr>Do now</vt:lpstr>
      <vt:lpstr>Initial Ideas</vt:lpstr>
      <vt:lpstr>Work on your presentation!</vt:lpstr>
      <vt:lpstr>Practice</vt:lpstr>
      <vt:lpstr>Present!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Design Challenge Lesson 5</dc:title>
  <dc:creator>CIRESEO</dc:creator>
  <cp:lastModifiedBy>CIRESEO</cp:lastModifiedBy>
  <cp:revision>5</cp:revision>
  <dcterms:modified xsi:type="dcterms:W3CDTF">2019-07-02T17:37:17Z</dcterms:modified>
</cp:coreProperties>
</file>