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Dosis" panose="020B0604020202020204" charset="0"/>
      <p:regular r:id="rId13"/>
      <p:bold r:id="rId14"/>
    </p:embeddedFont>
    <p:embeddedFont>
      <p:font typeface="Petrona" panose="020B0604020202020204" charset="0"/>
      <p:regular r:id="rId15"/>
    </p:embeddedFont>
    <p:embeddedFont>
      <p:font typeface="Cambria" panose="02040503050406030204" pitchFamily="18"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89" autoAdjust="0"/>
  </p:normalViewPr>
  <p:slideViewPr>
    <p:cSldViewPr snapToGrid="0">
      <p:cViewPr varScale="1">
        <p:scale>
          <a:sx n="77" d="100"/>
          <a:sy n="77" d="100"/>
        </p:scale>
        <p:origin x="26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imatecentral.org/news/sizzling-summers-2051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rive.google.com/open?id=0B1oVjCCxZoJPZERxUHpJV3BDVn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b="1">
              <a:solidFill>
                <a:schemeClr val="dk1"/>
              </a:solidFill>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(5 min) Begin with a Do Now discussion to get the class reoriented to the storyline, what the class decided to investigate first.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you know about Colorado that might help us figure out why temperatures are increasing? </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Ask students to share their ideas and create a class list of things we know about Colorado and questions we might have about the state.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and capture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Colorado has mountains.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Colorado has many days of sun, more than most other places.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Most people in Colorado live in the Denver metro area/the Front Range.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Denver wasn’t on the list of cities they talked about. I’m still wondering what’s different because Denver is the biggest city.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Where are those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More people are moving to CO, the population is increasing.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My city is changing, neighborhoods are getting developed, there are more buildings. Things seem to be changing quickly in my community.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the report say about Denver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Colorado has weird weather. It seems like we’ve been having more drastic weather events like when it flooded a few years ago. </a:t>
            </a:r>
            <a:endParaRPr lang="en-US" sz="1800" u="none" strike="noStrike"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2. (15 min) Remind students we decided at the end of last class to look at the report mentioned in the video.  In groups of 2-3, ask students to go to </a:t>
            </a:r>
            <a:r>
              <a:rPr lang="en-US" sz="1100" b="1" dirty="0" smtClean="0">
                <a:solidFill>
                  <a:srgbClr val="1155CC"/>
                </a:solidFill>
                <a:effectLst/>
                <a:latin typeface="Arial" panose="020B0604020202020204" pitchFamily="34" charset="0"/>
                <a:ea typeface="Arial" panose="020B0604020202020204" pitchFamily="34" charset="0"/>
                <a:hlinkClick r:id="rId3"/>
              </a:rPr>
              <a:t>the report online</a:t>
            </a:r>
            <a:r>
              <a:rPr lang="en-US" sz="1100" b="1" dirty="0" smtClean="0">
                <a:effectLst/>
                <a:latin typeface="Arial" panose="020B0604020202020204" pitchFamily="34" charset="0"/>
                <a:ea typeface="Arial" panose="020B0604020202020204" pitchFamily="34" charset="0"/>
              </a:rPr>
              <a:t> or give students </a:t>
            </a:r>
            <a:r>
              <a:rPr lang="en-US" sz="1100" b="1" dirty="0" smtClean="0">
                <a:solidFill>
                  <a:srgbClr val="1155CC"/>
                </a:solidFill>
                <a:effectLst/>
                <a:latin typeface="Arial" panose="020B0604020202020204" pitchFamily="34" charset="0"/>
                <a:ea typeface="Arial" panose="020B0604020202020204" pitchFamily="34" charset="0"/>
                <a:hlinkClick r:id="rId4"/>
              </a:rPr>
              <a:t>a copy of the PDF</a:t>
            </a:r>
            <a:r>
              <a:rPr lang="en-US" sz="1100" b="1" dirty="0" smtClean="0">
                <a:effectLst/>
                <a:latin typeface="Arial" panose="020B0604020202020204" pitchFamily="34" charset="0"/>
                <a:ea typeface="Arial" panose="020B0604020202020204" pitchFamily="34" charset="0"/>
              </a:rPr>
              <a:t> (Denver focused).</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What’s going on in Denver, specifically?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notice in cities getting hotter the fastest?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When did they start collecting this data?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much is the temperature changing?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see? What looks weird, what doesn’t make sense in the report? </a:t>
            </a:r>
            <a:endParaRPr lang="en-US" u="none" strike="noStrike" dirty="0" smtClean="0">
              <a:effectLst/>
            </a:endParaRPr>
          </a:p>
          <a:p>
            <a:pPr marL="0" lvl="0" indent="0" rtl="0">
              <a:lnSpc>
                <a:spcPct val="115000"/>
              </a:lnSpc>
              <a:spcBef>
                <a:spcPts val="0"/>
              </a:spcBef>
              <a:spcAft>
                <a:spcPts val="0"/>
              </a:spcAft>
              <a:buClr>
                <a:schemeClr val="dk1"/>
              </a:buClr>
              <a:buSzPts val="1100"/>
              <a:buFont typeface="Arial"/>
              <a:buNone/>
            </a:pPr>
            <a:endParaRPr sz="1000" b="1" dirty="0">
              <a:solidFill>
                <a:schemeClr val="dk1"/>
              </a:solidFill>
              <a:highlight>
                <a:srgbClr val="FFF2CC"/>
              </a:highlight>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Lead an Initial Ideas discussion about patterns and things students noticed in the report.</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figure out related to the question prompts?</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What’s going on in Denver, specifically?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notice in cities getting hotter the fastest?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When did they start collecting this data?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much is the temperature changing?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see? What looks weird? What doesn’t make sense in the report?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extreme things did you notice?</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about Colorado in relation to the rest of the data? </a:t>
            </a:r>
            <a:endParaRPr lang="en-US" u="none" strike="noStrike" dirty="0" smtClean="0">
              <a:effectLst/>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and capture the ideas for everyone to see: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change is not the same everywhere since 1970.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Some places are cooler or not experiencing much change.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There is danger and extreme heat.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It looks regional; those places are always hot.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data goes back to 1970.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Heat is the number one weather related killer.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temperature is changing about 15 degrees.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Temperatures are changing even in places that we don’t see as normally hot. </a:t>
            </a:r>
            <a:br>
              <a:rPr lang="en-US" sz="1100" i="1" u="none" strike="noStrike" dirty="0" smtClean="0">
                <a:effectLst/>
                <a:latin typeface="Arial" panose="020B0604020202020204" pitchFamily="34" charset="0"/>
                <a:ea typeface="Cambria" panose="02040503050406030204" pitchFamily="18" charset="0"/>
              </a:rPr>
            </a:br>
            <a:endParaRPr lang="en-US" sz="1800" u="none" strike="noStrike"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Ask students what questions the report brings up so far that we need to add to the Driving Questions Board.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should we add to our Driving Questions Board?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questions should we prioritize now? </a:t>
            </a:r>
            <a:r>
              <a:rPr lang="en-US" sz="1100" i="1" u="none" strike="noStrike" dirty="0" smtClean="0">
                <a:effectLst/>
                <a:ea typeface="Cambria" panose="02040503050406030204" pitchFamily="18" charset="0"/>
              </a:rPr>
              <a:t/>
            </a:r>
            <a:br>
              <a:rPr lang="en-US" sz="1100" i="1" u="none" strike="noStrike" dirty="0" smtClean="0">
                <a:effectLst/>
                <a:ea typeface="Cambria" panose="02040503050406030204" pitchFamily="18" charset="0"/>
              </a:rPr>
            </a:br>
            <a:endParaRPr lang="en-US" u="none" strike="noStrike" dirty="0" smtClean="0">
              <a:effectLst/>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Why is heat dangerous? I have air conditioning, why is this a threat? Why does heat kill more people?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Who are vulnerable populations? Why does this matter for health?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 they make those predictions?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does humidity feel like? What does a change feel like?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many people live in the places that are getting hotter, the fastest?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What’s the scale? Are rural places included?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Are they just averaging the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 people have to do with this? Are people moving?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Is this change just in the city, is it the in state, or is it everywhere? </a:t>
            </a:r>
            <a:endParaRPr lang="en-US" sz="1800" u="none" strike="noStrike"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Ask students what questions the report brings up so far that we need to add to the Driving Questions Board.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i="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should we add to our Driving Questions Board?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questions should we prioritize now? </a:t>
            </a:r>
            <a:r>
              <a:rPr lang="en-US" sz="1100" i="1" u="none" strike="noStrike" dirty="0" smtClean="0">
                <a:effectLst/>
                <a:ea typeface="Cambria" panose="02040503050406030204" pitchFamily="18" charset="0"/>
              </a:rPr>
              <a:t/>
            </a:r>
            <a:br>
              <a:rPr lang="en-US" sz="1100" i="1" u="none" strike="noStrike" dirty="0" smtClean="0">
                <a:effectLst/>
                <a:ea typeface="Cambria" panose="02040503050406030204" pitchFamily="18" charset="0"/>
              </a:rPr>
            </a:br>
            <a:endParaRPr lang="en-US" u="none" strike="noStrike" dirty="0" smtClean="0">
              <a:effectLst/>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Why is heat dangerous? I have air conditioning, why is this a threat? Why does heat kill more people?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Who are vulnerable populations? Why does this matter for health?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 they make those predictions?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does humidity feel like? What does a change feel like?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many people live in the places that are getting hotter, the fastest?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What’s the scale? Are rural places included?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Are they just averaging the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 people have to do with this? Are people moving?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Is this change just in the city, is it the in state, or is it everywhere? </a:t>
            </a:r>
            <a:endParaRPr lang="en-US" sz="1800" u="none" strike="noStrike"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3. (15 min) We decide we need to compare cities and states. In the same groups, give students the Student Activity Sheet  and have them do Part A (see the Student Activity Sheet  Answer Key for answers).</a:t>
            </a:r>
            <a:endParaRPr lang="en-US" sz="20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200" b="1" u="sng" dirty="0" smtClean="0">
                <a:solidFill>
                  <a:srgbClr val="990000"/>
                </a:solidFill>
                <a:effectLst/>
                <a:latin typeface="Arial" panose="020B0604020202020204" pitchFamily="34" charset="0"/>
                <a:ea typeface="Cambria" panose="02040503050406030204" pitchFamily="18" charset="0"/>
              </a:rPr>
              <a:t>Suggested Prompts: </a:t>
            </a:r>
            <a:endParaRPr lang="en-US" sz="20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Before your group starts the Student Activity Sheet, look at the data table. What are they providing information about?  What is being compared? What unit is being measured and over what time period? How long has this data been collected? What is the summer temperature pattern?</a:t>
            </a:r>
            <a:endParaRPr lang="en-US" sz="1200" u="none" strike="noStrike" dirty="0" smtClean="0">
              <a:effectLst/>
            </a:endParaRPr>
          </a:p>
          <a:p>
            <a:pPr marL="0" marR="0" indent="0">
              <a:lnSpc>
                <a:spcPct val="115000"/>
              </a:lnSpc>
              <a:spcBef>
                <a:spcPts val="0"/>
              </a:spcBef>
              <a:spcAft>
                <a:spcPts val="0"/>
              </a:spcAft>
              <a:buNone/>
            </a:pPr>
            <a:r>
              <a:rPr lang="en-US" sz="1200" dirty="0" smtClean="0">
                <a:solidFill>
                  <a:srgbClr val="990000"/>
                </a:solidFill>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After students have had a chance to answer the first 3 </a:t>
            </a:r>
            <a:r>
              <a:rPr lang="en-US" sz="1200" b="1" dirty="0" err="1" smtClean="0">
                <a:effectLst/>
                <a:latin typeface="Arial" panose="020B0604020202020204" pitchFamily="34" charset="0"/>
                <a:ea typeface="Cambria" panose="02040503050406030204" pitchFamily="18" charset="0"/>
              </a:rPr>
              <a:t>questions</a:t>
            </a:r>
            <a:r>
              <a:rPr lang="en-US" sz="1200" b="1" baseline="30000" dirty="0" err="1" smtClean="0">
                <a:effectLst/>
                <a:latin typeface="Arial" panose="020B0604020202020204" pitchFamily="34" charset="0"/>
                <a:ea typeface="Cambria" panose="02040503050406030204" pitchFamily="18" charset="0"/>
              </a:rPr>
              <a:t>A</a:t>
            </a:r>
            <a:r>
              <a:rPr lang="en-US" sz="1200" b="1" dirty="0" smtClean="0">
                <a:effectLst/>
                <a:latin typeface="Arial" panose="020B0604020202020204" pitchFamily="34" charset="0"/>
                <a:ea typeface="Cambria" panose="02040503050406030204" pitchFamily="18" charset="0"/>
              </a:rPr>
              <a:t>, facilitate a discussion to answer question 4 on the Student Activity Sheet.  </a:t>
            </a:r>
            <a:endParaRPr lang="en-US" sz="20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200" b="1" u="sng" dirty="0" smtClean="0">
                <a:solidFill>
                  <a:srgbClr val="990000"/>
                </a:solidFill>
                <a:effectLst/>
                <a:latin typeface="Arial" panose="020B0604020202020204" pitchFamily="34" charset="0"/>
                <a:ea typeface="Cambria" panose="02040503050406030204" pitchFamily="18" charset="0"/>
              </a:rPr>
              <a:t>Suggested Prompts: </a:t>
            </a:r>
            <a:endParaRPr lang="en-US" sz="20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As your group completes questions 1-3, what patterns do you see in the data?</a:t>
            </a:r>
            <a:endParaRPr lang="en-US" sz="1200" u="none" strike="noStrike" dirty="0" smtClean="0">
              <a:effectLst/>
            </a:endParaRPr>
          </a:p>
          <a:p>
            <a:pPr marL="800100" lvl="1" indent="-342900">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For question 4, let’s discuss the temperature changes in Denver vs. Colorado as a whole class. What trends do you see in the data?</a:t>
            </a:r>
            <a:endParaRPr lang="en-US" sz="1200" u="none" strike="noStrike" dirty="0" smtClean="0">
              <a:effectLst/>
            </a:endParaRPr>
          </a:p>
          <a:p>
            <a:pPr marL="673100" lvl="1" indent="0" rtl="0">
              <a:lnSpc>
                <a:spcPct val="115000"/>
              </a:lnSpc>
              <a:spcBef>
                <a:spcPts val="0"/>
              </a:spcBef>
              <a:spcAft>
                <a:spcPts val="0"/>
              </a:spcAft>
              <a:buClr>
                <a:srgbClr val="990000"/>
              </a:buClr>
              <a:buSzPts val="1100"/>
              <a:buFont typeface="Cambria"/>
              <a:buNone/>
            </a:pPr>
            <a:endParaRPr sz="1200" b="1" dirty="0">
              <a:solidFill>
                <a:schemeClr val="dk1"/>
              </a:solidFill>
              <a:latin typeface="Cambria"/>
              <a:ea typeface="Cambria"/>
              <a:cs typeface="Cambria"/>
              <a:sym typeface="Cambria"/>
            </a:endParaRPr>
          </a:p>
          <a:p>
            <a:pPr marL="0" lvl="0" indent="0" rtl="0">
              <a:lnSpc>
                <a:spcPct val="115000"/>
              </a:lnSpc>
              <a:spcBef>
                <a:spcPts val="0"/>
              </a:spcBef>
              <a:spcAft>
                <a:spcPts val="0"/>
              </a:spcAft>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Next, have students work in their groups to complete questions 5 and 6</a:t>
            </a:r>
            <a:r>
              <a:rPr lang="en-US" sz="1100" b="1" baseline="30000" dirty="0" smtClean="0">
                <a:effectLst/>
                <a:latin typeface="Arial" panose="020B0604020202020204" pitchFamily="34" charset="0"/>
                <a:ea typeface="Cambria" panose="02040503050406030204" pitchFamily="18" charset="0"/>
              </a:rPr>
              <a:t>B</a:t>
            </a:r>
            <a:r>
              <a:rPr lang="en-US" sz="1100" b="1" dirty="0" smtClean="0">
                <a:effectLst/>
                <a:latin typeface="Arial" panose="020B0604020202020204" pitchFamily="34" charset="0"/>
                <a:ea typeface="Cambria" panose="02040503050406030204" pitchFamily="18" charset="0"/>
              </a:rPr>
              <a:t>.  Finish up with a classroom discussion of each group’s responses for these questions.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As your group now completes questions 5 and 6, what claims and evidence can you determine from the data? What ideas do you have about what is causing the data results? What ideas do you have on how we can investigate the causes of the data results?</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As a class, let’s share responses for questions 5 and 6.</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Now, let’s brainstorm ideas on how we can investigate what is causing the differences in average summer temperatures between Denver and Colorado.</a:t>
            </a:r>
            <a:endParaRPr lang="en-US" u="none" strike="noStrike" dirty="0" smtClean="0">
              <a:effectLst/>
            </a:endParaRPr>
          </a:p>
          <a:p>
            <a:pPr marL="215900" lvl="0" indent="0" rtl="0">
              <a:lnSpc>
                <a:spcPct val="115000"/>
              </a:lnSpc>
              <a:spcBef>
                <a:spcPts val="0"/>
              </a:spcBef>
              <a:spcAft>
                <a:spcPts val="0"/>
              </a:spcAft>
              <a:buClr>
                <a:srgbClr val="990000"/>
              </a:buClr>
              <a:buSzPts val="1100"/>
              <a:buFont typeface="Cambria"/>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4. (5 min) Guide students in a Building Consensus Discussion.</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have we figured out today? What questions do we still have?</a:t>
            </a:r>
            <a:endParaRPr lang="en-US" u="none" strike="noStrike" dirty="0" smtClean="0">
              <a:effectLst/>
            </a:endParaRPr>
          </a:p>
          <a:p>
            <a:pPr marL="0" marR="0" indent="0">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The temperature is changing faster in cities than it is in states.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It seems like cities are warming faster because there are more people and more buildings.</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are wondering: is this happening all over the world? </a:t>
            </a:r>
            <a:endParaRPr lang="en-US" u="none" strike="noStrike" dirty="0" smtClean="0">
              <a:effectLst/>
            </a:endParaRPr>
          </a:p>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5. (10 min) Have students start Part B</a:t>
            </a:r>
            <a:r>
              <a:rPr lang="en-US" sz="1100" b="1" baseline="30000" dirty="0" smtClean="0">
                <a:effectLst/>
                <a:latin typeface="Arial" panose="020B0604020202020204" pitchFamily="34" charset="0"/>
                <a:ea typeface="Arial" panose="020B0604020202020204" pitchFamily="34" charset="0"/>
              </a:rPr>
              <a:t>C</a:t>
            </a:r>
            <a:r>
              <a:rPr lang="en-US" sz="1100" b="1" dirty="0" smtClean="0">
                <a:effectLst/>
                <a:latin typeface="Arial" panose="020B0604020202020204" pitchFamily="34" charset="0"/>
                <a:ea typeface="Arial" panose="020B0604020202020204" pitchFamily="34" charset="0"/>
              </a:rPr>
              <a:t>: What’s going on in the world? Students should interpret the graphs and answer the question about each graph. Then finish class with a Building Consensus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temperature anomaly mean? What do we think it is telling us?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regions are seeing the most change and which ones are seeing the least? What are the differences between land and ocean? Do you see any latitude dependence?</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do you have about the city, state, and global data? </a:t>
            </a:r>
            <a:endParaRPr lang="en-US" u="none" strike="noStrike" dirty="0" smtClean="0">
              <a:effectLst/>
            </a:endParaRPr>
          </a:p>
          <a:p>
            <a:pPr marL="0" marR="0" indent="0">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such as: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Temperature anomaly is a way to talk about how temperature is changing by showing the difference in the current temperature from the average temperature over a long period of time.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Overall, the temperature in the world is getting hotter and it has been getting hotter since about the 1880s. However, the changes in temperature aren’t the same across the world - for example, in the Arctic, the temperature is hotter than expected.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are wondering: why is this happening? Why is it getting hotter faster in some places than others and what does this have to do with the overall warming trend we saw in the graph?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There are places in the world that are getting hotter even though there aren’t buildings or a lot of people there; why is that happening?</a:t>
            </a:r>
            <a:endParaRPr lang="en-US" u="none" strike="noStrike" dirty="0" smtClean="0">
              <a:effectLst/>
            </a:endParaRPr>
          </a:p>
          <a:p>
            <a:pPr marL="457200" lvl="0" indent="-298450" rtl="0">
              <a:lnSpc>
                <a:spcPct val="115000"/>
              </a:lnSpc>
              <a:spcBef>
                <a:spcPts val="0"/>
              </a:spcBef>
              <a:spcAft>
                <a:spcPts val="0"/>
              </a:spcAft>
              <a:buClr>
                <a:schemeClr val="dk1"/>
              </a:buClr>
              <a:buSzPts val="1100"/>
              <a:buFont typeface="Cambria"/>
              <a:buChar char="➔"/>
            </a:pPr>
            <a:endParaRPr b="1"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6.  (5 min) End the class with the following discussion to set up for next class: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we figure out today?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should we investigate next class?</a:t>
            </a:r>
            <a:endParaRPr lang="en-US" u="none" strike="noStrike" dirty="0" smtClean="0">
              <a:effectLst/>
            </a:endParaRPr>
          </a:p>
          <a:p>
            <a:pPr marL="0" marR="0" indent="0">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that mimic the next row of the storyline: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We figured out that temperatures are increasing worldwide but that cities seem to be increasing faster than states on average or rural areas.</a:t>
            </a:r>
            <a:endParaRPr lang="en-US" sz="1800" i="0" u="none" strike="noStrike" dirty="0" smtClean="0">
              <a:effectLst/>
              <a:latin typeface="Arial" panose="020B0604020202020204" pitchFamily="34" charset="0"/>
              <a:ea typeface="Cambria" panose="02040503050406030204" pitchFamily="18" charset="0"/>
            </a:endParaRPr>
          </a:p>
          <a:p>
            <a:pPr marL="800100" marR="0" lvl="1" indent="-342900">
              <a:lnSpc>
                <a:spcPct val="115000"/>
              </a:lnSpc>
              <a:spcBef>
                <a:spcPts val="0"/>
              </a:spcBef>
              <a:spcAft>
                <a:spcPts val="0"/>
              </a:spcAft>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We wonder why cities and other regions of the world getting hotter? There are places in the world that are getting hotter even though there aren’t buildings or a lot of people there; why is that happening?</a:t>
            </a:r>
            <a:endParaRPr b="1" dirty="0">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Clr>
                <a:srgbClr val="38761D"/>
              </a:buClr>
              <a:buSzPts val="5200"/>
              <a:buFont typeface="Dosis"/>
              <a:buNone/>
              <a:defRPr sz="5200" b="1">
                <a:solidFill>
                  <a:srgbClr val="38761D"/>
                </a:solidFill>
                <a:latin typeface="Dosis"/>
                <a:ea typeface="Dosis"/>
                <a:cs typeface="Dosis"/>
                <a:sym typeface="Dosi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00000"/>
              </a:buClr>
              <a:buSzPts val="2800"/>
              <a:buFont typeface="Dosis"/>
              <a:buNone/>
              <a:defRPr sz="2800">
                <a:solidFill>
                  <a:srgbClr val="000000"/>
                </a:solidFill>
                <a:latin typeface="Dosis"/>
                <a:ea typeface="Dosis"/>
                <a:cs typeface="Dosis"/>
                <a:sym typeface="Dosi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1000">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limatecentral.org/news/sizzling-summers-2051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Lud-BdaODorNQwzZ6UalYLFC9QGWTSDVPVLtQ7OBqvc/edi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 Climate </a:t>
            </a:r>
            <a:r>
              <a:rPr lang="en" dirty="0" smtClean="0"/>
              <a:t>Resiliency </a:t>
            </a:r>
            <a:r>
              <a:rPr lang="en" dirty="0"/>
              <a:t>Unit</a:t>
            </a:r>
            <a:endParaRPr dirty="0"/>
          </a:p>
          <a:p>
            <a:pPr marL="0" lvl="0" indent="0">
              <a:spcBef>
                <a:spcPts val="0"/>
              </a:spcBef>
              <a:spcAft>
                <a:spcPts val="0"/>
              </a:spcAft>
              <a:buNone/>
            </a:pPr>
            <a:r>
              <a:rPr lang="en" dirty="0"/>
              <a:t>Lesson 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should we investigate next class?</a:t>
            </a:r>
            <a:endParaRPr/>
          </a:p>
        </p:txBody>
      </p:sp>
      <p:sp>
        <p:nvSpPr>
          <p:cNvPr id="117" name="Shape 1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Clr>
                <a:schemeClr val="dk1"/>
              </a:buClr>
              <a:buSzPts val="1100"/>
              <a:buFont typeface="Arial"/>
              <a:buNone/>
            </a:pPr>
            <a:endParaRPr sz="3000">
              <a:solidFill>
                <a:schemeClr val="dk1"/>
              </a:solidFill>
            </a:endParaRPr>
          </a:p>
        </p:txBody>
      </p:sp>
      <p:cxnSp>
        <p:nvCxnSpPr>
          <p:cNvPr id="118" name="Shape 118"/>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 now</a:t>
            </a:r>
            <a:endParaRPr/>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61" name="Shape 61"/>
          <p:cNvSpPr txBox="1">
            <a:spLocks noGrp="1"/>
          </p:cNvSpPr>
          <p:nvPr>
            <p:ph type="body" idx="1"/>
          </p:nvPr>
        </p:nvSpPr>
        <p:spPr>
          <a:xfrm>
            <a:off x="311700" y="1811858"/>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Clr>
                <a:schemeClr val="dk1"/>
              </a:buClr>
              <a:buSzPts val="1100"/>
              <a:buFont typeface="Arial"/>
              <a:buNone/>
            </a:pPr>
            <a:r>
              <a:rPr lang="en" sz="3000"/>
              <a:t>What do you know about characteristics of Colorado that might help us figure out why temperatures are increasing?</a:t>
            </a:r>
            <a:endParaRPr sz="3000"/>
          </a:p>
        </p:txBody>
      </p:sp>
      <p:pic>
        <p:nvPicPr>
          <p:cNvPr id="2" name="Picture 1"/>
          <p:cNvPicPr>
            <a:picLocks noChangeAspect="1"/>
          </p:cNvPicPr>
          <p:nvPr/>
        </p:nvPicPr>
        <p:blipFill>
          <a:blip r:embed="rId3"/>
          <a:stretch>
            <a:fillRect/>
          </a:stretch>
        </p:blipFill>
        <p:spPr>
          <a:xfrm>
            <a:off x="1685925" y="3433941"/>
            <a:ext cx="5772150" cy="3209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Climate Report</a:t>
            </a:r>
            <a:endParaRPr/>
          </a:p>
        </p:txBody>
      </p:sp>
      <p:cxnSp>
        <p:nvCxnSpPr>
          <p:cNvPr id="67" name="Shape 67"/>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68" name="Shape 68"/>
          <p:cNvSpPr txBox="1">
            <a:spLocks noGrp="1"/>
          </p:cNvSpPr>
          <p:nvPr>
            <p:ph type="body" idx="1"/>
          </p:nvPr>
        </p:nvSpPr>
        <p:spPr>
          <a:xfrm>
            <a:off x="311700" y="1811858"/>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000" dirty="0"/>
              <a:t>Let’s review the Climate Central </a:t>
            </a:r>
            <a:r>
              <a:rPr lang="en" sz="3000" u="sng" dirty="0">
                <a:solidFill>
                  <a:schemeClr val="hlink"/>
                </a:solidFill>
                <a:hlinkClick r:id="rId3"/>
              </a:rPr>
              <a:t>report </a:t>
            </a:r>
            <a:r>
              <a:rPr lang="en" sz="3000" dirty="0"/>
              <a:t>about the temperature patterns in the US.</a:t>
            </a:r>
            <a:endParaRPr sz="3000" dirty="0"/>
          </a:p>
          <a:p>
            <a:pPr marL="0" lvl="0" indent="0" rtl="0">
              <a:lnSpc>
                <a:spcPct val="100000"/>
              </a:lnSpc>
              <a:spcBef>
                <a:spcPts val="0"/>
              </a:spcBef>
              <a:spcAft>
                <a:spcPts val="0"/>
              </a:spcAft>
              <a:buNone/>
            </a:pPr>
            <a:endParaRPr sz="3000" dirty="0"/>
          </a:p>
          <a:p>
            <a:pPr marL="0" lvl="0" indent="0" rtl="0">
              <a:lnSpc>
                <a:spcPct val="100000"/>
              </a:lnSpc>
              <a:spcBef>
                <a:spcPts val="0"/>
              </a:spcBef>
              <a:spcAft>
                <a:spcPts val="0"/>
              </a:spcAft>
              <a:buNone/>
            </a:pPr>
            <a:r>
              <a:rPr lang="en" sz="3000" dirty="0"/>
              <a:t>What does the Climate Central report have to say about temperature trends in cities and states?</a:t>
            </a:r>
            <a:endParaRP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Climate Report</a:t>
            </a:r>
            <a:endParaRPr/>
          </a:p>
        </p:txBody>
      </p:sp>
      <p:cxnSp>
        <p:nvCxnSpPr>
          <p:cNvPr id="74" name="Shape 74"/>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75" name="Shape 7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questions should we add to our Driving Questions Board? </a:t>
            </a:r>
            <a:endParaRPr/>
          </a:p>
          <a:p>
            <a:pPr marL="0" lvl="0" indent="0">
              <a:spcBef>
                <a:spcPts val="1600"/>
              </a:spcBef>
              <a:spcAft>
                <a:spcPts val="0"/>
              </a:spcAft>
              <a:buNone/>
            </a:pPr>
            <a:endParaRPr/>
          </a:p>
          <a:p>
            <a:pPr marL="0" lvl="0" indent="0">
              <a:spcBef>
                <a:spcPts val="1600"/>
              </a:spcBef>
              <a:spcAft>
                <a:spcPts val="1600"/>
              </a:spcAft>
              <a:buNone/>
            </a:pPr>
            <a:r>
              <a:rPr lang="en"/>
              <a:t>What questions should we answer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 A</a:t>
            </a:r>
            <a:endParaRPr/>
          </a:p>
        </p:txBody>
      </p:sp>
      <p:cxnSp>
        <p:nvCxnSpPr>
          <p:cNvPr id="81" name="Shape 81"/>
          <p:cNvCxnSpPr/>
          <p:nvPr/>
        </p:nvCxnSpPr>
        <p:spPr>
          <a:xfrm>
            <a:off x="193700" y="1216625"/>
            <a:ext cx="8476500" cy="33300"/>
          </a:xfrm>
          <a:prstGeom prst="straightConnector1">
            <a:avLst/>
          </a:prstGeom>
          <a:noFill/>
          <a:ln w="38100" cap="flat" cmpd="sng">
            <a:solidFill>
              <a:srgbClr val="38761D"/>
            </a:solidFill>
            <a:prstDash val="solid"/>
            <a:round/>
            <a:headEnd type="none" w="med" len="med"/>
            <a:tailEnd type="none" w="med" len="med"/>
          </a:ln>
        </p:spPr>
      </p:cxnSp>
      <p:pic>
        <p:nvPicPr>
          <p:cNvPr id="82" name="Shape 82">
            <a:hlinkClick r:id="rId3"/>
          </p:cNvPr>
          <p:cNvPicPr preferRelativeResize="0"/>
          <p:nvPr/>
        </p:nvPicPr>
        <p:blipFill>
          <a:blip r:embed="rId4">
            <a:alphaModFix/>
          </a:blip>
          <a:stretch>
            <a:fillRect/>
          </a:stretch>
        </p:blipFill>
        <p:spPr>
          <a:xfrm>
            <a:off x="311700" y="1573625"/>
            <a:ext cx="3864999" cy="3326603"/>
          </a:xfrm>
          <a:prstGeom prst="rect">
            <a:avLst/>
          </a:prstGeom>
          <a:noFill/>
          <a:ln>
            <a:noFill/>
          </a:ln>
        </p:spPr>
      </p:pic>
      <p:pic>
        <p:nvPicPr>
          <p:cNvPr id="83" name="Shape 83">
            <a:hlinkClick r:id="rId3"/>
          </p:cNvPr>
          <p:cNvPicPr preferRelativeResize="0"/>
          <p:nvPr/>
        </p:nvPicPr>
        <p:blipFill>
          <a:blip r:embed="rId5">
            <a:alphaModFix/>
          </a:blip>
          <a:stretch>
            <a:fillRect/>
          </a:stretch>
        </p:blipFill>
        <p:spPr>
          <a:xfrm>
            <a:off x="4176700" y="1619675"/>
            <a:ext cx="4798781" cy="3184650"/>
          </a:xfrm>
          <a:prstGeom prst="rect">
            <a:avLst/>
          </a:prstGeom>
          <a:noFill/>
          <a:ln>
            <a:noFill/>
          </a:ln>
        </p:spPr>
      </p:pic>
      <p:sp>
        <p:nvSpPr>
          <p:cNvPr id="84" name="Shape 84"/>
          <p:cNvSpPr txBox="1"/>
          <p:nvPr/>
        </p:nvSpPr>
        <p:spPr>
          <a:xfrm>
            <a:off x="1065675" y="5499700"/>
            <a:ext cx="73353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Petrona"/>
                <a:ea typeface="Petrona"/>
                <a:cs typeface="Petrona"/>
                <a:sym typeface="Petrona"/>
              </a:rPr>
              <a:t>Work in your groups to answer questions 1-3 </a:t>
            </a:r>
            <a:endParaRPr sz="2400">
              <a:latin typeface="Petrona"/>
              <a:ea typeface="Petrona"/>
              <a:cs typeface="Petrona"/>
              <a:sym typeface="Petro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Part A</a:t>
            </a:r>
            <a:endParaRPr/>
          </a:p>
        </p:txBody>
      </p:sp>
      <p:cxnSp>
        <p:nvCxnSpPr>
          <p:cNvPr id="90" name="Shape 90"/>
          <p:cNvCxnSpPr/>
          <p:nvPr/>
        </p:nvCxnSpPr>
        <p:spPr>
          <a:xfrm>
            <a:off x="333750"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91" name="Shape 91"/>
          <p:cNvSpPr txBox="1">
            <a:spLocks noGrp="1"/>
          </p:cNvSpPr>
          <p:nvPr>
            <p:ph type="body" idx="1"/>
          </p:nvPr>
        </p:nvSpPr>
        <p:spPr>
          <a:xfrm>
            <a:off x="311700" y="1612833"/>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3000"/>
              <a:t>Now, work in your group to answer questions 5 and 6</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 A</a:t>
            </a:r>
            <a:endParaRPr/>
          </a:p>
        </p:txBody>
      </p:sp>
      <p:sp>
        <p:nvSpPr>
          <p:cNvPr id="97" name="Shape 9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have we figured out? </a:t>
            </a:r>
            <a:endParaRPr/>
          </a:p>
          <a:p>
            <a:pPr marL="0" lvl="0" indent="0">
              <a:spcBef>
                <a:spcPts val="1600"/>
              </a:spcBef>
              <a:spcAft>
                <a:spcPts val="0"/>
              </a:spcAft>
              <a:buNone/>
            </a:pPr>
            <a:endParaRPr/>
          </a:p>
          <a:p>
            <a:pPr marL="0" lvl="0" indent="0">
              <a:spcBef>
                <a:spcPts val="1600"/>
              </a:spcBef>
              <a:spcAft>
                <a:spcPts val="1600"/>
              </a:spcAft>
              <a:buNone/>
            </a:pPr>
            <a:r>
              <a:rPr lang="en"/>
              <a:t>What are we wondering?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38761D"/>
                </a:solidFill>
                <a:latin typeface="Dosis"/>
                <a:ea typeface="Dosis"/>
                <a:cs typeface="Dosis"/>
                <a:sym typeface="Dosis"/>
              </a:rPr>
              <a:t>Part B</a:t>
            </a:r>
            <a:endParaRPr/>
          </a:p>
        </p:txBody>
      </p:sp>
      <p:pic>
        <p:nvPicPr>
          <p:cNvPr id="103" name="Shape 103"/>
          <p:cNvPicPr preferRelativeResize="0"/>
          <p:nvPr/>
        </p:nvPicPr>
        <p:blipFill>
          <a:blip r:embed="rId3">
            <a:alphaModFix/>
          </a:blip>
          <a:stretch>
            <a:fillRect/>
          </a:stretch>
        </p:blipFill>
        <p:spPr>
          <a:xfrm>
            <a:off x="197625" y="2095067"/>
            <a:ext cx="4892800" cy="3197600"/>
          </a:xfrm>
          <a:prstGeom prst="rect">
            <a:avLst/>
          </a:prstGeom>
          <a:noFill/>
          <a:ln>
            <a:noFill/>
          </a:ln>
        </p:spPr>
      </p:pic>
      <p:pic>
        <p:nvPicPr>
          <p:cNvPr id="104" name="Shape 104"/>
          <p:cNvPicPr preferRelativeResize="0"/>
          <p:nvPr/>
        </p:nvPicPr>
        <p:blipFill>
          <a:blip r:embed="rId4">
            <a:alphaModFix/>
          </a:blip>
          <a:stretch>
            <a:fillRect/>
          </a:stretch>
        </p:blipFill>
        <p:spPr>
          <a:xfrm>
            <a:off x="5208900" y="2343933"/>
            <a:ext cx="3748775" cy="24513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did we figure out today? </a:t>
            </a:r>
            <a:endParaRPr/>
          </a:p>
        </p:txBody>
      </p:sp>
      <p:sp>
        <p:nvSpPr>
          <p:cNvPr id="110" name="Shape 11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Clr>
                <a:schemeClr val="dk1"/>
              </a:buClr>
              <a:buSzPts val="1100"/>
              <a:buFont typeface="Arial"/>
              <a:buNone/>
            </a:pPr>
            <a:endParaRPr sz="3000">
              <a:solidFill>
                <a:schemeClr val="dk1"/>
              </a:solidFill>
            </a:endParaRPr>
          </a:p>
        </p:txBody>
      </p:sp>
      <p:cxnSp>
        <p:nvCxnSpPr>
          <p:cNvPr id="111" name="Shape 111"/>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474</Words>
  <Application>Microsoft Office PowerPoint</Application>
  <PresentationFormat>On-screen Show (4:3)</PresentationFormat>
  <Paragraphs>147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Dosis</vt:lpstr>
      <vt:lpstr>Petrona</vt:lpstr>
      <vt:lpstr>Cambria</vt:lpstr>
      <vt:lpstr>Arial</vt:lpstr>
      <vt:lpstr>Simple Light</vt:lpstr>
      <vt:lpstr> Climate Resiliency Unit Lesson 2</vt:lpstr>
      <vt:lpstr>Do now</vt:lpstr>
      <vt:lpstr>Climate Report</vt:lpstr>
      <vt:lpstr>Climate Report</vt:lpstr>
      <vt:lpstr>Part A</vt:lpstr>
      <vt:lpstr>Part A</vt:lpstr>
      <vt:lpstr>Part A</vt:lpstr>
      <vt:lpstr>Part B</vt:lpstr>
      <vt:lpstr>What did we figure out today? </vt:lpstr>
      <vt:lpstr>What should we investigate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Unit Lesson 2</dc:title>
  <dc:creator>CIRESEO</dc:creator>
  <cp:lastModifiedBy>CIRESEO</cp:lastModifiedBy>
  <cp:revision>7</cp:revision>
  <dcterms:modified xsi:type="dcterms:W3CDTF">2019-07-10T16:17:45Z</dcterms:modified>
</cp:coreProperties>
</file>