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embeddedFontLst>
    <p:embeddedFont>
      <p:font typeface="Petrona" panose="020B0604020202020204" charset="0"/>
      <p:regular r:id="rId20"/>
    </p:embeddedFont>
    <p:embeddedFont>
      <p:font typeface="Cambria" panose="02040503050406030204" pitchFamily="18" charset="0"/>
      <p:regular r:id="rId21"/>
      <p:bold r:id="rId22"/>
      <p:italic r:id="rId23"/>
      <p:boldItalic r:id="rId24"/>
    </p:embeddedFont>
    <p:embeddedFont>
      <p:font typeface="Dosis" panose="020B060402020202020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72" autoAdjust="0"/>
  </p:normalViewPr>
  <p:slideViewPr>
    <p:cSldViewPr>
      <p:cViewPr varScale="1">
        <p:scale>
          <a:sx n="79" d="100"/>
          <a:sy n="79" d="100"/>
        </p:scale>
        <p:origin x="2544" y="78"/>
      </p:cViewPr>
      <p:guideLst>
        <p:guide orient="horz" pos="2160"/>
        <p:guide pos="2880"/>
      </p:guideLst>
    </p:cSldViewPr>
  </p:slideViewPr>
  <p:notesTextViewPr>
    <p:cViewPr>
      <p:scale>
        <a:sx n="1" d="1"/>
        <a:sy n="1" d="1"/>
      </p:scale>
      <p:origin x="0" y="-14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7.fntdata"/><Relationship Id="rId3" Type="http://schemas.openxmlformats.org/officeDocument/2006/relationships/slide" Target="slides/slide1.xml"/><Relationship Id="rId21" Type="http://schemas.openxmlformats.org/officeDocument/2006/relationships/font" Target="fonts/font2.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1.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5.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4.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3.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5460234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Shape 9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0" name="Shape 16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highlight>
                  <a:srgbClr val="FFFFFF"/>
                </a:highlight>
                <a:latin typeface="Cambria"/>
                <a:ea typeface="Cambria"/>
                <a:cs typeface="Cambria"/>
                <a:sym typeface="Cambria"/>
              </a:rPr>
              <a:t>5. (5 min) </a:t>
            </a:r>
            <a:r>
              <a:rPr lang="en" sz="1100" b="0" i="1" u="none" strike="noStrike" cap="none">
                <a:solidFill>
                  <a:schemeClr val="dk1"/>
                </a:solidFill>
                <a:latin typeface="Cambria"/>
                <a:ea typeface="Cambria"/>
                <a:cs typeface="Cambria"/>
                <a:sym typeface="Cambria"/>
              </a:rPr>
              <a:t> </a:t>
            </a:r>
            <a:r>
              <a:rPr lang="en" sz="1100" b="1" i="0" u="none" strike="noStrike" cap="none">
                <a:solidFill>
                  <a:schemeClr val="dk1"/>
                </a:solidFill>
                <a:latin typeface="Cambria"/>
                <a:ea typeface="Cambria"/>
                <a:cs typeface="Cambria"/>
                <a:sym typeface="Cambria"/>
              </a:rPr>
              <a:t>Ask student to brainstorm in a whole class discussion or a think pair share, what our next steps should be in our investigations.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100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100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could we do to investigate this idea of greenhouse gases?</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How could we answer our questions?</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rgbClr val="990000"/>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a:t>
            </a:r>
            <a:r>
              <a:rPr lang="en" sz="1100" b="1" i="0" u="none" strike="noStrike" cap="none">
                <a:solidFill>
                  <a:schemeClr val="dk1"/>
                </a:solidFill>
                <a:latin typeface="Cambria"/>
                <a:ea typeface="Cambria"/>
                <a:cs typeface="Cambria"/>
                <a:sym typeface="Cambria"/>
              </a:rPr>
              <a:t> such as:</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We think both land type (albedo) and emissions (greenhouse gases, the atmosphere) have something to do with this so we decided to look at both of these relative contributions.</a:t>
            </a:r>
            <a:endParaRPr sz="1100" b="0" i="1"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We need to figure out how greenhouse gases trap heat.</a:t>
            </a:r>
            <a:endParaRPr sz="1100" b="0" i="1"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We need to determine the sources of greenhouse gases and if these sources are changing/increasing.</a:t>
            </a:r>
            <a:endParaRPr sz="1100" b="1" i="0" u="none" strike="noStrike" cap="none">
              <a:solidFill>
                <a:schemeClr val="dk1"/>
              </a:solidFill>
              <a:latin typeface="Cambria"/>
              <a:ea typeface="Cambria"/>
              <a:cs typeface="Cambria"/>
              <a:sym typeface="Cambri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7" name="Shape 1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6. (5 min) Now that students have determined that it’s not just albedo that affects temperature, but also the gases in Earth’s atmosphere, have students complete the gases table in their Student Activity Sheets to determine what prior knowledge</a:t>
            </a:r>
            <a:r>
              <a:rPr lang="en" sz="1100" b="1" i="0" u="none" strike="noStrike" cap="none" baseline="30000">
                <a:solidFill>
                  <a:schemeClr val="dk1"/>
                </a:solidFill>
                <a:latin typeface="Cambria"/>
                <a:ea typeface="Cambria"/>
                <a:cs typeface="Cambria"/>
                <a:sym typeface="Cambria"/>
              </a:rPr>
              <a:t> </a:t>
            </a:r>
            <a:r>
              <a:rPr lang="en" sz="1100" b="1" i="0" u="none" strike="noStrike" cap="none">
                <a:solidFill>
                  <a:schemeClr val="dk1"/>
                </a:solidFill>
                <a:latin typeface="Cambria"/>
                <a:ea typeface="Cambria"/>
                <a:cs typeface="Cambria"/>
                <a:sym typeface="Cambria"/>
              </a:rPr>
              <a:t>they have. </a:t>
            </a:r>
            <a:endParaRPr sz="1100" b="1" i="0" u="none" strike="noStrike" cap="none">
              <a:solidFill>
                <a:schemeClr val="dk1"/>
              </a:solidFill>
              <a:latin typeface="Cambria"/>
              <a:ea typeface="Cambria"/>
              <a:cs typeface="Cambria"/>
              <a:sym typeface="Cambria"/>
            </a:endParaRPr>
          </a:p>
          <a:p>
            <a:pPr marL="0" marR="0" lvl="0" indent="0" algn="l" rtl="0">
              <a:lnSpc>
                <a:spcPct val="100000"/>
              </a:lnSpc>
              <a:spcBef>
                <a:spcPts val="100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514350" marR="0" lvl="0" indent="-298450" algn="l" rtl="0">
              <a:lnSpc>
                <a:spcPct val="115000"/>
              </a:lnSpc>
              <a:spcBef>
                <a:spcPts val="100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gases are in this room right now?</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gases are produced by living organisms?</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gases are considered “emissions” from our Driving Questions board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000000"/>
                </a:solidFill>
                <a:latin typeface="Arial"/>
                <a:ea typeface="Arial"/>
                <a:cs typeface="Arial"/>
                <a:sym typeface="Arial"/>
              </a:rPr>
              <a:t>What are emissions and what affects them?</a:t>
            </a:r>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000000"/>
                </a:solidFill>
                <a:latin typeface="Arial"/>
                <a:ea typeface="Arial"/>
                <a:cs typeface="Arial"/>
                <a:sym typeface="Arial"/>
              </a:rPr>
              <a:t>What are emissions and what affects them?</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rgbClr val="990000"/>
              </a:solidFill>
              <a:latin typeface="Cambria"/>
              <a:ea typeface="Cambria"/>
              <a:cs typeface="Cambria"/>
              <a:sym typeface="Cambria"/>
            </a:endParaRPr>
          </a:p>
          <a:p>
            <a:pPr marL="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Ask students to share their ideas and create a class list of things we know about gases in our atmosphere, organizing these observations on the board.</a:t>
            </a:r>
            <a:endParaRPr sz="1100" b="1" i="0" u="none" strike="noStrike" cap="none">
              <a:solidFill>
                <a:schemeClr val="dk1"/>
              </a:solidFill>
              <a:latin typeface="Cambria"/>
              <a:ea typeface="Cambria"/>
              <a:cs typeface="Cambria"/>
              <a:sym typeface="Cambria"/>
            </a:endParaRPr>
          </a:p>
          <a:p>
            <a:pPr marL="0" marR="0" lvl="0" indent="0" algn="l" rtl="0">
              <a:lnSpc>
                <a:spcPct val="100000"/>
              </a:lnSpc>
              <a:spcBef>
                <a:spcPts val="100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and capture student responses, such as: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1000"/>
              </a:spcBef>
              <a:spcAft>
                <a:spcPts val="0"/>
              </a:spcAft>
              <a:buClr>
                <a:schemeClr val="dk1"/>
              </a:buClr>
              <a:buSzPts val="1100"/>
              <a:buFont typeface="Arial"/>
              <a:buChar char="➔"/>
            </a:pPr>
            <a:r>
              <a:rPr lang="en" sz="1100" b="0" i="1" u="none" strike="noStrike" cap="none">
                <a:solidFill>
                  <a:schemeClr val="dk1"/>
                </a:solidFill>
                <a:latin typeface="Cambria"/>
                <a:ea typeface="Cambria"/>
                <a:cs typeface="Cambria"/>
                <a:sym typeface="Cambria"/>
              </a:rPr>
              <a:t>Oxygen, animals use it to respire… byproduct of photosynthesis </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C02 - people exhale it, plants use it for photosynthesis</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C02- emissions from cars, factories, burning fossil fuels, which make energy for humans to use (really important to make sure students bring up)</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Methane - cows</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Water vapor - from evaporation of water, clouds </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3" name="Shape 17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00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7. (25 min) At this point, it should be clear that there is disparity in what students know/understand about greenhouse gases and how they work.  Use this to motivate the need for some type of activity to help students understand greenhouse gases. Then, introduce “greenhouse gas” computer simulations (there are 2) and how they will demonstrate how greenhouse gases interact with energy from the sun. Instruct students to use their Student Activity Sheets and the Simulation Help Handout to complete the simulation.  </a:t>
            </a: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Shape 17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00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8. (15 mins) Have students create models on poster paper (using markers to help illustrate the different types of energy) where they explain how the greenhouse effect works on planet earth, following the directions in their Student Activity Sheet.  They must have labeled steps on these posters (at least 5 steps), they must use all the vocabulary terms listed, and the posters will be submitted for an assessment. Remind students to not get focused on artistry, focus on content. Circulate between groups to provide feedback/support/ help them extend thinking.</a:t>
            </a: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Shape 18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9. (15 mins) Once students have had a chance to complete their models, direct them to answer the Making Sense questions in their Student Activity Sheets and then guide students in a Building Understandings Discussion.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100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sng"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Which of the gases we’ve explored today are greenhouse gases? How do you know?</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Why are they called greenhouse gases, why is this called the greenhouse effect?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Are greenhouse gases bad?</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chemeClr val="dk1"/>
              </a:solidFill>
              <a:highlight>
                <a:srgbClr val="00FFFF"/>
              </a:highlight>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a:t>
            </a:r>
            <a:endParaRPr sz="1100" b="0" i="1" u="none" strike="noStrike" cap="none">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 most important greenhouse gases are C02, Methane, and water vapor… these molecules seem to have more than one element present… “lopsided polarity” and can trap infrared heat. N2 and 02 cannot. </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Similar to a greenhouse which is a glass/plastic structure where visible light can enter through glass, be absorbed and changed to infrared heat, and then trapped in the greenhouse. Warms the greenhouse so plants can grow there even in the winter. </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Greenhouse gases are not bad, but too many greenhouse gases trapping an excessive amount of heat could be bad. </a:t>
            </a: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Are greenhouse gases increasing in Colorado?</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could cause greenhouse gas concentrations to change in Colorado?</a:t>
            </a:r>
            <a:endParaRPr sz="1100" b="0" i="0" u="none" strike="noStrike" cap="none">
              <a:solidFill>
                <a:srgbClr val="990000"/>
              </a:solidFill>
              <a:latin typeface="Cambria"/>
              <a:ea typeface="Cambria"/>
              <a:cs typeface="Cambria"/>
              <a:sym typeface="Cambria"/>
            </a:endParaRPr>
          </a:p>
          <a:p>
            <a:pPr marL="13716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are sources of greenhouse gases (identify natural versus anthropogenic) </a:t>
            </a:r>
            <a:endParaRPr sz="1100" b="0" i="0" u="none" strike="noStrike" cap="none">
              <a:solidFill>
                <a:srgbClr val="990000"/>
              </a:solidFill>
              <a:latin typeface="Cambria"/>
              <a:ea typeface="Cambria"/>
              <a:cs typeface="Cambria"/>
              <a:sym typeface="Cambria"/>
            </a:endParaRPr>
          </a:p>
          <a:p>
            <a:pPr marL="13716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Are greenhouse gases increasing in Colorado? Why</a:t>
            </a:r>
            <a:endParaRPr sz="1100" b="0" i="0" u="none" strike="noStrike" cap="none">
              <a:solidFill>
                <a:srgbClr val="990000"/>
              </a:solidFill>
              <a:latin typeface="Cambria"/>
              <a:ea typeface="Cambria"/>
              <a:cs typeface="Cambria"/>
              <a:sym typeface="Cambria"/>
            </a:endParaRPr>
          </a:p>
          <a:p>
            <a:pPr marL="9144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evidence might we look for in Colorado that temperature is changing?</a:t>
            </a:r>
            <a:endParaRPr sz="1100" b="0" i="0" u="none" strike="noStrike" cap="none">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a:solidFill>
                <a:srgbClr val="990000"/>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a:t>
            </a:r>
            <a:endParaRPr sz="1100" b="0" i="1" u="none" strike="noStrike" cap="none">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C02 has a natural yearly cycle in Colorado, lower when more photosynthesis is taking place. This cycle is in equilibrium. </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In Colorado - more forest fires, trees dead from pine beetle, cutting down forests, more people consuming more fossil fuels, bigger cars, larger cities. </a:t>
            </a:r>
            <a:endParaRPr sz="1100" b="0" i="1" u="none" strike="noStrike" cap="none">
              <a:solidFill>
                <a:schemeClr val="dk1"/>
              </a:solidFill>
              <a:latin typeface="Cambria"/>
              <a:ea typeface="Cambria"/>
              <a:cs typeface="Cambria"/>
              <a:sym typeface="Cambria"/>
            </a:endParaRPr>
          </a:p>
          <a:p>
            <a:pPr marL="1371600" marR="0" lvl="1"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There are human-caused sources of C02 that might be disrupting this balance. We’ve heard of “fossil fuels” releasing c02, we know our cars release emissions, and methane comes from cows.</a:t>
            </a:r>
            <a:endParaRPr sz="1100" b="0" i="1" u="none" strike="noStrike" cap="none">
              <a:solidFill>
                <a:schemeClr val="dk1"/>
              </a:solidFill>
              <a:latin typeface="Cambria"/>
              <a:ea typeface="Cambria"/>
              <a:cs typeface="Cambria"/>
              <a:sym typeface="Cambria"/>
            </a:endParaRPr>
          </a:p>
          <a:p>
            <a:pPr marL="1371600" marR="0" lvl="1"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Human population is increasing worldwide, so greenhouse gases being emitted could be increasing too. </a:t>
            </a:r>
            <a:endParaRPr sz="1100" b="0" i="1" u="none" strike="noStrike" cap="none">
              <a:solidFill>
                <a:schemeClr val="dk1"/>
              </a:solidFill>
              <a:latin typeface="Cambria"/>
              <a:ea typeface="Cambria"/>
              <a:cs typeface="Cambria"/>
              <a:sym typeface="Cambria"/>
            </a:endParaRPr>
          </a:p>
          <a:p>
            <a:pPr marL="91440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Less snowpack, warmer summers, changing ecosystems</a:t>
            </a:r>
            <a:endParaRPr sz="1100" b="0" i="1" u="none" strike="noStrike" cap="none">
              <a:solidFill>
                <a:schemeClr val="dk1"/>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endParaRPr sz="1100" b="1" i="0" u="sng" strike="noStrike" cap="none">
              <a:solidFill>
                <a:srgbClr val="990000"/>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rgbClr val="A61C00"/>
              </a:buClr>
              <a:buSzPts val="1100"/>
              <a:buFont typeface="Cambria"/>
              <a:buChar char="➔"/>
            </a:pPr>
            <a:r>
              <a:rPr lang="en" sz="1100" b="0" i="1" u="none" strike="noStrike" cap="none">
                <a:solidFill>
                  <a:srgbClr val="A61C00"/>
                </a:solidFill>
                <a:latin typeface="Cambria"/>
                <a:ea typeface="Cambria"/>
                <a:cs typeface="Cambria"/>
                <a:sym typeface="Cambria"/>
              </a:rPr>
              <a:t>What is the temperature trend for the USA… for the world? </a:t>
            </a:r>
            <a:endParaRPr sz="1100" b="0" i="1" u="none" strike="noStrike" cap="none">
              <a:solidFill>
                <a:srgbClr val="A61C00"/>
              </a:solidFill>
              <a:latin typeface="Cambria"/>
              <a:ea typeface="Cambria"/>
              <a:cs typeface="Cambria"/>
              <a:sym typeface="Cambria"/>
            </a:endParaRPr>
          </a:p>
          <a:p>
            <a:pPr marL="514350" marR="0" lvl="0" indent="-298450" algn="l" rtl="0">
              <a:lnSpc>
                <a:spcPct val="115000"/>
              </a:lnSpc>
              <a:spcBef>
                <a:spcPts val="0"/>
              </a:spcBef>
              <a:spcAft>
                <a:spcPts val="0"/>
              </a:spcAft>
              <a:buClr>
                <a:srgbClr val="A61C00"/>
              </a:buClr>
              <a:buSzPts val="1100"/>
              <a:buFont typeface="Cambria"/>
              <a:buChar char="➔"/>
            </a:pPr>
            <a:r>
              <a:rPr lang="en" sz="1100" b="0" i="0" u="none" strike="noStrike" cap="none">
                <a:solidFill>
                  <a:srgbClr val="000000"/>
                </a:solidFill>
                <a:latin typeface="Arial"/>
                <a:ea typeface="Arial"/>
                <a:cs typeface="Arial"/>
                <a:sym typeface="Arial"/>
              </a:rPr>
              <a:t>Are all locations in the USA warming at the same rate? </a:t>
            </a:r>
            <a:r>
              <a:rPr lang="en" sz="1100" b="0" i="1" u="none" strike="noStrike" cap="none">
                <a:solidFill>
                  <a:srgbClr val="A61C00"/>
                </a:solidFill>
                <a:latin typeface="Cambria"/>
                <a:ea typeface="Cambria"/>
                <a:cs typeface="Cambria"/>
                <a:sym typeface="Cambria"/>
              </a:rPr>
              <a:t>What might account for these regional differences?</a:t>
            </a:r>
            <a:endParaRPr sz="1100" b="0" i="1" u="none" strike="noStrike" cap="none">
              <a:solidFill>
                <a:srgbClr val="A61C00"/>
              </a:solidFill>
              <a:latin typeface="Cambria"/>
              <a:ea typeface="Cambria"/>
              <a:cs typeface="Cambria"/>
              <a:sym typeface="Cambria"/>
            </a:endParaRPr>
          </a:p>
          <a:p>
            <a:pPr marL="514350" marR="0" lvl="0" indent="-298450" algn="l" rtl="0">
              <a:lnSpc>
                <a:spcPct val="115000"/>
              </a:lnSpc>
              <a:spcBef>
                <a:spcPts val="0"/>
              </a:spcBef>
              <a:spcAft>
                <a:spcPts val="0"/>
              </a:spcAft>
              <a:buClr>
                <a:srgbClr val="A61C00"/>
              </a:buClr>
              <a:buSzPts val="1100"/>
              <a:buFont typeface="Cambria"/>
              <a:buChar char="➔"/>
            </a:pPr>
            <a:r>
              <a:rPr lang="en" sz="1100" b="0" i="1" u="none" strike="noStrike" cap="none">
                <a:solidFill>
                  <a:srgbClr val="A61C00"/>
                </a:solidFill>
                <a:latin typeface="Cambria"/>
                <a:ea typeface="Cambria"/>
                <a:cs typeface="Cambria"/>
                <a:sym typeface="Cambria"/>
              </a:rPr>
              <a:t>Is everywhere in the world warming at the same rate? What might account for these regional differences?</a:t>
            </a:r>
            <a:endParaRPr sz="1100" b="0" i="1" u="none" strike="noStrike" cap="none">
              <a:solidFill>
                <a:srgbClr val="A61C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1" u="none" strike="noStrike" cap="none">
              <a:solidFill>
                <a:srgbClr val="A61C00"/>
              </a:solidFill>
              <a:latin typeface="Cambria"/>
              <a:ea typeface="Cambria"/>
              <a:cs typeface="Cambria"/>
              <a:sym typeface="Cambria"/>
            </a:endParaRPr>
          </a:p>
          <a:p>
            <a:pPr marL="514350" marR="0" lvl="0" indent="-22860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a:t>
            </a:r>
            <a:r>
              <a:rPr lang="en" sz="1100" b="1" i="1" u="none" strike="noStrike" cap="none">
                <a:solidFill>
                  <a:schemeClr val="dk1"/>
                </a:solidFill>
                <a:latin typeface="Cambria"/>
                <a:ea typeface="Cambria"/>
                <a:cs typeface="Cambria"/>
                <a:sym typeface="Cambria"/>
              </a:rPr>
              <a:t>student responses</a:t>
            </a:r>
            <a:endParaRPr sz="1100" b="0" i="1" u="none" strike="noStrike" cap="none">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100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Overall trend is the world is getting warmer, and this might relate back to greenhouse gases</a:t>
            </a:r>
            <a:endParaRPr sz="1100" b="0" i="1"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There are regional differences in warming</a:t>
            </a:r>
            <a:endParaRPr sz="1100" b="0" i="1" u="none" strike="noStrike" cap="none">
              <a:solidFill>
                <a:schemeClr val="dk1"/>
              </a:solidFill>
              <a:latin typeface="Cambria"/>
              <a:ea typeface="Cambria"/>
              <a:cs typeface="Cambria"/>
              <a:sym typeface="Cambria"/>
            </a:endParaRPr>
          </a:p>
          <a:p>
            <a:pPr marL="1371600" marR="0" lvl="1" indent="-298450" algn="l" rtl="0">
              <a:lnSpc>
                <a:spcPct val="115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oceans/albedo might have a role</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Shape 19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10. (5 min) </a:t>
            </a:r>
            <a:r>
              <a:rPr lang="en" sz="1100" b="1" i="0" u="none" strike="noStrike" cap="none" dirty="0">
                <a:solidFill>
                  <a:schemeClr val="dk1"/>
                </a:solidFill>
                <a:highlight>
                  <a:srgbClr val="FFFFFF"/>
                </a:highlight>
                <a:latin typeface="Cambria"/>
                <a:ea typeface="Cambria"/>
                <a:cs typeface="Cambria"/>
                <a:sym typeface="Cambria"/>
              </a:rPr>
              <a:t>Use the following prompts to guide students in a Consensus Building Discussion.</a:t>
            </a:r>
            <a:endParaRPr sz="1100" b="1" i="0" u="none" strike="noStrike" cap="none" dirty="0">
              <a:solidFill>
                <a:schemeClr val="dk1"/>
              </a:solidFill>
              <a:latin typeface="Cambria"/>
              <a:ea typeface="Cambria"/>
              <a:cs typeface="Cambria"/>
              <a:sym typeface="Cambria"/>
            </a:endParaRPr>
          </a:p>
          <a:p>
            <a:pPr marL="514350" marR="0" lvl="0" indent="-228600" algn="l" rtl="0">
              <a:lnSpc>
                <a:spcPct val="115000"/>
              </a:lnSpc>
              <a:spcBef>
                <a:spcPts val="1000"/>
              </a:spcBef>
              <a:spcAft>
                <a:spcPts val="0"/>
              </a:spcAft>
              <a:buClr>
                <a:schemeClr val="dk1"/>
              </a:buClr>
              <a:buSzPts val="1100"/>
              <a:buFont typeface="Arial"/>
              <a:buNone/>
            </a:pPr>
            <a:r>
              <a:rPr lang="en" sz="1100" b="1" i="0" u="sng" strike="noStrike" cap="none" dirty="0">
                <a:solidFill>
                  <a:srgbClr val="990000"/>
                </a:solidFill>
                <a:latin typeface="Cambria"/>
                <a:ea typeface="Cambria"/>
                <a:cs typeface="Cambria"/>
                <a:sym typeface="Cambria"/>
              </a:rPr>
              <a:t>Suggested Prompts: </a:t>
            </a:r>
            <a:endParaRPr sz="1100" b="1" i="0" u="sng" strike="noStrike" cap="none" dirty="0">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have we figured out so far?</a:t>
            </a:r>
            <a:endParaRPr sz="1100" b="0" i="0" u="none" strike="noStrike" cap="none" dirty="0">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is our reaction to increasing worldwide temperatures?</a:t>
            </a:r>
            <a:endParaRPr sz="1100" b="0" i="0" u="none" strike="noStrike" cap="none" dirty="0">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dirty="0">
                <a:solidFill>
                  <a:srgbClr val="990000"/>
                </a:solidFill>
                <a:latin typeface="Cambria"/>
                <a:ea typeface="Cambria"/>
                <a:cs typeface="Cambria"/>
                <a:sym typeface="Cambria"/>
              </a:rPr>
              <a:t>What should our next steps be in our investigation?</a:t>
            </a:r>
            <a:endParaRPr sz="1100" b="0" i="0" u="none" strike="noStrike" cap="none" dirty="0">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0" u="none" strike="noStrike" cap="none" dirty="0">
              <a:solidFill>
                <a:srgbClr val="990000"/>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dirty="0">
                <a:solidFill>
                  <a:schemeClr val="dk1"/>
                </a:solidFill>
                <a:latin typeface="Cambria"/>
                <a:ea typeface="Cambria"/>
                <a:cs typeface="Cambria"/>
                <a:sym typeface="Cambria"/>
              </a:rPr>
              <a:t>Listen for </a:t>
            </a:r>
            <a:r>
              <a:rPr lang="en" sz="1100" b="1" i="1" u="none" strike="noStrike" cap="none" dirty="0">
                <a:solidFill>
                  <a:schemeClr val="dk1"/>
                </a:solidFill>
                <a:latin typeface="Cambria"/>
                <a:ea typeface="Cambria"/>
                <a:cs typeface="Cambria"/>
                <a:sym typeface="Cambria"/>
              </a:rPr>
              <a:t>student responses</a:t>
            </a:r>
            <a:r>
              <a:rPr lang="en" sz="1100" b="1" i="0" u="none" strike="noStrike" cap="none" dirty="0">
                <a:solidFill>
                  <a:schemeClr val="dk1"/>
                </a:solidFill>
                <a:latin typeface="Cambria"/>
                <a:ea typeface="Cambria"/>
                <a:cs typeface="Cambria"/>
                <a:sym typeface="Cambria"/>
              </a:rPr>
              <a:t> such as:</a:t>
            </a:r>
            <a:endParaRPr sz="1100" b="1" i="0" u="none" strike="noStrike" cap="none" dirty="0">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latin typeface="Cambria"/>
                <a:ea typeface="Cambria"/>
                <a:cs typeface="Cambria"/>
                <a:sym typeface="Cambria"/>
              </a:rPr>
              <a:t>We figured out how the greenhouse effect works and that temperatures are increasing all over the world, including Colorado.  </a:t>
            </a:r>
            <a:endParaRPr sz="1100" b="0" i="1" u="none" strike="noStrike" cap="none" dirty="0">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highlight>
                  <a:srgbClr val="FFFFFF"/>
                </a:highlight>
                <a:latin typeface="Cambria"/>
                <a:ea typeface="Cambria"/>
                <a:cs typeface="Cambria"/>
                <a:sym typeface="Cambria"/>
              </a:rPr>
              <a:t>Has this period of warmer temperature/ higher C02 happened before in Earth’s history? Is this normal?</a:t>
            </a:r>
            <a:endParaRPr sz="1100" b="0" i="1" u="none" strike="noStrike" cap="none" dirty="0">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1" u="none" strike="noStrike" cap="none" dirty="0">
                <a:solidFill>
                  <a:schemeClr val="dk1"/>
                </a:solidFill>
                <a:highlight>
                  <a:srgbClr val="FFFFFF"/>
                </a:highlight>
                <a:latin typeface="Cambria"/>
                <a:ea typeface="Cambria"/>
                <a:cs typeface="Cambria"/>
                <a:sym typeface="Cambria"/>
              </a:rPr>
              <a:t>How is increasing global temperatures dangerous, what can happen? </a:t>
            </a:r>
            <a:endParaRPr sz="1100" b="0" i="1" u="none" strike="noStrike" cap="none" dirty="0">
              <a:solidFill>
                <a:schemeClr val="dk1"/>
              </a:solidFill>
              <a:highlight>
                <a:srgbClr val="FFFFFF"/>
              </a:highlight>
              <a:latin typeface="Cambria"/>
              <a:ea typeface="Cambria"/>
              <a:cs typeface="Cambria"/>
              <a:sym typeface="Cambria"/>
            </a:endParaRPr>
          </a:p>
          <a:p>
            <a:pPr marL="514350" marR="0" lvl="0" indent="-298450" algn="l" rtl="0">
              <a:lnSpc>
                <a:spcPct val="115000"/>
              </a:lnSpc>
              <a:spcBef>
                <a:spcPts val="0"/>
              </a:spcBef>
              <a:spcAft>
                <a:spcPts val="0"/>
              </a:spcAft>
              <a:buClr>
                <a:schemeClr val="dk1"/>
              </a:buClr>
              <a:buSzPts val="1100"/>
              <a:buFont typeface="Cambria"/>
              <a:buChar char="➔"/>
            </a:pPr>
            <a:r>
              <a:rPr lang="en" sz="1100" b="0" i="0" u="none" strike="noStrike" cap="none" dirty="0">
                <a:solidFill>
                  <a:srgbClr val="000000"/>
                </a:solidFill>
                <a:latin typeface="Arial"/>
                <a:ea typeface="Arial"/>
                <a:cs typeface="Arial"/>
                <a:sym typeface="Arial"/>
              </a:rPr>
              <a:t>for how long have temperatures been increasing?</a:t>
            </a:r>
            <a:r>
              <a:rPr lang="en" sz="1100" b="0" i="1" u="none" strike="noStrike" cap="none" dirty="0">
                <a:solidFill>
                  <a:schemeClr val="dk1"/>
                </a:solidFill>
                <a:highlight>
                  <a:srgbClr val="FFFFFF"/>
                </a:highlight>
                <a:latin typeface="Cambria"/>
                <a:ea typeface="Cambria"/>
                <a:cs typeface="Cambria"/>
                <a:sym typeface="Cambria"/>
              </a:rPr>
              <a:t>How long has this been going on </a:t>
            </a:r>
            <a:endParaRPr sz="1100" b="0" i="1" u="none" strike="noStrike" cap="none" dirty="0">
              <a:solidFill>
                <a:schemeClr val="dk1"/>
              </a:solidFill>
              <a:highlight>
                <a:srgbClr val="FFFFFF"/>
              </a:highlight>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dirty="0">
              <a:solidFill>
                <a:schemeClr val="dk1"/>
              </a:solidFill>
              <a:highlight>
                <a:srgbClr val="FFFFFF"/>
              </a:highlight>
              <a:latin typeface="Cambria"/>
              <a:ea typeface="Cambria"/>
              <a:cs typeface="Cambria"/>
              <a:sym typeface="Cambria"/>
            </a:endParaRPr>
          </a:p>
          <a:p>
            <a:pPr marL="0" marR="0" lvl="0" indent="0" algn="l" rtl="0">
              <a:lnSpc>
                <a:spcPct val="115000"/>
              </a:lnSpc>
              <a:spcBef>
                <a:spcPts val="1000"/>
              </a:spcBef>
              <a:spcAft>
                <a:spcPts val="1000"/>
              </a:spcAft>
              <a:buClr>
                <a:schemeClr val="dk1"/>
              </a:buClr>
              <a:buSzPts val="1100"/>
              <a:buFont typeface="Arial"/>
              <a:buNone/>
            </a:pPr>
            <a:r>
              <a:rPr lang="en" sz="1100" b="1" i="0" u="none" strike="noStrike" cap="none" dirty="0">
                <a:solidFill>
                  <a:schemeClr val="dk1"/>
                </a:solidFill>
                <a:highlight>
                  <a:srgbClr val="FFFFFF"/>
                </a:highlight>
                <a:latin typeface="Cambria"/>
                <a:ea typeface="Cambria"/>
                <a:cs typeface="Cambria"/>
                <a:sym typeface="Cambria"/>
              </a:rPr>
              <a:t>Record and post what we figured out and what we are wondering from this closing discussion.  </a:t>
            </a:r>
            <a:endParaRPr sz="1100" b="0" i="0" u="none" strike="noStrike" cap="none" dirty="0">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Shape 19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should our next steps be in our investigation?</a:t>
            </a:r>
            <a:endParaRPr sz="1100" b="1" i="0"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Shape 10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200" b="1" dirty="0" smtClean="0">
                <a:effectLst/>
                <a:latin typeface="Arial" panose="020B0604020202020204" pitchFamily="34" charset="0"/>
                <a:ea typeface="Cambria" panose="02040503050406030204" pitchFamily="18" charset="0"/>
              </a:rPr>
              <a:t>1. (5 min) Have students work with a partner to answer the questions for their Do Now section.  </a:t>
            </a:r>
            <a:endParaRPr lang="en-US" sz="20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200" b="1" dirty="0" smtClean="0">
                <a:effectLst/>
                <a:latin typeface="Arial" panose="020B0604020202020204" pitchFamily="34" charset="0"/>
                <a:ea typeface="Arial" panose="020B0604020202020204" pitchFamily="34" charset="0"/>
              </a:rPr>
              <a:t> </a:t>
            </a:r>
            <a:endParaRPr lang="en-US" sz="20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200" b="1" u="sng" dirty="0" smtClean="0">
                <a:solidFill>
                  <a:srgbClr val="990000"/>
                </a:solidFill>
                <a:effectLst/>
                <a:latin typeface="Arial" panose="020B0604020202020204" pitchFamily="34" charset="0"/>
                <a:ea typeface="Cambria" panose="02040503050406030204" pitchFamily="18" charset="0"/>
              </a:rPr>
              <a:t>Suggested Prompts: </a:t>
            </a:r>
            <a:endParaRPr lang="en-US" sz="20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200" u="none" strike="noStrike" dirty="0" smtClean="0">
                <a:solidFill>
                  <a:srgbClr val="990000"/>
                </a:solidFill>
                <a:effectLst/>
                <a:ea typeface="Cambria" panose="02040503050406030204" pitchFamily="18" charset="0"/>
              </a:rPr>
              <a:t>What did we figure out yesterday about albedo?</a:t>
            </a:r>
            <a:endParaRPr lang="en-US" sz="1200" u="none" strike="noStrike" dirty="0" smtClean="0">
              <a:effectLst/>
            </a:endParaRPr>
          </a:p>
          <a:p>
            <a:pPr marL="342900" lvl="0" indent="-342900">
              <a:buFont typeface="Arial" panose="020B0604020202020204" pitchFamily="34" charset="0"/>
              <a:buChar char="➔"/>
            </a:pPr>
            <a:r>
              <a:rPr lang="en-US" sz="1200" u="none" strike="noStrike" dirty="0" smtClean="0">
                <a:solidFill>
                  <a:srgbClr val="990000"/>
                </a:solidFill>
                <a:effectLst/>
                <a:ea typeface="Cambria" panose="02040503050406030204" pitchFamily="18" charset="0"/>
              </a:rPr>
              <a:t>What does it help us explain?</a:t>
            </a:r>
            <a:endParaRPr lang="en-US" sz="1200" u="none" strike="noStrike" dirty="0" smtClean="0">
              <a:effectLst/>
            </a:endParaRPr>
          </a:p>
          <a:p>
            <a:pPr marL="342900" lvl="0" indent="-342900">
              <a:buFont typeface="Arial" panose="020B0604020202020204" pitchFamily="34" charset="0"/>
              <a:buChar char="➔"/>
            </a:pPr>
            <a:r>
              <a:rPr lang="en-US" sz="1200" u="none" strike="noStrike" dirty="0" smtClean="0">
                <a:solidFill>
                  <a:srgbClr val="990000"/>
                </a:solidFill>
                <a:effectLst/>
                <a:ea typeface="Cambria" panose="02040503050406030204" pitchFamily="18" charset="0"/>
              </a:rPr>
              <a:t>What are some gaps that albedo doesn’t help us explain?</a:t>
            </a:r>
            <a:endParaRPr lang="en-US" sz="1200" u="none" strike="noStrike" dirty="0" smtClean="0">
              <a:effectLst/>
            </a:endParaRPr>
          </a:p>
          <a:p>
            <a:pPr marL="0" marR="0" indent="0">
              <a:lnSpc>
                <a:spcPct val="115000"/>
              </a:lnSpc>
              <a:spcBef>
                <a:spcPts val="0"/>
              </a:spcBef>
              <a:spcAft>
                <a:spcPts val="0"/>
              </a:spcAft>
              <a:buNone/>
            </a:pPr>
            <a:endParaRPr lang="en-US" sz="20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200" b="1" dirty="0" smtClean="0">
                <a:effectLst/>
                <a:latin typeface="Arial" panose="020B0604020202020204" pitchFamily="34" charset="0"/>
                <a:ea typeface="Arial" panose="020B0604020202020204" pitchFamily="34" charset="0"/>
              </a:rPr>
              <a:t>Listen for student responses: </a:t>
            </a:r>
            <a:endParaRPr lang="en-US" sz="20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200" i="1" u="none" strike="noStrike" dirty="0" smtClean="0">
                <a:effectLst/>
                <a:latin typeface="Arial" panose="020B0604020202020204" pitchFamily="34" charset="0"/>
                <a:ea typeface="Cambria" panose="02040503050406030204" pitchFamily="18" charset="0"/>
              </a:rPr>
              <a:t>We figured out that albedo is the measure of how much light a surface reflects.</a:t>
            </a:r>
            <a:endParaRPr lang="en-US" sz="20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200" i="1" u="none" strike="noStrike" dirty="0" smtClean="0">
                <a:effectLst/>
                <a:latin typeface="Arial" panose="020B0604020202020204" pitchFamily="34" charset="0"/>
                <a:ea typeface="Cambria" panose="02040503050406030204" pitchFamily="18" charset="0"/>
              </a:rPr>
              <a:t>Albedo helps us explain urban heat islands where it gets hotter in places with surfaces that absorb heat like pavement. </a:t>
            </a:r>
            <a:endParaRPr lang="en-US" sz="20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200" i="1" u="none" strike="noStrike" dirty="0" smtClean="0">
                <a:effectLst/>
                <a:latin typeface="Arial" panose="020B0604020202020204" pitchFamily="34" charset="0"/>
                <a:ea typeface="Cambria" panose="02040503050406030204" pitchFamily="18" charset="0"/>
              </a:rPr>
              <a:t>It doesn’t help us explain why the temperatures are increasing more than normal in places like the Arctic which have high albedo. </a:t>
            </a:r>
            <a:endParaRPr lang="en-US" sz="2000" u="none" strike="noStrike" dirty="0">
              <a:effectLst/>
              <a:latin typeface="Arial" panose="020B0604020202020204" pitchFamily="34" charset="0"/>
              <a:ea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Shape 10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2. (15 min) Guide students in an Initial Ideas </a:t>
            </a:r>
            <a:r>
              <a:rPr lang="en-US" sz="1100" b="1" dirty="0" err="1" smtClean="0">
                <a:effectLst/>
                <a:latin typeface="Arial" panose="020B0604020202020204" pitchFamily="34" charset="0"/>
                <a:ea typeface="Cambria" panose="02040503050406030204" pitchFamily="18" charset="0"/>
              </a:rPr>
              <a:t>Discussion</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 to emphasize that what we know of albedo is not the entire explanation for increased temperatures using the following prompts.</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we missing from our explanation?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can we use our understanding of albedo to understand the increase in a state’s temperature?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Average state temperature trends are also increasing [refer to figure on slide] not just city temperatures, how can we explain this?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is the difference between the “spikes” versus the overall trend line on this </a:t>
            </a:r>
            <a:r>
              <a:rPr lang="en-US" sz="1100" u="none" strike="noStrike" dirty="0" err="1" smtClean="0">
                <a:solidFill>
                  <a:srgbClr val="990000"/>
                </a:solidFill>
                <a:effectLst/>
                <a:ea typeface="Cambria" panose="02040503050406030204" pitchFamily="18" charset="0"/>
              </a:rPr>
              <a:t>graph</a:t>
            </a:r>
            <a:r>
              <a:rPr lang="en-US" sz="1100" u="none" strike="noStrike" baseline="30000" dirty="0" err="1" smtClean="0">
                <a:solidFill>
                  <a:srgbClr val="990000"/>
                </a:solidFill>
                <a:effectLst/>
                <a:ea typeface="Cambria" panose="02040503050406030204" pitchFamily="18" charset="0"/>
              </a:rPr>
              <a:t>B</a:t>
            </a:r>
            <a:r>
              <a:rPr lang="en-US" sz="1100" u="none" strike="noStrike" dirty="0" smtClean="0">
                <a:solidFill>
                  <a:srgbClr val="990000"/>
                </a:solidFill>
                <a:effectLst/>
                <a:ea typeface="Cambria" panose="02040503050406030204" pitchFamily="18" charset="0"/>
              </a:rPr>
              <a:t>?</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Arial" panose="020B0604020202020204" pitchFamily="34"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Arial" panose="020B0604020202020204" pitchFamily="34" charset="0"/>
              </a:rPr>
              <a:t>Listen for student responses: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Surfaces of states are changing too: </a:t>
            </a:r>
            <a:endParaRPr lang="en-US" sz="1800" u="none" strike="noStrike" dirty="0" smtClean="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More/ growing cities causing lower albedo and more absorption.</a:t>
            </a:r>
            <a:endParaRPr lang="en-US" sz="1800" u="none" strike="noStrike" dirty="0" smtClean="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Less snow for some reason = lower albedo, more absorption - like the ice albedo feedback we read about? </a:t>
            </a:r>
            <a:endParaRPr lang="en-US" sz="1800" u="none" strike="noStrike"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Estimate the albedo of the state land using our satellite imagery, and use it to calculate temperature. </a:t>
            </a:r>
            <a:endParaRPr lang="en-US" sz="1800" u="none" strike="noStrike" dirty="0" smtClean="0">
              <a:effectLst/>
              <a:latin typeface="Arial" panose="020B0604020202020204" pitchFamily="34" charset="0"/>
              <a:ea typeface="Arial" panose="020B0604020202020204" pitchFamily="34" charset="0"/>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dirty="0">
              <a:solidFill>
                <a:schemeClr val="dk1"/>
              </a:solidFill>
              <a:latin typeface="Cambria"/>
              <a:ea typeface="Cambria"/>
              <a:cs typeface="Cambria"/>
              <a:sym typeface="Cambria"/>
            </a:endParaRPr>
          </a:p>
          <a:p>
            <a:pPr marL="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Reviewing Colorado in Google Earth, we notice there is more rural space than urban spaces (cities) in Colorado, but the color of those surfaces are important too, even if they are not urban.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percentage of the land would we categorize as “high albedo?” (ask students to assist in reviewing this terminology, being specific). What we are looking for when categorizing a high versus a low albedo surface?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would this percentage translate to the albedo scale we read about yesterday? (The percentage will just be in decimal form, for example, 60% will become 0.6).</a:t>
            </a:r>
            <a:endParaRPr lang="en-US" u="none" strike="noStrike" dirty="0">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Shape 11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2. (15 min) Guide students in an Initial Ideas </a:t>
            </a:r>
            <a:r>
              <a:rPr lang="en-US" sz="1100" b="1" dirty="0" err="1" smtClean="0">
                <a:effectLst/>
                <a:latin typeface="Arial" panose="020B0604020202020204" pitchFamily="34" charset="0"/>
                <a:ea typeface="Cambria" panose="02040503050406030204" pitchFamily="18" charset="0"/>
              </a:rPr>
              <a:t>Discussion</a:t>
            </a:r>
            <a:r>
              <a:rPr lang="en-US" sz="1100" b="1" baseline="30000" dirty="0" err="1" smtClean="0">
                <a:effectLst/>
                <a:latin typeface="Arial" panose="020B0604020202020204" pitchFamily="34" charset="0"/>
                <a:ea typeface="Cambria" panose="02040503050406030204" pitchFamily="18" charset="0"/>
              </a:rPr>
              <a:t>A</a:t>
            </a:r>
            <a:r>
              <a:rPr lang="en-US" sz="1100" b="1" dirty="0" smtClean="0">
                <a:effectLst/>
                <a:latin typeface="Arial" panose="020B0604020202020204" pitchFamily="34" charset="0"/>
                <a:ea typeface="Cambria" panose="02040503050406030204" pitchFamily="18" charset="0"/>
              </a:rPr>
              <a:t> to emphasize that what we know of albedo is not the entire explanation for increased temperatures using the following prompts.</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we missing from our explanation?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can we use our understanding of albedo to understand the increase in a state’s temperature?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Average state temperature trends are also increasing [refer to figure on slide] not just city temperatures, how can we explain this?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is the difference between the “spikes” versus the overall trend line on this </a:t>
            </a:r>
            <a:r>
              <a:rPr lang="en-US" sz="1100" u="none" strike="noStrike" dirty="0" err="1" smtClean="0">
                <a:solidFill>
                  <a:srgbClr val="990000"/>
                </a:solidFill>
                <a:effectLst/>
                <a:ea typeface="Cambria" panose="02040503050406030204" pitchFamily="18" charset="0"/>
              </a:rPr>
              <a:t>graph</a:t>
            </a:r>
            <a:r>
              <a:rPr lang="en-US" sz="1100" u="none" strike="noStrike" baseline="30000" dirty="0" err="1" smtClean="0">
                <a:solidFill>
                  <a:srgbClr val="990000"/>
                </a:solidFill>
                <a:effectLst/>
                <a:ea typeface="Cambria" panose="02040503050406030204" pitchFamily="18" charset="0"/>
              </a:rPr>
              <a:t>B</a:t>
            </a:r>
            <a:r>
              <a:rPr lang="en-US" sz="1100" u="none" strike="noStrike" dirty="0" smtClean="0">
                <a:solidFill>
                  <a:srgbClr val="990000"/>
                </a:solidFill>
                <a:effectLst/>
                <a:ea typeface="Cambria" panose="02040503050406030204" pitchFamily="18" charset="0"/>
              </a:rPr>
              <a:t>?</a:t>
            </a:r>
            <a:endParaRPr lang="en-US" u="none" strike="noStrike" dirty="0" smtClean="0">
              <a:effectLst/>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Arial" panose="020B0604020202020204" pitchFamily="34"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Arial" panose="020B0604020202020204" pitchFamily="34" charset="0"/>
              </a:rPr>
              <a:t>Listen for student responses: </a:t>
            </a:r>
            <a:endParaRPr lang="en-US" sz="1800" dirty="0" smtClean="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Surfaces of states are changing too: </a:t>
            </a:r>
            <a:endParaRPr lang="en-US" sz="1800" u="none" strike="noStrike" dirty="0" smtClean="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More/ growing cities causing lower albedo and more absorption.</a:t>
            </a:r>
            <a:endParaRPr lang="en-US" sz="1800" u="none" strike="noStrike" dirty="0" smtClean="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100" i="1" u="none" strike="noStrike" dirty="0" smtClean="0">
                <a:effectLst/>
                <a:latin typeface="Arial" panose="020B0604020202020204" pitchFamily="34" charset="0"/>
                <a:ea typeface="Cambria" panose="02040503050406030204" pitchFamily="18" charset="0"/>
              </a:rPr>
              <a:t>Less snow for some reason = lower albedo, more absorption - like the ice albedo feedback we read about? </a:t>
            </a:r>
            <a:endParaRPr lang="en-US" sz="1800" u="none" strike="noStrike" dirty="0" smtClean="0">
              <a:effectLst/>
              <a:latin typeface="Arial" panose="020B0604020202020204" pitchFamily="34" charset="0"/>
              <a:ea typeface="Arial" panose="020B0604020202020204" pitchFamily="34" charset="0"/>
            </a:endParaRPr>
          </a:p>
          <a:p>
            <a:pPr marL="139700" indent="0">
              <a:buNone/>
            </a:pPr>
            <a:r>
              <a:rPr lang="en-US" sz="1100" b="0" i="1" u="none" strike="noStrike" cap="none" dirty="0" smtClean="0">
                <a:solidFill>
                  <a:srgbClr val="000000"/>
                </a:solidFill>
                <a:effectLst/>
                <a:latin typeface="Arial"/>
                <a:ea typeface="Arial"/>
                <a:cs typeface="Arial"/>
                <a:sym typeface="Arial"/>
              </a:rPr>
              <a:t>Estimate the albedo of the state land using our satellite imagery, and use it to calculate temperature</a:t>
            </a:r>
            <a:r>
              <a:rPr lang="en-US" sz="1100" b="0" i="1" u="none" strike="noStrike" cap="none" smtClean="0">
                <a:solidFill>
                  <a:srgbClr val="000000"/>
                </a:solidFill>
                <a:effectLst/>
                <a:latin typeface="Arial"/>
                <a:ea typeface="Arial"/>
                <a:cs typeface="Arial"/>
                <a:sym typeface="Arial"/>
              </a:rPr>
              <a:t>. </a:t>
            </a:r>
            <a:endParaRPr lang="en-US" sz="1100" i="1" smtClean="0">
              <a:effectLst/>
              <a:latin typeface="Arial" panose="020B0604020202020204" pitchFamily="34" charset="0"/>
              <a:ea typeface="Cambria" panose="02040503050406030204" pitchFamily="18" charset="0"/>
            </a:endParaRPr>
          </a:p>
          <a:p>
            <a:pPr marL="139700" indent="0">
              <a:buNone/>
            </a:pPr>
            <a:r>
              <a:rPr lang="en-US" sz="1100" b="1" u="sng" smtClean="0">
                <a:solidFill>
                  <a:srgbClr val="990000"/>
                </a:solidFill>
                <a:effectLst/>
                <a:latin typeface="Arial" panose="020B0604020202020204" pitchFamily="34" charset="0"/>
                <a:ea typeface="Cambria" panose="02040503050406030204" pitchFamily="18" charset="0"/>
              </a:rPr>
              <a:t>Suggested </a:t>
            </a:r>
            <a:r>
              <a:rPr lang="en-US" sz="1100" b="1" u="sng" dirty="0" smtClean="0">
                <a:solidFill>
                  <a:srgbClr val="990000"/>
                </a:solidFill>
                <a:effectLst/>
                <a:latin typeface="Arial" panose="020B0604020202020204" pitchFamily="34" charset="0"/>
                <a:ea typeface="Cambria" panose="02040503050406030204" pitchFamily="18" charset="0"/>
              </a:rPr>
              <a:t>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Reviewing Colorado in Google Earth, we notice there is more rural space than urban spaces (cities) in Colorado, but the color of those surfaces are important too, even if they are not urban.</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percentage of the land would we categorize as “high albedo?” (ask students to assist in reviewing this terminology, being specific). What we are looking for when categorizing a high versus a low albedo surface?</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would this percentage translate to the albedo scale we read about yesterday? (The percentage will just be in decimal form, for example, 60% will become 0.6).</a:t>
            </a:r>
            <a:endParaRPr lang="en-US" u="none" strike="noStrike" dirty="0">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Shape 12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400"/>
              <a:buFont typeface="Arial"/>
              <a:buNone/>
            </a:pPr>
            <a:endParaRPr sz="1100" b="1" i="0"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Average state temperature trends are also increasing,  not just city temperatures, how can we explain this? </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is the difference between the “spikes” versus the overall trend line on this graph? </a:t>
            </a:r>
            <a:r>
              <a:rPr lang="en" sz="1100" b="0" i="0" u="none" strike="noStrike" cap="none">
                <a:solidFill>
                  <a:srgbClr val="000000"/>
                </a:solidFill>
                <a:latin typeface="Arial"/>
                <a:ea typeface="Arial"/>
                <a:cs typeface="Arial"/>
                <a:sym typeface="Arial"/>
              </a:rPr>
              <a:t>this question is really important.  standard CCSS.Math.Content.HSS.ID.A.3 would be really great if the math was being taught at the same time. Talking about outliers and what they tell you (small scale changes that don't mean much long term etc) would enhance this study.</a:t>
            </a:r>
            <a:endParaRPr sz="1100" b="0" i="0" u="none" strike="noStrike" cap="none">
              <a:solidFill>
                <a:srgbClr val="990000"/>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100" b="1" i="0" u="none" strike="noStrike" cap="none">
                <a:solidFill>
                  <a:schemeClr val="dk1"/>
                </a:solidFill>
                <a:latin typeface="Arial"/>
                <a:ea typeface="Arial"/>
                <a:cs typeface="Arial"/>
                <a:sym typeface="Arial"/>
              </a:rPr>
              <a:t>Listen for student responses: </a:t>
            </a:r>
            <a:endParaRPr sz="1100" b="1" i="0" u="none" strike="noStrike" cap="none">
              <a:solidFill>
                <a:schemeClr val="dk1"/>
              </a:solidFill>
              <a:latin typeface="Arial"/>
              <a:ea typeface="Arial"/>
              <a:cs typeface="Arial"/>
              <a:sym typeface="Arial"/>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Surfaces of states are changing too </a:t>
            </a:r>
            <a:endParaRPr sz="1100" b="0" i="1" u="none" strike="noStrike" cap="none">
              <a:solidFill>
                <a:schemeClr val="dk1"/>
              </a:solidFill>
              <a:latin typeface="Cambria"/>
              <a:ea typeface="Cambria"/>
              <a:cs typeface="Cambria"/>
              <a:sym typeface="Cambria"/>
            </a:endParaRPr>
          </a:p>
          <a:p>
            <a:pPr marL="1371600" marR="0" lvl="1"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 more/ growing cities causing lower albedo and more absorption?</a:t>
            </a:r>
            <a:endParaRPr sz="1100" b="0" i="1" u="none" strike="noStrike" cap="none">
              <a:solidFill>
                <a:schemeClr val="dk1"/>
              </a:solidFill>
              <a:latin typeface="Cambria"/>
              <a:ea typeface="Cambria"/>
              <a:cs typeface="Cambria"/>
              <a:sym typeface="Cambria"/>
            </a:endParaRPr>
          </a:p>
          <a:p>
            <a:pPr marL="1371600" marR="0" lvl="1"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Less snow for some reason = lower albedo, more absorption - like the ice albedo feedback we read about? </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Estimate the albedo of the state land using our satellite imagery, and use it to calculate temperature? </a:t>
            </a: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rgbClr val="000000"/>
              </a:buClr>
              <a:buSzPts val="14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rgbClr val="000000"/>
              </a:buClr>
              <a:buSzPts val="14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Reviewing Colorado in Google Earth we notice there is more rural space than urban spaces (cities) in Colorado, but the color of those surfaces is important too, even if they are not urban.</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percentage of the land would we categorize as “high albedo?” (ask students to assist in reviewing this terminology, being specific what we are looking for when categorizing a high versus low albedo surface)</a:t>
            </a:r>
            <a:endParaRPr sz="1100" b="0" i="0" u="none" strike="noStrike" cap="none">
              <a:solidFill>
                <a:srgbClr val="990000"/>
              </a:solidFill>
              <a:latin typeface="Cambria"/>
              <a:ea typeface="Cambria"/>
              <a:cs typeface="Cambria"/>
              <a:sym typeface="Cambria"/>
            </a:endParaRPr>
          </a:p>
          <a:p>
            <a:pPr marL="51435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How would this percentage translate to the albedo scale we read about yesterday? (the percentage will just be in decimal form, for example 60% will become 0.6</a:t>
            </a:r>
            <a:endParaRPr sz="1100" b="1" i="0" u="none" strike="noStrike" cap="none">
              <a:solidFill>
                <a:schemeClr val="dk1"/>
              </a:solidFill>
              <a:latin typeface="Cambria"/>
              <a:ea typeface="Cambria"/>
              <a:cs typeface="Cambria"/>
              <a:sym typeface="Cambri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Shape 12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3. [14 min] Hand out the Student Activity Sheet and read through the procedure.  Break down the equation, going through each number and variable as the equation may seem daunting to students.  Complete calculations</a:t>
            </a:r>
            <a:r>
              <a:rPr lang="en" sz="1100" b="1" i="0" u="none" strike="noStrike" cap="none" baseline="30000">
                <a:solidFill>
                  <a:schemeClr val="dk1"/>
                </a:solidFill>
                <a:latin typeface="Cambria"/>
                <a:ea typeface="Cambria"/>
                <a:cs typeface="Cambria"/>
                <a:sym typeface="Cambria"/>
              </a:rPr>
              <a:t>B</a:t>
            </a:r>
            <a:r>
              <a:rPr lang="en" sz="1100" b="1" i="0" u="none" strike="noStrike" cap="none">
                <a:solidFill>
                  <a:schemeClr val="dk1"/>
                </a:solidFill>
                <a:latin typeface="Cambria"/>
                <a:ea typeface="Cambria"/>
                <a:cs typeface="Cambria"/>
                <a:sym typeface="Cambria"/>
              </a:rPr>
              <a:t> to determine how changing the albedo of the State of Colorado might affect temperature. Each group/pair will complete a different albedo value to see how changing this value affects temperature, and this should be transcribed as a table on the board for students to copy into notes as calculations are completed  (students complete on activity sheet)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Read equation introduction together (students popcorn read), noting what variables are present in the equation we are using and why they are important.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Determine what albedo ratings we want to explore as a class - one group should do the estimated “Colorado State” albedo, and from there students can choose higher and lower albedos to explore.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Circulate and support students with their calculations, instruct students to put their answer in Fahrenheit on the board next to their groups albedo value when completed. Students should copy data from board onto their student handouts.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Once students have compiled the class set of albedo data, guide them in a Building Understandings Discussion to summarize what the relationship between albedo and temperature is, and to compare the values we calculated with the average temperature of Colorado. Here students should note that even though albedo explains an increase in temperature, the temperatures we calculated are far below the state average.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is the relationship between albedo value and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If albedo was decreasing in Colorado over time, could that result in an increase in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Does albedo fully explain the average temperature for Colorado? Why or why not?</a:t>
            </a:r>
            <a:endParaRPr sz="1100" b="0" i="0" u="none" strike="noStrike" cap="none">
              <a:solidFill>
                <a:srgbClr val="990000"/>
              </a:solidFill>
              <a:latin typeface="Cambria"/>
              <a:ea typeface="Cambria"/>
              <a:cs typeface="Cambria"/>
              <a:sym typeface="Cambria"/>
            </a:endParaRPr>
          </a:p>
          <a:p>
            <a:pPr marL="9144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Here, students should note that the albedo change in Colorado is far too small for the changes we see.</a:t>
            </a:r>
            <a:endParaRPr sz="1100" b="0" i="0" u="none" strike="noStrike" cap="none">
              <a:solidFill>
                <a:srgbClr val="990000"/>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student responses: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 expected temperatures based on albedo are very low compared to the true temperature average of Colorado and we are wondering why?</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Shape 13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3. [14 min] Hand out the Student Activity Sheet and read through the procedure.  Break down the equation, going through each number and variable as the equation may seem daunting to students.  Complete calculations</a:t>
            </a:r>
            <a:r>
              <a:rPr lang="en" sz="1100" b="1" i="0" u="none" strike="noStrike" cap="none" baseline="30000">
                <a:solidFill>
                  <a:schemeClr val="dk1"/>
                </a:solidFill>
                <a:latin typeface="Cambria"/>
                <a:ea typeface="Cambria"/>
                <a:cs typeface="Cambria"/>
                <a:sym typeface="Cambria"/>
              </a:rPr>
              <a:t>B</a:t>
            </a:r>
            <a:r>
              <a:rPr lang="en" sz="1100" b="1" i="0" u="none" strike="noStrike" cap="none">
                <a:solidFill>
                  <a:schemeClr val="dk1"/>
                </a:solidFill>
                <a:latin typeface="Cambria"/>
                <a:ea typeface="Cambria"/>
                <a:cs typeface="Cambria"/>
                <a:sym typeface="Cambria"/>
              </a:rPr>
              <a:t> to determine how changing the albedo of the State of Colorado might affect temperature. Each group/pair will complete a different albedo value to see how changing this value affects temperature, and this should be transcribed as a table on the board for students to copy into notes as calculations are completed  (students complete on activity sheet)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Read equation introduction together (students popcorn read), noting what variables are present in the equation we are using and why they are important.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Determine what albedo ratings we want to explore as a class - one group should do the estimated “Colorado State” albedo, and from there students can choose higher and lower albedos to explore.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Circulate and support students with their calculations, instruct students to put their answer in Fahrenheit on the board next to their groups albedo value when completed. Students should copy data from board onto their student handouts.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Once students have compiled the class set of albedo data, guide them in a Building Understandings Discussion to summarize what the relationship between albedo and temperature is, and to compare the values we calculated with the average temperature of Colorado. Here students should note that even though albedo explains an increase in temperature, the temperatures we calculated are far below the state average.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is the relationship between albedo value and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If albedo was decreasing in Colorado over time, could that result in an increase in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Does albedo fully explain the average temperature for Colorado? Why or why not?</a:t>
            </a:r>
            <a:endParaRPr sz="1100" b="0" i="0" u="none" strike="noStrike" cap="none">
              <a:solidFill>
                <a:srgbClr val="990000"/>
              </a:solidFill>
              <a:latin typeface="Cambria"/>
              <a:ea typeface="Cambria"/>
              <a:cs typeface="Cambria"/>
              <a:sym typeface="Cambria"/>
            </a:endParaRPr>
          </a:p>
          <a:p>
            <a:pPr marL="9144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Here, students should note that the albedo change in Colorado is far too small for the changes we see.</a:t>
            </a:r>
            <a:endParaRPr sz="1100" b="0" i="0" u="none" strike="noStrike" cap="none">
              <a:solidFill>
                <a:srgbClr val="990000"/>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student responses: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 expected temperatures based on albedo are very low compared to the true temperature average of Colorado and we are wondering why?</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Shape 14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3. [14 min] Hand out the Student Activity Sheet and read through the procedure.  Break down the equation, going through each number and variable as the equation may seem daunting to students.  Complete calculations</a:t>
            </a:r>
            <a:r>
              <a:rPr lang="en" sz="1100" b="1" i="0" u="none" strike="noStrike" cap="none" baseline="30000">
                <a:solidFill>
                  <a:schemeClr val="dk1"/>
                </a:solidFill>
                <a:latin typeface="Cambria"/>
                <a:ea typeface="Cambria"/>
                <a:cs typeface="Cambria"/>
                <a:sym typeface="Cambria"/>
              </a:rPr>
              <a:t>B</a:t>
            </a:r>
            <a:r>
              <a:rPr lang="en" sz="1100" b="1" i="0" u="none" strike="noStrike" cap="none">
                <a:solidFill>
                  <a:schemeClr val="dk1"/>
                </a:solidFill>
                <a:latin typeface="Cambria"/>
                <a:ea typeface="Cambria"/>
                <a:cs typeface="Cambria"/>
                <a:sym typeface="Cambria"/>
              </a:rPr>
              <a:t> to determine how changing the albedo of the State of Colorado might affect temperature. Each group/pair will complete a different albedo value to see how changing this value affects temperature, and this should be transcribed as a table on the board for students to copy into notes as calculations are completed  (students complete on activity sheet)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Read equation introduction together (students popcorn read), noting what variables are present in the equation we are using and why they are important.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Determine what albedo ratings we want to explore as a class - one group should do the estimated “Colorado State” albedo, and from there students can choose higher and lower albedos to explore.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chemeClr val="dk1"/>
              </a:buClr>
              <a:buSzPts val="1100"/>
              <a:buFont typeface="Cambria"/>
              <a:buAutoNum type="arabicPeriod"/>
            </a:pPr>
            <a:r>
              <a:rPr lang="en" sz="1100" b="1" i="0" u="none" strike="noStrike" cap="none">
                <a:solidFill>
                  <a:schemeClr val="dk1"/>
                </a:solidFill>
                <a:latin typeface="Cambria"/>
                <a:ea typeface="Cambria"/>
                <a:cs typeface="Cambria"/>
                <a:sym typeface="Cambria"/>
              </a:rPr>
              <a:t>Circulate and support students with their calculations, instruct students to put their answer in Fahrenheit on the board next to their groups albedo value when completed. Students should copy data from board onto their student handouts.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Once students have compiled the class set of albedo data, guide them in a Building Understandings Discussion to summarize what the relationship between albedo and temperature is, and to compare the values we calculated with the average temperature of Colorado. Here students should note that even though albedo explains an increase in temperature, the temperatures we calculated are far below the state average. </a:t>
            </a: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is the relationship between albedo value and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If albedo was decreasing in Colorado over time, could that result in an increase in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Does albedo fully explain the average temperature for Colorado? Why or why not?</a:t>
            </a:r>
            <a:endParaRPr sz="1100" b="0" i="0" u="none" strike="noStrike" cap="none">
              <a:solidFill>
                <a:srgbClr val="990000"/>
              </a:solidFill>
              <a:latin typeface="Cambria"/>
              <a:ea typeface="Cambria"/>
              <a:cs typeface="Cambria"/>
              <a:sym typeface="Cambria"/>
            </a:endParaRPr>
          </a:p>
          <a:p>
            <a:pPr marL="914400" marR="0" lvl="1"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Here, students should note that the albedo change in Colorado is far too small for the changes we see.</a:t>
            </a:r>
            <a:endParaRPr sz="1100" b="0" i="0" u="none" strike="noStrike" cap="none">
              <a:solidFill>
                <a:srgbClr val="990000"/>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student responses: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The expected temperatures based on albedo are very low compared to the true temperature average of Colorado and we are wondering why?</a:t>
            </a:r>
            <a:endParaRPr sz="1100" b="0" i="1" u="none" strike="noStrike" cap="none">
              <a:solidFill>
                <a:schemeClr val="dk1"/>
              </a:solidFill>
              <a:latin typeface="Cambria"/>
              <a:ea typeface="Cambria"/>
              <a:cs typeface="Cambria"/>
              <a:sym typeface="Cambria"/>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Shape 1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4. (5 mins) Return to the driving questions board to determine the missing variable (greenhouse gases). The goal of this section is to get students thinking about the role of gases with temperature- whether in the form of emissions (greenhouse gases), or simply drawing on what they know about the carbon cycle with plants. </a:t>
            </a: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endParaRPr sz="1100" b="0" i="1" u="none" strike="noStrike" cap="none">
              <a:solidFill>
                <a:schemeClr val="dk1"/>
              </a:solidFill>
              <a:latin typeface="Cambria"/>
              <a:ea typeface="Cambria"/>
              <a:cs typeface="Cambria"/>
              <a:sym typeface="Cambria"/>
            </a:endParaRPr>
          </a:p>
          <a:p>
            <a:pPr marL="0" marR="0" lvl="0" indent="0" algn="l" rtl="0">
              <a:lnSpc>
                <a:spcPct val="115000"/>
              </a:lnSpc>
              <a:spcBef>
                <a:spcPts val="0"/>
              </a:spcBef>
              <a:spcAft>
                <a:spcPts val="0"/>
              </a:spcAft>
              <a:buClr>
                <a:schemeClr val="dk1"/>
              </a:buClr>
              <a:buSzPts val="1100"/>
              <a:buFont typeface="Arial"/>
              <a:buNone/>
            </a:pPr>
            <a:r>
              <a:rPr lang="en" sz="1100" b="1" i="0" u="sng" strike="noStrike" cap="none">
                <a:solidFill>
                  <a:srgbClr val="990000"/>
                </a:solidFill>
                <a:latin typeface="Cambria"/>
                <a:ea typeface="Cambria"/>
                <a:cs typeface="Cambria"/>
                <a:sym typeface="Cambria"/>
              </a:rPr>
              <a:t>Suggested Prompts: </a:t>
            </a:r>
            <a:endParaRPr sz="1100" b="1" i="0" u="none" strike="noStrike" cap="none">
              <a:solidFill>
                <a:schemeClr val="dk1"/>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Based on the albedo we estimated for Colorado, the average temperature should be ___________ for our state. Does that sound correct for what is actually is? Why is this average low? Is something missing from our equation?</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from our driving questions board might help us understand another variable that influences temperature?</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What are greenhouse gases, how do they affect temperature? </a:t>
            </a:r>
            <a:endParaRPr sz="1100" b="0" i="0" u="none" strike="noStrike" cap="none">
              <a:solidFill>
                <a:srgbClr val="990000"/>
              </a:solidFill>
              <a:latin typeface="Cambria"/>
              <a:ea typeface="Cambria"/>
              <a:cs typeface="Cambria"/>
              <a:sym typeface="Cambria"/>
            </a:endParaRPr>
          </a:p>
          <a:p>
            <a:pPr marL="457200" marR="0" lvl="0" indent="-298450" algn="l" rtl="0">
              <a:lnSpc>
                <a:spcPct val="115000"/>
              </a:lnSpc>
              <a:spcBef>
                <a:spcPts val="0"/>
              </a:spcBef>
              <a:spcAft>
                <a:spcPts val="0"/>
              </a:spcAft>
              <a:buClr>
                <a:srgbClr val="990000"/>
              </a:buClr>
              <a:buSzPts val="1100"/>
              <a:buFont typeface="Cambria"/>
              <a:buChar char="➔"/>
            </a:pPr>
            <a:r>
              <a:rPr lang="en" sz="1100" b="0" i="0" u="none" strike="noStrike" cap="none">
                <a:solidFill>
                  <a:srgbClr val="990000"/>
                </a:solidFill>
                <a:latin typeface="Cambria"/>
                <a:ea typeface="Cambria"/>
                <a:cs typeface="Cambria"/>
                <a:sym typeface="Cambria"/>
              </a:rPr>
              <a:t>Are all gases greenhouse gases? Which are and which are not?</a:t>
            </a:r>
            <a:endParaRPr sz="1100" b="0" i="0" u="none" strike="noStrike" cap="none">
              <a:solidFill>
                <a:srgbClr val="990000"/>
              </a:solidFill>
              <a:latin typeface="Cambria"/>
              <a:ea typeface="Cambria"/>
              <a:cs typeface="Cambria"/>
              <a:sym typeface="Cambria"/>
            </a:endParaRPr>
          </a:p>
          <a:p>
            <a:pPr marL="0" marR="0" lvl="0" indent="0" algn="l" rtl="0">
              <a:lnSpc>
                <a:spcPct val="100000"/>
              </a:lnSpc>
              <a:spcBef>
                <a:spcPts val="0"/>
              </a:spcBef>
              <a:spcAft>
                <a:spcPts val="0"/>
              </a:spcAft>
              <a:buClr>
                <a:schemeClr val="dk1"/>
              </a:buClr>
              <a:buSzPts val="1100"/>
              <a:buFont typeface="Arial"/>
              <a:buNone/>
            </a:pPr>
            <a:endParaRPr sz="1100" b="1" i="0" u="none" strike="noStrike" cap="none">
              <a:solidFill>
                <a:schemeClr val="dk1"/>
              </a:solidFill>
              <a:latin typeface="Cambria"/>
              <a:ea typeface="Cambria"/>
              <a:cs typeface="Cambria"/>
              <a:sym typeface="Cambria"/>
            </a:endParaRPr>
          </a:p>
          <a:p>
            <a:pPr marL="457200" marR="0" lvl="0" indent="0" algn="l" rtl="0">
              <a:lnSpc>
                <a:spcPct val="100000"/>
              </a:lnSpc>
              <a:spcBef>
                <a:spcPts val="0"/>
              </a:spcBef>
              <a:spcAft>
                <a:spcPts val="0"/>
              </a:spcAft>
              <a:buClr>
                <a:schemeClr val="dk1"/>
              </a:buClr>
              <a:buSzPts val="1100"/>
              <a:buFont typeface="Arial"/>
              <a:buNone/>
            </a:pPr>
            <a:r>
              <a:rPr lang="en" sz="1100" b="1" i="0" u="none" strike="noStrike" cap="none">
                <a:solidFill>
                  <a:schemeClr val="dk1"/>
                </a:solidFill>
                <a:latin typeface="Cambria"/>
                <a:ea typeface="Cambria"/>
                <a:cs typeface="Cambria"/>
                <a:sym typeface="Cambria"/>
              </a:rPr>
              <a:t>Listen for student responses: </a:t>
            </a:r>
            <a:endParaRPr sz="1100" b="1" i="0"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From driving questions board, photosynthesis, emissions, greenhouse gases should attract student attention. Use these to build toward goal </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Greenhouse gases trap heat, we don’t specifically know how</a:t>
            </a:r>
            <a:endParaRPr sz="1100" b="0" i="1" u="none" strike="noStrike" cap="none">
              <a:solidFill>
                <a:schemeClr val="dk1"/>
              </a:solidFill>
              <a:latin typeface="Cambria"/>
              <a:ea typeface="Cambria"/>
              <a:cs typeface="Cambria"/>
              <a:sym typeface="Cambria"/>
            </a:endParaRPr>
          </a:p>
          <a:p>
            <a:pPr marL="914400" marR="0" lvl="0" indent="-298450" algn="l" rtl="0">
              <a:lnSpc>
                <a:spcPct val="100000"/>
              </a:lnSpc>
              <a:spcBef>
                <a:spcPts val="0"/>
              </a:spcBef>
              <a:spcAft>
                <a:spcPts val="0"/>
              </a:spcAft>
              <a:buClr>
                <a:schemeClr val="dk1"/>
              </a:buClr>
              <a:buSzPts val="1100"/>
              <a:buFont typeface="Cambria"/>
              <a:buChar char="➔"/>
            </a:pPr>
            <a:r>
              <a:rPr lang="en" sz="1100" b="0" i="1" u="none" strike="noStrike" cap="none">
                <a:solidFill>
                  <a:schemeClr val="dk1"/>
                </a:solidFill>
                <a:latin typeface="Cambria"/>
                <a:ea typeface="Cambria"/>
                <a:cs typeface="Cambria"/>
                <a:sym typeface="Cambria"/>
              </a:rPr>
              <a:t>Not all gases are greenhouse gases, 02 N2 are not, C02 and methane are… we don’t know about water vapor</a:t>
            </a:r>
            <a:endParaRPr sz="1100" b="1" i="0" u="none" strike="noStrike" cap="none">
              <a:solidFill>
                <a:schemeClr val="dk1"/>
              </a:solidFill>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38761D"/>
              </a:buClr>
              <a:buSzPts val="5200"/>
              <a:buFont typeface="Dosis"/>
              <a:buNone/>
              <a:defRPr sz="5200" b="1" i="0" u="none" strike="noStrike" cap="none">
                <a:solidFill>
                  <a:srgbClr val="38761D"/>
                </a:solidFill>
                <a:latin typeface="Dosis"/>
                <a:ea typeface="Dosis"/>
                <a:cs typeface="Dosis"/>
                <a:sym typeface="Dosis"/>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2800"/>
              <a:buFont typeface="Dosis"/>
              <a:buNone/>
              <a:defRPr sz="2800" b="0" i="0" u="none" strike="noStrike" cap="none">
                <a:solidFill>
                  <a:srgbClr val="000000"/>
                </a:solidFill>
                <a:latin typeface="Dosis"/>
                <a:ea typeface="Dosis"/>
                <a:cs typeface="Dosis"/>
                <a:sym typeface="Dosis"/>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45" name="Shape 4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Shape 47"/>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48" name="Shape 48"/>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68" name="Shape 68"/>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69" name="Shape 6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Shape 81"/>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Shape 82"/>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84" name="Shape 84"/>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5" name="Shape 8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38761D"/>
              </a:buClr>
              <a:buSzPts val="3600"/>
              <a:buFont typeface="Dosis"/>
              <a:buNone/>
              <a:defRPr sz="3600" b="1" i="0" u="none" strike="noStrike" cap="none">
                <a:solidFill>
                  <a:srgbClr val="38761D"/>
                </a:solidFill>
                <a:latin typeface="Dosis"/>
                <a:ea typeface="Dosis"/>
                <a:cs typeface="Dosis"/>
                <a:sym typeface="Dosi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81000" algn="l" rtl="0">
              <a:lnSpc>
                <a:spcPct val="115000"/>
              </a:lnSpc>
              <a:spcBef>
                <a:spcPts val="0"/>
              </a:spcBef>
              <a:spcAft>
                <a:spcPts val="0"/>
              </a:spcAft>
              <a:buClr>
                <a:srgbClr val="000000"/>
              </a:buClr>
              <a:buSzPts val="2400"/>
              <a:buFont typeface="Petrona"/>
              <a:buChar char="●"/>
              <a:defRPr sz="2400" b="0" i="0" u="none" strike="noStrike" cap="none">
                <a:solidFill>
                  <a:srgbClr val="000000"/>
                </a:solidFill>
                <a:latin typeface="Petrona"/>
                <a:ea typeface="Petrona"/>
                <a:cs typeface="Petrona"/>
                <a:sym typeface="Petrona"/>
              </a:defRPr>
            </a:lvl1pPr>
            <a:lvl2pPr marL="914400" marR="0" lvl="1" indent="-342900" algn="l" rtl="0">
              <a:lnSpc>
                <a:spcPct val="115000"/>
              </a:lnSpc>
              <a:spcBef>
                <a:spcPts val="1600"/>
              </a:spcBef>
              <a:spcAft>
                <a:spcPts val="0"/>
              </a:spcAft>
              <a:buClr>
                <a:srgbClr val="38761D"/>
              </a:buClr>
              <a:buSzPts val="1800"/>
              <a:buFont typeface="Dosis"/>
              <a:buChar char="○"/>
              <a:defRPr sz="1800" b="0" i="0" u="none" strike="noStrike" cap="none">
                <a:solidFill>
                  <a:srgbClr val="38761D"/>
                </a:solidFill>
                <a:latin typeface="Dosis"/>
                <a:ea typeface="Dosis"/>
                <a:cs typeface="Dosis"/>
                <a:sym typeface="Dosis"/>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88" name="Shape 8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Shape 90"/>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91" name="Shape 91"/>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92" name="Shape 9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Shape 9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Shape 1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5" name="Shape 25"/>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Shape 38"/>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Shape 39"/>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38761D"/>
              </a:buClr>
              <a:buSzPts val="5200"/>
              <a:buFont typeface="Dosis"/>
              <a:buNone/>
            </a:pPr>
            <a:r>
              <a:rPr lang="en" sz="5200" b="1" i="0" u="none" strike="noStrike" cap="none" dirty="0">
                <a:solidFill>
                  <a:srgbClr val="38761D"/>
                </a:solidFill>
                <a:latin typeface="Dosis"/>
                <a:ea typeface="Dosis"/>
                <a:cs typeface="Dosis"/>
                <a:sym typeface="Dosis"/>
              </a:rPr>
              <a:t>HS Climate </a:t>
            </a:r>
            <a:r>
              <a:rPr lang="en" dirty="0" smtClean="0"/>
              <a:t>Resiliency</a:t>
            </a:r>
            <a:r>
              <a:rPr lang="en" sz="5200" b="1" i="0" u="none" strike="noStrike" cap="none" dirty="0" smtClean="0">
                <a:solidFill>
                  <a:srgbClr val="38761D"/>
                </a:solidFill>
                <a:latin typeface="Dosis"/>
                <a:ea typeface="Dosis"/>
                <a:cs typeface="Dosis"/>
                <a:sym typeface="Dosis"/>
              </a:rPr>
              <a:t> </a:t>
            </a:r>
            <a:r>
              <a:rPr lang="en" sz="5200" b="1" i="0" u="none" strike="noStrike" cap="none" dirty="0">
                <a:solidFill>
                  <a:srgbClr val="38761D"/>
                </a:solidFill>
                <a:latin typeface="Dosis"/>
                <a:ea typeface="Dosis"/>
                <a:cs typeface="Dosis"/>
                <a:sym typeface="Dosis"/>
              </a:rPr>
              <a:t>Unit</a:t>
            </a:r>
            <a:endParaRPr sz="5200" b="1" i="0" u="none" strike="noStrike" cap="none" dirty="0">
              <a:solidFill>
                <a:srgbClr val="38761D"/>
              </a:solidFill>
              <a:latin typeface="Dosis"/>
              <a:ea typeface="Dosis"/>
              <a:cs typeface="Dosis"/>
              <a:sym typeface="Dosis"/>
            </a:endParaRPr>
          </a:p>
          <a:p>
            <a:pPr marL="0" marR="0" lvl="0" indent="0" algn="ctr" rtl="0">
              <a:lnSpc>
                <a:spcPct val="100000"/>
              </a:lnSpc>
              <a:spcBef>
                <a:spcPts val="0"/>
              </a:spcBef>
              <a:spcAft>
                <a:spcPts val="0"/>
              </a:spcAft>
              <a:buClr>
                <a:srgbClr val="38761D"/>
              </a:buClr>
              <a:buSzPts val="5200"/>
              <a:buFont typeface="Dosis"/>
              <a:buNone/>
            </a:pPr>
            <a:r>
              <a:rPr lang="en" sz="5200" b="1" i="0" u="none" strike="noStrike" cap="none" dirty="0">
                <a:solidFill>
                  <a:srgbClr val="38761D"/>
                </a:solidFill>
                <a:latin typeface="Dosis"/>
                <a:ea typeface="Dosis"/>
                <a:cs typeface="Dosis"/>
                <a:sym typeface="Dosis"/>
              </a:rPr>
              <a:t>Lesson 4</a:t>
            </a:r>
            <a:endParaRPr sz="5200" b="1" i="0" u="none" strike="noStrike" cap="none" dirty="0">
              <a:solidFill>
                <a:srgbClr val="38761D"/>
              </a:solidFill>
              <a:latin typeface="Dosis"/>
              <a:ea typeface="Dosis"/>
              <a:cs typeface="Dosis"/>
              <a:sym typeface="Dosi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Next Steps</a:t>
            </a:r>
            <a:endParaRPr sz="3600" b="1" i="0" u="none" strike="noStrike" cap="none">
              <a:solidFill>
                <a:srgbClr val="38761D"/>
              </a:solidFill>
              <a:latin typeface="Dosis"/>
              <a:ea typeface="Dosis"/>
              <a:cs typeface="Dosis"/>
              <a:sym typeface="Dosis"/>
            </a:endParaRPr>
          </a:p>
        </p:txBody>
      </p:sp>
      <p:cxnSp>
        <p:nvCxnSpPr>
          <p:cNvPr id="163" name="Shape 163"/>
          <p:cNvCxnSpPr/>
          <p:nvPr/>
        </p:nvCxnSpPr>
        <p:spPr>
          <a:xfrm>
            <a:off x="333750" y="1250450"/>
            <a:ext cx="8476500" cy="33300"/>
          </a:xfrm>
          <a:prstGeom prst="straightConnector1">
            <a:avLst/>
          </a:prstGeom>
          <a:noFill/>
          <a:ln w="38100" cap="flat" cmpd="sng">
            <a:solidFill>
              <a:srgbClr val="38761D"/>
            </a:solidFill>
            <a:prstDash val="solid"/>
            <a:round/>
            <a:headEnd type="none" w="sm" len="sm"/>
            <a:tailEnd type="none" w="sm" len="sm"/>
          </a:ln>
        </p:spPr>
      </p:cxnSp>
      <p:sp>
        <p:nvSpPr>
          <p:cNvPr id="164" name="Shape 164"/>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could we do to investigate this idea of greenhouse gases?</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Greenhouse Gases</a:t>
            </a:r>
            <a:endParaRPr sz="3600" b="1" i="0" u="none" strike="noStrike" cap="none">
              <a:solidFill>
                <a:srgbClr val="38761D"/>
              </a:solidFill>
              <a:latin typeface="Dosis"/>
              <a:ea typeface="Dosis"/>
              <a:cs typeface="Dosis"/>
              <a:sym typeface="Dosis"/>
            </a:endParaRPr>
          </a:p>
        </p:txBody>
      </p:sp>
      <p:sp>
        <p:nvSpPr>
          <p:cNvPr id="170" name="Shape 170"/>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gases are in this room right now?</a:t>
            </a:r>
            <a:endParaRPr sz="3000" b="0" i="0" u="none" strike="noStrike" cap="none">
              <a:solidFill>
                <a:srgbClr val="000000"/>
              </a:solidFill>
              <a:latin typeface="Petrona"/>
              <a:ea typeface="Petrona"/>
              <a:cs typeface="Petrona"/>
              <a:sym typeface="Petrona"/>
            </a:endParaRPr>
          </a:p>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gases are produced by living organisms?</a:t>
            </a:r>
            <a:endParaRPr sz="3000" b="0" i="0" u="none" strike="noStrike" cap="none">
              <a:solidFill>
                <a:srgbClr val="000000"/>
              </a:solidFill>
              <a:latin typeface="Petrona"/>
              <a:ea typeface="Petrona"/>
              <a:cs typeface="Petrona"/>
              <a:sym typeface="Petrona"/>
            </a:endParaRPr>
          </a:p>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gases are considered “emissions” from our Driving Questions board? </a:t>
            </a:r>
            <a:endParaRPr sz="3000" b="0" i="0" u="none" strike="noStrike" cap="none">
              <a:solidFill>
                <a:srgbClr val="000000"/>
              </a:solidFill>
              <a:latin typeface="Petrona"/>
              <a:ea typeface="Petrona"/>
              <a:cs typeface="Petrona"/>
              <a:sym typeface="Petrona"/>
            </a:endParaRPr>
          </a:p>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are emissions and what affects them?</a:t>
            </a:r>
            <a:endParaRPr/>
          </a:p>
          <a:p>
            <a:pPr marL="457200" marR="0" lvl="0" indent="-419100" algn="l" rtl="0">
              <a:lnSpc>
                <a:spcPct val="115000"/>
              </a:lnSpc>
              <a:spcBef>
                <a:spcPts val="0"/>
              </a:spcBef>
              <a:spcAft>
                <a:spcPts val="0"/>
              </a:spcAft>
              <a:buClr>
                <a:srgbClr val="000000"/>
              </a:buClr>
              <a:buSzPts val="3000"/>
              <a:buFont typeface="Petrona"/>
              <a:buChar char="●"/>
            </a:pPr>
            <a:r>
              <a:rPr lang="en" sz="3000" b="0" i="0" u="none" strike="noStrike" cap="none">
                <a:solidFill>
                  <a:srgbClr val="000000"/>
                </a:solidFill>
                <a:latin typeface="Petrona"/>
                <a:ea typeface="Petrona"/>
                <a:cs typeface="Petrona"/>
                <a:sym typeface="Petrona"/>
              </a:rPr>
              <a:t>What percentage does each of these gases make up of our atmosphere?</a:t>
            </a:r>
            <a:r>
              <a:rPr lang="en" sz="1100" b="0" i="0" u="none" strike="noStrike" cap="none">
                <a:solidFill>
                  <a:srgbClr val="990000"/>
                </a:solidFill>
                <a:latin typeface="Cambria"/>
                <a:ea typeface="Cambria"/>
                <a:cs typeface="Cambria"/>
                <a:sym typeface="Cambria"/>
              </a:rPr>
              <a:t> </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Shape 175" descr="gas_molecules.gif"/>
          <p:cNvPicPr preferRelativeResize="0"/>
          <p:nvPr/>
        </p:nvPicPr>
        <p:blipFill rotWithShape="1">
          <a:blip r:embed="rId3">
            <a:alphaModFix/>
          </a:blip>
          <a:srcRect/>
          <a:stretch/>
        </p:blipFill>
        <p:spPr>
          <a:xfrm>
            <a:off x="1657800" y="749150"/>
            <a:ext cx="5689525" cy="5359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Develop a Model</a:t>
            </a:r>
            <a:endParaRPr sz="3600" b="1" i="0" u="none" strike="noStrike" cap="none">
              <a:solidFill>
                <a:srgbClr val="38761D"/>
              </a:solidFill>
              <a:latin typeface="Dosis"/>
              <a:ea typeface="Dosis"/>
              <a:cs typeface="Dosis"/>
              <a:sym typeface="Dosis"/>
            </a:endParaRPr>
          </a:p>
        </p:txBody>
      </p:sp>
      <p:sp>
        <p:nvSpPr>
          <p:cNvPr id="181" name="Shape 18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How do Greenhouse Gases affect Earth?</a:t>
            </a: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Making Sense and Building Understandings</a:t>
            </a:r>
            <a:endParaRPr sz="3600" b="1" i="0" u="none" strike="noStrike" cap="none">
              <a:solidFill>
                <a:srgbClr val="38761D"/>
              </a:solidFill>
              <a:latin typeface="Dosis"/>
              <a:ea typeface="Dosis"/>
              <a:cs typeface="Dosis"/>
              <a:sym typeface="Dosis"/>
            </a:endParaRPr>
          </a:p>
        </p:txBody>
      </p:sp>
      <p:sp>
        <p:nvSpPr>
          <p:cNvPr id="187" name="Shape 18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Answer the questions in your Student Activity Sheet</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Consensus Building</a:t>
            </a:r>
            <a:endParaRPr sz="3600" b="1" i="0" u="none" strike="noStrike" cap="none">
              <a:solidFill>
                <a:srgbClr val="38761D"/>
              </a:solidFill>
              <a:latin typeface="Dosis"/>
              <a:ea typeface="Dosis"/>
              <a:cs typeface="Dosis"/>
              <a:sym typeface="Dosis"/>
            </a:endParaRPr>
          </a:p>
        </p:txBody>
      </p:sp>
      <p:sp>
        <p:nvSpPr>
          <p:cNvPr id="193" name="Shape 19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What have we figured out so far? </a:t>
            </a: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Questions</a:t>
            </a:r>
            <a:endParaRPr sz="3600" b="1" i="0" u="none" strike="noStrike" cap="none">
              <a:solidFill>
                <a:srgbClr val="38761D"/>
              </a:solidFill>
              <a:latin typeface="Dosis"/>
              <a:ea typeface="Dosis"/>
              <a:cs typeface="Dosis"/>
              <a:sym typeface="Dosis"/>
            </a:endParaRPr>
          </a:p>
        </p:txBody>
      </p:sp>
      <p:sp>
        <p:nvSpPr>
          <p:cNvPr id="199" name="Shape 199"/>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What are we wondering? </a:t>
            </a: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endParaRPr sz="24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r>
              <a:rPr lang="en" sz="2400" b="0" i="0" u="none" strike="noStrike" cap="none">
                <a:solidFill>
                  <a:srgbClr val="000000"/>
                </a:solidFill>
                <a:latin typeface="Petrona"/>
                <a:ea typeface="Petrona"/>
                <a:cs typeface="Petrona"/>
                <a:sym typeface="Petrona"/>
              </a:rPr>
              <a:t>What questions should we answer next?</a:t>
            </a:r>
            <a:endParaRPr sz="2400" b="0" i="0" u="none" strike="noStrike" cap="none">
              <a:solidFill>
                <a:srgbClr val="000000"/>
              </a:solidFill>
              <a:latin typeface="Petrona"/>
              <a:ea typeface="Petrona"/>
              <a:cs typeface="Petrona"/>
              <a:sym typeface="Petro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Do now</a:t>
            </a:r>
            <a:endParaRPr sz="3600" b="1" i="0" u="none" strike="noStrike" cap="none">
              <a:solidFill>
                <a:srgbClr val="38761D"/>
              </a:solidFill>
              <a:latin typeface="Dosis"/>
              <a:ea typeface="Dosis"/>
              <a:cs typeface="Dosis"/>
              <a:sym typeface="Dosis"/>
            </a:endParaRPr>
          </a:p>
        </p:txBody>
      </p:sp>
      <p:cxnSp>
        <p:nvCxnSpPr>
          <p:cNvPr id="105" name="Shape 105"/>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
        <p:nvSpPr>
          <p:cNvPr id="106" name="Shape 106"/>
          <p:cNvSpPr txBox="1">
            <a:spLocks noGrp="1"/>
          </p:cNvSpPr>
          <p:nvPr>
            <p:ph type="body" idx="1"/>
          </p:nvPr>
        </p:nvSpPr>
        <p:spPr>
          <a:xfrm>
            <a:off x="345050" y="18597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did we figure out last class about albedo?</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does it help us explain?</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are some gaps that albedo doesn’t help us explain?</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Initial Ideas</a:t>
            </a:r>
            <a:endParaRPr sz="3600" b="1" i="0" u="none" strike="noStrike" cap="none">
              <a:solidFill>
                <a:srgbClr val="38761D"/>
              </a:solidFill>
              <a:latin typeface="Dosis"/>
              <a:ea typeface="Dosis"/>
              <a:cs typeface="Dosis"/>
              <a:sym typeface="Dosis"/>
            </a:endParaRPr>
          </a:p>
        </p:txBody>
      </p:sp>
      <p:cxnSp>
        <p:nvCxnSpPr>
          <p:cNvPr id="112" name="Shape 112"/>
          <p:cNvCxnSpPr/>
          <p:nvPr/>
        </p:nvCxnSpPr>
        <p:spPr>
          <a:xfrm>
            <a:off x="333750" y="1356875"/>
            <a:ext cx="8476500" cy="33300"/>
          </a:xfrm>
          <a:prstGeom prst="straightConnector1">
            <a:avLst/>
          </a:prstGeom>
          <a:noFill/>
          <a:ln w="38100" cap="flat" cmpd="sng">
            <a:solidFill>
              <a:srgbClr val="38761D"/>
            </a:solidFill>
            <a:prstDash val="solid"/>
            <a:round/>
            <a:headEnd type="none" w="sm" len="sm"/>
            <a:tailEnd type="none" w="sm" len="sm"/>
          </a:ln>
        </p:spPr>
      </p:cxnSp>
      <p:sp>
        <p:nvSpPr>
          <p:cNvPr id="113" name="Shape 113"/>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are we missing from our explanation?</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How can we use our understanding of albedo to understand the increase in state temperature?</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7"/>
        <p:cNvGrpSpPr/>
        <p:nvPr/>
      </p:nvGrpSpPr>
      <p:grpSpPr>
        <a:xfrm>
          <a:off x="0" y="0"/>
          <a:ext cx="0" cy="0"/>
          <a:chOff x="0" y="0"/>
          <a:chExt cx="0" cy="0"/>
        </a:xfrm>
      </p:grpSpPr>
      <p:pic>
        <p:nvPicPr>
          <p:cNvPr id="118" name="Shape 118"/>
          <p:cNvPicPr preferRelativeResize="0"/>
          <p:nvPr/>
        </p:nvPicPr>
        <p:blipFill rotWithShape="1">
          <a:blip r:embed="rId3">
            <a:alphaModFix/>
          </a:blip>
          <a:srcRect/>
          <a:stretch/>
        </p:blipFill>
        <p:spPr>
          <a:xfrm>
            <a:off x="0" y="692361"/>
            <a:ext cx="9129712" cy="5376545"/>
          </a:xfrm>
          <a:prstGeom prst="rect">
            <a:avLst/>
          </a:prstGeom>
          <a:noFill/>
          <a:ln>
            <a:noFill/>
          </a:ln>
        </p:spPr>
      </p:pic>
      <p:sp>
        <p:nvSpPr>
          <p:cNvPr id="119" name="Shape 119"/>
          <p:cNvSpPr/>
          <p:nvPr/>
        </p:nvSpPr>
        <p:spPr>
          <a:xfrm>
            <a:off x="4572000" y="6068906"/>
            <a:ext cx="4572000" cy="805349"/>
          </a:xfrm>
          <a:prstGeom prst="rect">
            <a:avLst/>
          </a:prstGeom>
          <a:noFill/>
          <a:ln>
            <a:noFill/>
          </a:ln>
        </p:spPr>
        <p:txBody>
          <a:bodyPr spcFirstLastPara="1" wrap="square" lIns="91425" tIns="45700" rIns="91425" bIns="45700" anchor="t" anchorCtr="0">
            <a:noAutofit/>
          </a:bodyPr>
          <a:lstStyle/>
          <a:p>
            <a:pPr marL="0" marR="0" lvl="0" indent="228600" algn="r" rtl="0">
              <a:lnSpc>
                <a:spcPct val="100000"/>
              </a:lnSpc>
              <a:spcBef>
                <a:spcPts val="0"/>
              </a:spcBef>
              <a:spcAft>
                <a:spcPts val="0"/>
              </a:spcAft>
              <a:buNone/>
            </a:pPr>
            <a:r>
              <a:rPr lang="en" sz="1400" b="0" i="1" u="none" strike="noStrike" cap="none">
                <a:solidFill>
                  <a:srgbClr val="1F497D"/>
                </a:solidFill>
                <a:latin typeface="Cambria"/>
                <a:ea typeface="Cambria"/>
                <a:cs typeface="Cambria"/>
                <a:sym typeface="Cambria"/>
              </a:rPr>
              <a:t>NOAA National Centers for Environmental Information</a:t>
            </a:r>
            <a:endParaRPr/>
          </a:p>
          <a:p>
            <a:pPr marL="0" marR="0" lvl="0" indent="0" algn="l" rtl="0">
              <a:lnSpc>
                <a:spcPct val="100000"/>
              </a:lnSpc>
              <a:spcBef>
                <a:spcPts val="1000"/>
              </a:spcBef>
              <a:spcAft>
                <a:spcPts val="0"/>
              </a:spcAft>
              <a:buNone/>
            </a:pPr>
            <a:r>
              <a:rPr lang="en" sz="2400" b="0" i="0" u="none" strike="noStrike" cap="none">
                <a:solidFill>
                  <a:srgbClr val="000000"/>
                </a:solidFill>
                <a:latin typeface="Cambria"/>
                <a:ea typeface="Cambria"/>
                <a:cs typeface="Cambria"/>
                <a:sym typeface="Cambria"/>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Initial Ideas</a:t>
            </a:r>
            <a:endParaRPr sz="3600" b="1" i="0" u="none" strike="noStrike" cap="none">
              <a:solidFill>
                <a:srgbClr val="38761D"/>
              </a:solidFill>
              <a:latin typeface="Dosis"/>
              <a:ea typeface="Dosis"/>
              <a:cs typeface="Dosis"/>
              <a:sym typeface="Dosis"/>
            </a:endParaRPr>
          </a:p>
        </p:txBody>
      </p:sp>
      <p:cxnSp>
        <p:nvCxnSpPr>
          <p:cNvPr id="125" name="Shape 125"/>
          <p:cNvCxnSpPr/>
          <p:nvPr/>
        </p:nvCxnSpPr>
        <p:spPr>
          <a:xfrm>
            <a:off x="333750" y="1356875"/>
            <a:ext cx="8476500" cy="33300"/>
          </a:xfrm>
          <a:prstGeom prst="straightConnector1">
            <a:avLst/>
          </a:prstGeom>
          <a:noFill/>
          <a:ln w="38100" cap="flat" cmpd="sng">
            <a:solidFill>
              <a:srgbClr val="38761D"/>
            </a:solidFill>
            <a:prstDash val="solid"/>
            <a:round/>
            <a:headEnd type="none" w="sm" len="sm"/>
            <a:tailEnd type="none" w="sm" len="sm"/>
          </a:ln>
        </p:spPr>
      </p:cxnSp>
      <p:sp>
        <p:nvSpPr>
          <p:cNvPr id="126" name="Shape 126"/>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 sz="3000" b="0" i="0" u="none" strike="noStrike" cap="none">
                <a:solidFill>
                  <a:srgbClr val="000000"/>
                </a:solidFill>
                <a:latin typeface="Petrona"/>
                <a:ea typeface="Petrona"/>
                <a:cs typeface="Petrona"/>
                <a:sym typeface="Petrona"/>
              </a:rPr>
              <a:t>Average state temperature are also increasing,  not just city temperatures, how can we explain this?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r>
              <a:rPr lang="en" sz="3000" b="0" i="0" u="none" strike="noStrike" cap="none">
                <a:solidFill>
                  <a:srgbClr val="000000"/>
                </a:solidFill>
                <a:latin typeface="Petrona"/>
                <a:ea typeface="Petrona"/>
                <a:cs typeface="Petrona"/>
                <a:sym typeface="Petrona"/>
              </a:rPr>
              <a:t>What is the difference between the “spikes” versus the overall trend line on the graph?</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3600" b="1" i="0" u="none" strike="noStrike" cap="none">
                <a:solidFill>
                  <a:srgbClr val="38761D"/>
                </a:solidFill>
                <a:latin typeface="Dosis"/>
                <a:ea typeface="Dosis"/>
                <a:cs typeface="Dosis"/>
                <a:sym typeface="Dosis"/>
              </a:rPr>
              <a:t>Calculating temperatures based on Albedo</a:t>
            </a:r>
            <a:endParaRPr sz="3600" b="1" i="0" u="none" strike="noStrike" cap="none">
              <a:solidFill>
                <a:srgbClr val="38761D"/>
              </a:solidFill>
              <a:latin typeface="Dosis"/>
              <a:ea typeface="Dosis"/>
              <a:cs typeface="Dosis"/>
              <a:sym typeface="Dosis"/>
            </a:endParaRPr>
          </a:p>
        </p:txBody>
      </p:sp>
      <p:sp>
        <p:nvSpPr>
          <p:cNvPr id="132" name="Shape 132"/>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chemeClr val="dk2"/>
              </a:buClr>
              <a:buSzPts val="1800"/>
              <a:buFont typeface="Arial"/>
              <a:buNone/>
            </a:pPr>
            <a:r>
              <a:rPr lang="en" sz="1800" b="0" i="0" u="none" strike="noStrike" cap="none">
                <a:solidFill>
                  <a:schemeClr val="dk2"/>
                </a:solidFill>
                <a:latin typeface="Arial"/>
                <a:ea typeface="Arial"/>
                <a:cs typeface="Arial"/>
                <a:sym typeface="Arial"/>
              </a:rPr>
              <a:t>T=Temperature in Kelvin</a:t>
            </a:r>
            <a:endParaRPr sz="1800" b="0" i="0" u="none" strike="noStrike" cap="none">
              <a:solidFill>
                <a:schemeClr val="dk2"/>
              </a:solidFill>
              <a:latin typeface="Arial"/>
              <a:ea typeface="Arial"/>
              <a:cs typeface="Arial"/>
              <a:sym typeface="Arial"/>
            </a:endParaRPr>
          </a:p>
        </p:txBody>
      </p:sp>
      <p:pic>
        <p:nvPicPr>
          <p:cNvPr id="133" name="Shape 133" descr="equation.JPG"/>
          <p:cNvPicPr preferRelativeResize="0"/>
          <p:nvPr/>
        </p:nvPicPr>
        <p:blipFill rotWithShape="1">
          <a:blip r:embed="rId3">
            <a:alphaModFix/>
          </a:blip>
          <a:srcRect/>
          <a:stretch/>
        </p:blipFill>
        <p:spPr>
          <a:xfrm>
            <a:off x="1809505" y="2441300"/>
            <a:ext cx="5384650" cy="1887950"/>
          </a:xfrm>
          <a:prstGeom prst="rect">
            <a:avLst/>
          </a:prstGeom>
          <a:noFill/>
          <a:ln>
            <a:noFill/>
          </a:ln>
        </p:spPr>
      </p:pic>
      <p:sp>
        <p:nvSpPr>
          <p:cNvPr id="134" name="Shape 134"/>
          <p:cNvSpPr/>
          <p:nvPr/>
        </p:nvSpPr>
        <p:spPr>
          <a:xfrm>
            <a:off x="3372787" y="2848131"/>
            <a:ext cx="614597" cy="614597"/>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3600" b="1" i="0" u="none" strike="noStrike" cap="none">
                <a:solidFill>
                  <a:srgbClr val="38761D"/>
                </a:solidFill>
                <a:latin typeface="Dosis"/>
                <a:ea typeface="Dosis"/>
                <a:cs typeface="Dosis"/>
                <a:sym typeface="Dosis"/>
              </a:rPr>
              <a:t>Calculating temperatures based on Albedo</a:t>
            </a:r>
            <a:endParaRPr sz="3600" b="1" i="0" u="none" strike="noStrike" cap="none">
              <a:solidFill>
                <a:srgbClr val="38761D"/>
              </a:solidFill>
              <a:latin typeface="Dosis"/>
              <a:ea typeface="Dosis"/>
              <a:cs typeface="Dosis"/>
              <a:sym typeface="Dosis"/>
            </a:endParaRPr>
          </a:p>
        </p:txBody>
      </p:sp>
      <p:sp>
        <p:nvSpPr>
          <p:cNvPr id="140" name="Shape 140"/>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chemeClr val="dk2"/>
              </a:buClr>
              <a:buSzPts val="1800"/>
              <a:buFont typeface="Arial"/>
              <a:buNone/>
            </a:pPr>
            <a:r>
              <a:rPr lang="en" sz="1800" b="0" i="0" u="none" strike="noStrike" cap="none">
                <a:solidFill>
                  <a:schemeClr val="dk2"/>
                </a:solidFill>
                <a:latin typeface="Arial"/>
                <a:ea typeface="Arial"/>
                <a:cs typeface="Arial"/>
                <a:sym typeface="Arial"/>
              </a:rPr>
              <a:t>T=Temperature in Kelvin</a:t>
            </a:r>
            <a:endParaRPr sz="1800" b="0" i="0" u="none" strike="noStrike" cap="none">
              <a:solidFill>
                <a:schemeClr val="dk2"/>
              </a:solidFill>
              <a:latin typeface="Arial"/>
              <a:ea typeface="Arial"/>
              <a:cs typeface="Arial"/>
              <a:sym typeface="Arial"/>
            </a:endParaRPr>
          </a:p>
        </p:txBody>
      </p:sp>
      <p:pic>
        <p:nvPicPr>
          <p:cNvPr id="141" name="Shape 141" descr="equation.JPG"/>
          <p:cNvPicPr preferRelativeResize="0"/>
          <p:nvPr/>
        </p:nvPicPr>
        <p:blipFill rotWithShape="1">
          <a:blip r:embed="rId3">
            <a:alphaModFix/>
          </a:blip>
          <a:srcRect/>
          <a:stretch/>
        </p:blipFill>
        <p:spPr>
          <a:xfrm>
            <a:off x="1809505" y="2441300"/>
            <a:ext cx="5384650" cy="1887950"/>
          </a:xfrm>
          <a:prstGeom prst="rect">
            <a:avLst/>
          </a:prstGeom>
          <a:noFill/>
          <a:ln>
            <a:noFill/>
          </a:ln>
        </p:spPr>
      </p:pic>
      <p:sp>
        <p:nvSpPr>
          <p:cNvPr id="142" name="Shape 142"/>
          <p:cNvSpPr/>
          <p:nvPr/>
        </p:nvSpPr>
        <p:spPr>
          <a:xfrm>
            <a:off x="5021706" y="2848131"/>
            <a:ext cx="1409075" cy="614597"/>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3600" b="1" i="0" u="none" strike="noStrike" cap="none">
                <a:solidFill>
                  <a:srgbClr val="38761D"/>
                </a:solidFill>
                <a:latin typeface="Dosis"/>
                <a:ea typeface="Dosis"/>
                <a:cs typeface="Dosis"/>
                <a:sym typeface="Dosis"/>
              </a:rPr>
              <a:t>Calculating temperatures based on Albedo</a:t>
            </a:r>
            <a:endParaRPr sz="3600" b="1" i="0" u="none" strike="noStrike" cap="none">
              <a:solidFill>
                <a:srgbClr val="38761D"/>
              </a:solidFill>
              <a:latin typeface="Dosis"/>
              <a:ea typeface="Dosis"/>
              <a:cs typeface="Dosis"/>
              <a:sym typeface="Dosis"/>
            </a:endParaRPr>
          </a:p>
        </p:txBody>
      </p:sp>
      <p:sp>
        <p:nvSpPr>
          <p:cNvPr id="148" name="Shape 148"/>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1600"/>
              </a:spcAft>
              <a:buClr>
                <a:schemeClr val="dk2"/>
              </a:buClr>
              <a:buSzPts val="1800"/>
              <a:buFont typeface="Arial"/>
              <a:buNone/>
            </a:pPr>
            <a:r>
              <a:rPr lang="en" sz="1800" b="0" i="0" u="none" strike="noStrike" cap="none">
                <a:solidFill>
                  <a:schemeClr val="dk2"/>
                </a:solidFill>
                <a:latin typeface="Arial"/>
                <a:ea typeface="Arial"/>
                <a:cs typeface="Arial"/>
                <a:sym typeface="Arial"/>
              </a:rPr>
              <a:t>T=Temperature in Kelvin</a:t>
            </a:r>
            <a:endParaRPr sz="1800" b="0" i="0" u="none" strike="noStrike" cap="none">
              <a:solidFill>
                <a:schemeClr val="dk2"/>
              </a:solidFill>
              <a:latin typeface="Arial"/>
              <a:ea typeface="Arial"/>
              <a:cs typeface="Arial"/>
              <a:sym typeface="Arial"/>
            </a:endParaRPr>
          </a:p>
        </p:txBody>
      </p:sp>
      <p:pic>
        <p:nvPicPr>
          <p:cNvPr id="149" name="Shape 149" descr="equation.JPG"/>
          <p:cNvPicPr preferRelativeResize="0"/>
          <p:nvPr/>
        </p:nvPicPr>
        <p:blipFill rotWithShape="1">
          <a:blip r:embed="rId3">
            <a:alphaModFix/>
          </a:blip>
          <a:srcRect/>
          <a:stretch/>
        </p:blipFill>
        <p:spPr>
          <a:xfrm>
            <a:off x="1809505" y="2441300"/>
            <a:ext cx="5384650" cy="1887950"/>
          </a:xfrm>
          <a:prstGeom prst="rect">
            <a:avLst/>
          </a:prstGeom>
          <a:noFill/>
          <a:ln>
            <a:noFill/>
          </a:ln>
        </p:spPr>
      </p:pic>
      <p:sp>
        <p:nvSpPr>
          <p:cNvPr id="150" name="Shape 150"/>
          <p:cNvSpPr/>
          <p:nvPr/>
        </p:nvSpPr>
        <p:spPr>
          <a:xfrm>
            <a:off x="4616971" y="3466957"/>
            <a:ext cx="659567" cy="580387"/>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3600" b="1" i="0" u="none" strike="noStrike" cap="none">
                <a:solidFill>
                  <a:srgbClr val="38761D"/>
                </a:solidFill>
                <a:latin typeface="Dosis"/>
                <a:ea typeface="Dosis"/>
                <a:cs typeface="Dosis"/>
                <a:sym typeface="Dosis"/>
              </a:rPr>
              <a:t>Calculating temperatures based on Albedo</a:t>
            </a:r>
            <a:endParaRPr sz="3600" b="1" i="0" u="none" strike="noStrike" cap="none">
              <a:solidFill>
                <a:srgbClr val="38761D"/>
              </a:solidFill>
              <a:latin typeface="Dosis"/>
              <a:ea typeface="Dosis"/>
              <a:cs typeface="Dosis"/>
              <a:sym typeface="Dosis"/>
            </a:endParaRPr>
          </a:p>
        </p:txBody>
      </p:sp>
      <p:cxnSp>
        <p:nvCxnSpPr>
          <p:cNvPr id="156" name="Shape 156"/>
          <p:cNvCxnSpPr/>
          <p:nvPr/>
        </p:nvCxnSpPr>
        <p:spPr>
          <a:xfrm>
            <a:off x="367100" y="1349350"/>
            <a:ext cx="8476500" cy="33300"/>
          </a:xfrm>
          <a:prstGeom prst="straightConnector1">
            <a:avLst/>
          </a:prstGeom>
          <a:noFill/>
          <a:ln w="38100" cap="flat" cmpd="sng">
            <a:solidFill>
              <a:srgbClr val="38761D"/>
            </a:solidFill>
            <a:prstDash val="solid"/>
            <a:round/>
            <a:headEnd type="none" w="sm" len="sm"/>
            <a:tailEnd type="none" w="sm" len="sm"/>
          </a:ln>
        </p:spPr>
      </p:cxnSp>
      <p:sp>
        <p:nvSpPr>
          <p:cNvPr id="157" name="Shape 15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 sz="3000" b="0" i="0" u="none" strike="noStrike" cap="none">
                <a:solidFill>
                  <a:srgbClr val="000000"/>
                </a:solidFill>
                <a:latin typeface="Petrona"/>
                <a:ea typeface="Petrona"/>
                <a:cs typeface="Petrona"/>
                <a:sym typeface="Petrona"/>
              </a:rPr>
              <a:t>What should the </a:t>
            </a:r>
            <a:r>
              <a:rPr lang="en" sz="3000" b="0" i="0" u="none" strike="noStrike" cap="none">
                <a:solidFill>
                  <a:schemeClr val="dk1"/>
                </a:solidFill>
                <a:latin typeface="Petrona"/>
                <a:ea typeface="Petrona"/>
                <a:cs typeface="Petrona"/>
                <a:sym typeface="Petrona"/>
              </a:rPr>
              <a:t>average temperature should be for our state</a:t>
            </a:r>
            <a:r>
              <a:rPr lang="en" sz="3000" b="0" i="0" u="none" strike="noStrike" cap="none">
                <a:solidFill>
                  <a:srgbClr val="000000"/>
                </a:solidFill>
                <a:latin typeface="Petrona"/>
                <a:ea typeface="Petrona"/>
                <a:cs typeface="Petrona"/>
                <a:sym typeface="Petrona"/>
              </a:rPr>
              <a:t> based on the albedo we estimated for Colorado?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r>
              <a:rPr lang="en" sz="3000" b="0" i="0" u="none" strike="noStrike" cap="none">
                <a:solidFill>
                  <a:srgbClr val="000000"/>
                </a:solidFill>
                <a:latin typeface="Petrona"/>
                <a:ea typeface="Petrona"/>
                <a:cs typeface="Petrona"/>
                <a:sym typeface="Petrona"/>
              </a:rPr>
              <a:t>Does that sound correct for what is actually is?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0"/>
              </a:spcBef>
              <a:spcAft>
                <a:spcPts val="0"/>
              </a:spcAft>
              <a:buClr>
                <a:srgbClr val="000000"/>
              </a:buClr>
              <a:buSzPts val="1100"/>
              <a:buFont typeface="Arial"/>
              <a:buNone/>
            </a:pP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3038</Words>
  <Application>Microsoft Office PowerPoint</Application>
  <PresentationFormat>On-screen Show (4:3)</PresentationFormat>
  <Paragraphs>237</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Petrona</vt:lpstr>
      <vt:lpstr>Cambria</vt:lpstr>
      <vt:lpstr>Arial</vt:lpstr>
      <vt:lpstr>Dosis</vt:lpstr>
      <vt:lpstr>Simple Light</vt:lpstr>
      <vt:lpstr>Simple Light</vt:lpstr>
      <vt:lpstr>HS Climate Resiliency Unit Lesson 4</vt:lpstr>
      <vt:lpstr>Do now</vt:lpstr>
      <vt:lpstr>Initial Ideas</vt:lpstr>
      <vt:lpstr>PowerPoint Presentation</vt:lpstr>
      <vt:lpstr>Initial Ideas</vt:lpstr>
      <vt:lpstr>Calculating temperatures based on Albedo</vt:lpstr>
      <vt:lpstr>Calculating temperatures based on Albedo</vt:lpstr>
      <vt:lpstr>Calculating temperatures based on Albedo</vt:lpstr>
      <vt:lpstr>Calculating temperatures based on Albedo</vt:lpstr>
      <vt:lpstr>Next Steps</vt:lpstr>
      <vt:lpstr>Greenhouse Gases</vt:lpstr>
      <vt:lpstr>PowerPoint Presentation</vt:lpstr>
      <vt:lpstr>Develop a Model</vt:lpstr>
      <vt:lpstr>Making Sense and Building Understandings</vt:lpstr>
      <vt:lpstr>Consensus Building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 Climate Change Unit Lesson 4</dc:title>
  <dc:creator>CIRES student</dc:creator>
  <cp:lastModifiedBy>CIRESEO</cp:lastModifiedBy>
  <cp:revision>2</cp:revision>
  <dcterms:modified xsi:type="dcterms:W3CDTF">2019-07-02T15:07:43Z</dcterms:modified>
</cp:coreProperties>
</file>