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702" autoAdjust="0"/>
  </p:normalViewPr>
  <p:slideViewPr>
    <p:cSldViewPr>
      <p:cViewPr varScale="1">
        <p:scale>
          <a:sx n="144" d="100"/>
          <a:sy n="144" d="100"/>
        </p:scale>
        <p:origin x="654"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596170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enverpost.com/2016/07/14/colorado-summers-getting-hotter-stickier/"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fVo5V-NtlHA"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enverpost.com/2016/07/14/colorado-summers-getting-hotter-sticki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enverpost.com/2016/07/14/colorado-summers-getting-hotter-sticki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Shape 1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Shape 1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Link to the video clip: </a:t>
            </a:r>
            <a:r>
              <a:rPr lang="en-US" sz="1100" b="0" i="0" u="sng" strike="noStrike" cap="none" dirty="0">
                <a:solidFill>
                  <a:schemeClr val="hlink"/>
                </a:solidFill>
                <a:latin typeface="Arial"/>
                <a:ea typeface="Arial"/>
                <a:cs typeface="Arial"/>
                <a:sym typeface="Arial"/>
                <a:hlinkClick r:id="rId3"/>
              </a:rPr>
              <a:t>http://www.denverpost.com/2016/07/14/colorado-summers-getting-hotter-stickier/</a:t>
            </a:r>
            <a:r>
              <a:rPr lang="en-US" sz="1100" b="0" i="0" u="none" strike="noStrike" cap="none" dirty="0">
                <a:solidFill>
                  <a:srgbClr val="000000"/>
                </a:solidFill>
                <a:latin typeface="Arial"/>
                <a:ea typeface="Arial"/>
                <a:cs typeface="Arial"/>
                <a:sym typeface="Arial"/>
              </a:rPr>
              <a:t> </a:t>
            </a:r>
            <a:r>
              <a:rPr lang="en-US" sz="1100" b="1" i="0" u="none" strike="noStrike" cap="none" dirty="0">
                <a:solidFill>
                  <a:srgbClr val="000000"/>
                </a:solidFill>
                <a:latin typeface="Arial"/>
                <a:ea typeface="Arial"/>
                <a:cs typeface="Arial"/>
                <a:sym typeface="Arial"/>
              </a:rPr>
              <a:t>(Stop video at 50 seconds - before they get into the explanation about why the cities are getting hotter!)</a:t>
            </a:r>
            <a:endParaRPr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Video is also available on </a:t>
            </a:r>
            <a:r>
              <a:rPr lang="en-US" sz="1100" b="0" i="0" u="none" strike="noStrike" cap="none" dirty="0" smtClean="0">
                <a:solidFill>
                  <a:srgbClr val="000000"/>
                </a:solidFill>
                <a:latin typeface="Arial"/>
                <a:ea typeface="Arial"/>
                <a:cs typeface="Arial"/>
                <a:sym typeface="Arial"/>
              </a:rPr>
              <a:t>YouTube </a:t>
            </a:r>
            <a:r>
              <a:rPr lang="en-US" sz="1100" b="0" i="0" u="none" strike="noStrike" cap="none" dirty="0">
                <a:solidFill>
                  <a:srgbClr val="000000"/>
                </a:solidFill>
                <a:latin typeface="Arial"/>
                <a:ea typeface="Arial"/>
                <a:cs typeface="Arial"/>
                <a:sym typeface="Arial"/>
              </a:rPr>
              <a:t>(</a:t>
            </a:r>
            <a:r>
              <a:rPr lang="en-US" sz="1100" b="0" i="0" u="sng" strike="noStrike" cap="none" dirty="0">
                <a:solidFill>
                  <a:schemeClr val="hlink"/>
                </a:solidFill>
                <a:latin typeface="Arial"/>
                <a:ea typeface="Arial"/>
                <a:cs typeface="Arial"/>
                <a:sym typeface="Arial"/>
                <a:hlinkClick r:id="rId4"/>
              </a:rPr>
              <a:t>https://www.youtube.com/watch?v=fVo5V-NtlHA</a:t>
            </a:r>
            <a:r>
              <a:rPr lang="en-US" sz="1100" b="0" i="0" u="none" strike="noStrike" cap="none" dirty="0">
                <a:solidFill>
                  <a:srgbClr val="000000"/>
                </a:solidFill>
                <a:latin typeface="Arial"/>
                <a:ea typeface="Arial"/>
                <a:cs typeface="Arial"/>
                <a:sym typeface="Arial"/>
              </a:rPr>
              <a:t>) if the above link does not work. </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Shape 1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AutoNum type="arabicPeriod"/>
            </a:pPr>
            <a:r>
              <a:rPr lang="en-US" sz="1100" b="1" i="0" u="none" strike="noStrike" cap="none" dirty="0">
                <a:solidFill>
                  <a:srgbClr val="000000"/>
                </a:solidFill>
                <a:latin typeface="Arial"/>
                <a:ea typeface="Arial"/>
                <a:cs typeface="Arial"/>
                <a:sym typeface="Arial"/>
              </a:rPr>
              <a:t>(10 min) Watch the </a:t>
            </a:r>
            <a:r>
              <a:rPr lang="en-US" sz="1100" b="1" i="0" u="sng" strike="noStrike" cap="none" dirty="0">
                <a:solidFill>
                  <a:schemeClr val="hlink"/>
                </a:solidFill>
                <a:latin typeface="Arial"/>
                <a:ea typeface="Arial"/>
                <a:cs typeface="Arial"/>
                <a:sym typeface="Arial"/>
                <a:hlinkClick r:id="rId3"/>
              </a:rPr>
              <a:t>video</a:t>
            </a:r>
            <a:r>
              <a:rPr lang="en-US" sz="1100" b="1" i="0" u="none" strike="noStrike" cap="none" dirty="0">
                <a:solidFill>
                  <a:srgbClr val="000000"/>
                </a:solidFill>
                <a:latin typeface="Arial"/>
                <a:ea typeface="Arial"/>
                <a:cs typeface="Arial"/>
                <a:sym typeface="Arial"/>
              </a:rPr>
              <a:t> twice (stop video at 50 seconds mark - before explanations about why this might be happening).  The first time, the students can watch and listen.  The second time through, have them individually write down some initial thoughts and questions they have about the video on their Student </a:t>
            </a:r>
            <a:r>
              <a:rPr lang="en-US" sz="1100" b="1" i="0" u="none" strike="noStrike" cap="none" dirty="0" smtClean="0">
                <a:solidFill>
                  <a:srgbClr val="000000"/>
                </a:solidFill>
                <a:latin typeface="Arial"/>
                <a:ea typeface="Arial"/>
                <a:cs typeface="Arial"/>
                <a:sym typeface="Arial"/>
              </a:rPr>
              <a:t>Activity </a:t>
            </a:r>
            <a:r>
              <a:rPr lang="en-US" sz="1100" b="1" i="0" u="none" strike="noStrike" cap="none" dirty="0">
                <a:solidFill>
                  <a:srgbClr val="000000"/>
                </a:solidFill>
                <a:latin typeface="Arial"/>
                <a:ea typeface="Arial"/>
                <a:cs typeface="Arial"/>
                <a:sym typeface="Arial"/>
              </a:rPr>
              <a:t>Sheet.</a:t>
            </a:r>
            <a:endParaRPr sz="1100" b="0" i="1" u="sng" strike="noStrike" cap="none" dirty="0">
              <a:solidFill>
                <a:srgbClr val="000000"/>
              </a:solidFill>
              <a:latin typeface="Cambria"/>
              <a:ea typeface="Cambria"/>
              <a:cs typeface="Cambria"/>
              <a:sym typeface="Cambria"/>
            </a:endParaRPr>
          </a:p>
          <a:p>
            <a:pPr marL="457200" marR="0" lvl="0" indent="-317500" algn="l" rtl="0">
              <a:lnSpc>
                <a:spcPct val="100000"/>
              </a:lnSpc>
              <a:spcBef>
                <a:spcPts val="0"/>
              </a:spcBef>
              <a:spcAft>
                <a:spcPts val="0"/>
              </a:spcAft>
              <a:buClr>
                <a:srgbClr val="000000"/>
              </a:buClr>
              <a:buSzPts val="1400"/>
              <a:buFont typeface="Arial"/>
              <a:buChar char="●"/>
            </a:pPr>
            <a:r>
              <a:rPr lang="en-US" sz="1100" b="1" i="0" u="sng" strike="noStrike" cap="none" dirty="0">
                <a:solidFill>
                  <a:srgbClr val="000000"/>
                </a:solidFill>
                <a:latin typeface="Arial"/>
                <a:ea typeface="Arial"/>
                <a:cs typeface="Arial"/>
                <a:sym typeface="Arial"/>
              </a:rPr>
              <a:t>Suggested Prompts: </a:t>
            </a:r>
            <a:endParaRPr sz="1100" b="0" i="0" u="none" strike="noStrike" cap="none" dirty="0">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What do you want to know about these cities?  Write your questions on your </a:t>
            </a:r>
            <a:r>
              <a:rPr lang="en-US" sz="1100" b="0" i="0" u="none" strike="noStrike" cap="none" dirty="0" smtClean="0">
                <a:solidFill>
                  <a:srgbClr val="000000"/>
                </a:solidFill>
                <a:latin typeface="Arial"/>
                <a:ea typeface="Arial"/>
                <a:cs typeface="Arial"/>
                <a:sym typeface="Arial"/>
              </a:rPr>
              <a:t>Student</a:t>
            </a:r>
            <a:r>
              <a:rPr lang="en-US" sz="1100" b="0" i="0" u="none" strike="noStrike" cap="none" baseline="0" dirty="0" smtClean="0">
                <a:solidFill>
                  <a:srgbClr val="000000"/>
                </a:solidFill>
                <a:latin typeface="Arial"/>
                <a:ea typeface="Arial"/>
                <a:cs typeface="Arial"/>
                <a:sym typeface="Arial"/>
              </a:rPr>
              <a:t> Activity</a:t>
            </a:r>
            <a:r>
              <a:rPr lang="en-US" sz="1100" b="0" i="0" u="none" strike="noStrike" cap="none" dirty="0" smtClean="0">
                <a:solidFill>
                  <a:srgbClr val="000000"/>
                </a:solidFill>
                <a:latin typeface="Arial"/>
                <a:ea typeface="Arial"/>
                <a:cs typeface="Arial"/>
                <a:sym typeface="Arial"/>
              </a:rPr>
              <a:t> </a:t>
            </a:r>
            <a:r>
              <a:rPr lang="en-US" sz="1100" b="0" i="0" u="none" strike="noStrike" cap="none" dirty="0">
                <a:solidFill>
                  <a:srgbClr val="000000"/>
                </a:solidFill>
                <a:latin typeface="Arial"/>
                <a:ea typeface="Arial"/>
                <a:cs typeface="Arial"/>
                <a:sym typeface="Arial"/>
              </a:rPr>
              <a:t>Sheet.</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Do you have any ideas about what is going on in these cities?  Write your ideas on your </a:t>
            </a:r>
            <a:r>
              <a:rPr lang="en-US" sz="1100" b="0" i="0" u="none" strike="noStrike" cap="none" dirty="0" smtClean="0">
                <a:solidFill>
                  <a:srgbClr val="000000"/>
                </a:solidFill>
                <a:latin typeface="Arial"/>
                <a:ea typeface="Arial"/>
                <a:cs typeface="Arial"/>
                <a:sym typeface="Arial"/>
              </a:rPr>
              <a:t>Student</a:t>
            </a:r>
            <a:r>
              <a:rPr lang="en-US" sz="1100" b="0" i="0" u="none" strike="noStrike" cap="none" baseline="0" dirty="0" smtClean="0">
                <a:solidFill>
                  <a:srgbClr val="000000"/>
                </a:solidFill>
                <a:latin typeface="Arial"/>
                <a:ea typeface="Arial"/>
                <a:cs typeface="Arial"/>
                <a:sym typeface="Arial"/>
              </a:rPr>
              <a:t> Activity</a:t>
            </a:r>
            <a:r>
              <a:rPr lang="en-US" sz="1100" b="0" i="0" u="none" strike="noStrike" cap="none" dirty="0" smtClean="0">
                <a:solidFill>
                  <a:srgbClr val="000000"/>
                </a:solidFill>
                <a:latin typeface="Arial"/>
                <a:ea typeface="Arial"/>
                <a:cs typeface="Arial"/>
                <a:sym typeface="Arial"/>
              </a:rPr>
              <a:t> </a:t>
            </a:r>
            <a:r>
              <a:rPr lang="en-US" sz="1100" b="0" i="0" u="none" strike="noStrike" cap="none" dirty="0">
                <a:solidFill>
                  <a:srgbClr val="000000"/>
                </a:solidFill>
                <a:latin typeface="Arial"/>
                <a:ea typeface="Arial"/>
                <a:cs typeface="Arial"/>
                <a:sym typeface="Arial"/>
              </a:rPr>
              <a:t>Sheet.</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Does the video make you wonder about anything in particular? Write your ideas on your </a:t>
            </a:r>
            <a:r>
              <a:rPr lang="en-US" sz="1100" b="0" i="0" u="none" strike="noStrike" cap="none" dirty="0" smtClean="0">
                <a:solidFill>
                  <a:srgbClr val="000000"/>
                </a:solidFill>
                <a:latin typeface="Arial"/>
                <a:ea typeface="Arial"/>
                <a:cs typeface="Arial"/>
                <a:sym typeface="Arial"/>
              </a:rPr>
              <a:t>Student</a:t>
            </a:r>
            <a:r>
              <a:rPr lang="en-US" sz="1100" b="0" i="0" u="none" strike="noStrike" cap="none" baseline="0" dirty="0" smtClean="0">
                <a:solidFill>
                  <a:srgbClr val="000000"/>
                </a:solidFill>
                <a:latin typeface="Arial"/>
                <a:ea typeface="Arial"/>
                <a:cs typeface="Arial"/>
                <a:sym typeface="Arial"/>
              </a:rPr>
              <a:t> Activity</a:t>
            </a:r>
            <a:r>
              <a:rPr lang="en-US" sz="1100" b="0" i="0" u="none" strike="noStrike" cap="none" dirty="0" smtClean="0">
                <a:solidFill>
                  <a:srgbClr val="000000"/>
                </a:solidFill>
                <a:latin typeface="Arial"/>
                <a:ea typeface="Arial"/>
                <a:cs typeface="Arial"/>
                <a:sym typeface="Arial"/>
              </a:rPr>
              <a:t> </a:t>
            </a:r>
            <a:r>
              <a:rPr lang="en-US" sz="1100" b="0" i="0" u="none" strike="noStrike" cap="none" dirty="0">
                <a:solidFill>
                  <a:srgbClr val="000000"/>
                </a:solidFill>
                <a:latin typeface="Arial"/>
                <a:ea typeface="Arial"/>
                <a:cs typeface="Arial"/>
                <a:sym typeface="Arial"/>
              </a:rPr>
              <a:t>Sheet.</a:t>
            </a:r>
            <a:endParaRPr dirty="0"/>
          </a:p>
          <a:p>
            <a:pPr marL="13970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100" b="1" i="0" u="none" strike="noStrike" cap="none" dirty="0">
                <a:solidFill>
                  <a:srgbClr val="000000"/>
                </a:solidFill>
                <a:latin typeface="Arial"/>
                <a:ea typeface="Arial"/>
                <a:cs typeface="Arial"/>
                <a:sym typeface="Arial"/>
              </a:rPr>
              <a:t>Possible </a:t>
            </a:r>
            <a:r>
              <a:rPr lang="en-US" sz="1100" b="1" i="1" u="none" strike="noStrike" cap="none" dirty="0">
                <a:solidFill>
                  <a:srgbClr val="000000"/>
                </a:solidFill>
                <a:latin typeface="Arial"/>
                <a:ea typeface="Arial"/>
                <a:cs typeface="Arial"/>
                <a:sym typeface="Arial"/>
              </a:rPr>
              <a:t>student </a:t>
            </a:r>
            <a:r>
              <a:rPr lang="en-US" sz="1100" b="1" i="1" u="none" strike="noStrike" cap="none" dirty="0" smtClean="0">
                <a:solidFill>
                  <a:srgbClr val="000000"/>
                </a:solidFill>
                <a:latin typeface="Arial"/>
                <a:ea typeface="Arial"/>
                <a:cs typeface="Arial"/>
                <a:sym typeface="Arial"/>
              </a:rPr>
              <a:t>responses</a:t>
            </a:r>
            <a:r>
              <a:rPr lang="en-US" sz="1100" b="1" i="0" u="none" strike="noStrike" cap="none" dirty="0">
                <a:solidFill>
                  <a:srgbClr val="000000"/>
                </a:solidFill>
                <a:latin typeface="Arial"/>
                <a:ea typeface="Arial"/>
                <a:cs typeface="Arial"/>
                <a:sym typeface="Arial"/>
              </a:rPr>
              <a:t> to the video:</a:t>
            </a:r>
            <a:endParaRPr sz="1100" b="0" i="0" u="none" strike="noStrike" cap="none" dirty="0">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Why are these cities hotter?</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The cities are hotter because the world is getting hotter. I saw that on TV. </a:t>
            </a:r>
            <a:endParaRPr sz="1100" b="1" i="1" u="none" strike="noStrike" cap="none" dirty="0">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We think that cities are getting hotter, because they have less shade. </a:t>
            </a:r>
            <a:endParaRPr dirty="0"/>
          </a:p>
          <a:p>
            <a:pPr marL="13970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endParaRPr sz="1100" b="0" i="1" u="sng" strike="noStrike" cap="none" dirty="0">
              <a:solidFill>
                <a:srgbClr val="000000"/>
              </a:solidFill>
              <a:latin typeface="Cambria"/>
              <a:ea typeface="Cambria"/>
              <a:cs typeface="Cambria"/>
              <a:sym typeface="Cambri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Shape 1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AutoNum type="arabicPeriod"/>
            </a:pPr>
            <a:r>
              <a:rPr lang="en-US" sz="1100" b="1" i="0" u="none" strike="noStrike" cap="none" dirty="0">
                <a:solidFill>
                  <a:srgbClr val="000000"/>
                </a:solidFill>
                <a:latin typeface="Arial"/>
                <a:ea typeface="Arial"/>
                <a:cs typeface="Arial"/>
                <a:sym typeface="Arial"/>
              </a:rPr>
              <a:t>(10 min) Watch the </a:t>
            </a:r>
            <a:r>
              <a:rPr lang="en-US" sz="1100" b="1" i="0" u="sng" strike="noStrike" cap="none" dirty="0">
                <a:solidFill>
                  <a:schemeClr val="hlink"/>
                </a:solidFill>
                <a:latin typeface="Arial"/>
                <a:ea typeface="Arial"/>
                <a:cs typeface="Arial"/>
                <a:sym typeface="Arial"/>
                <a:hlinkClick r:id="rId3"/>
              </a:rPr>
              <a:t>video</a:t>
            </a:r>
            <a:r>
              <a:rPr lang="en-US" sz="1100" b="1" i="0" u="none" strike="noStrike" cap="none" dirty="0">
                <a:solidFill>
                  <a:srgbClr val="000000"/>
                </a:solidFill>
                <a:latin typeface="Arial"/>
                <a:ea typeface="Arial"/>
                <a:cs typeface="Arial"/>
                <a:sym typeface="Arial"/>
              </a:rPr>
              <a:t> twice (stop video at 50 seconds mark - before explanations about why this might be happening).  The first time, the students can watch and listen.  The second time through, have them individually write down some initial thoughts and questions they have about the video on their Student </a:t>
            </a:r>
            <a:r>
              <a:rPr lang="en-US" sz="1100" b="1" i="0" u="none" strike="noStrike" cap="none" dirty="0" smtClean="0">
                <a:solidFill>
                  <a:srgbClr val="000000"/>
                </a:solidFill>
                <a:latin typeface="Arial"/>
                <a:ea typeface="Arial"/>
                <a:cs typeface="Arial"/>
                <a:sym typeface="Arial"/>
              </a:rPr>
              <a:t>Activity </a:t>
            </a:r>
            <a:r>
              <a:rPr lang="en-US" sz="1100" b="1" i="0" u="none" strike="noStrike" cap="none" dirty="0">
                <a:solidFill>
                  <a:srgbClr val="000000"/>
                </a:solidFill>
                <a:latin typeface="Arial"/>
                <a:ea typeface="Arial"/>
                <a:cs typeface="Arial"/>
                <a:sym typeface="Arial"/>
              </a:rPr>
              <a:t>Sheet.</a:t>
            </a:r>
            <a:endParaRPr sz="1100" b="0" i="1" u="sng" strike="noStrike" cap="none" dirty="0">
              <a:solidFill>
                <a:srgbClr val="000000"/>
              </a:solidFill>
              <a:latin typeface="Cambria"/>
              <a:ea typeface="Cambria"/>
              <a:cs typeface="Cambria"/>
              <a:sym typeface="Cambria"/>
            </a:endParaRPr>
          </a:p>
          <a:p>
            <a:pPr marL="457200" marR="0" lvl="0" indent="-317500" algn="l" rtl="0">
              <a:lnSpc>
                <a:spcPct val="100000"/>
              </a:lnSpc>
              <a:spcBef>
                <a:spcPts val="0"/>
              </a:spcBef>
              <a:spcAft>
                <a:spcPts val="0"/>
              </a:spcAft>
              <a:buClr>
                <a:srgbClr val="000000"/>
              </a:buClr>
              <a:buSzPts val="1400"/>
              <a:buFont typeface="Arial"/>
              <a:buChar char="●"/>
            </a:pPr>
            <a:r>
              <a:rPr lang="en-US" sz="1100" b="1" i="0" u="sng" strike="noStrike" cap="none" dirty="0">
                <a:solidFill>
                  <a:srgbClr val="000000"/>
                </a:solidFill>
                <a:latin typeface="Arial"/>
                <a:ea typeface="Arial"/>
                <a:cs typeface="Arial"/>
                <a:sym typeface="Arial"/>
              </a:rPr>
              <a:t>Suggested Prompts: </a:t>
            </a:r>
            <a:endParaRPr sz="1100" b="0" i="0" u="none" strike="noStrike" cap="none" dirty="0">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What do you want to know about these cities?  Write your questions on your </a:t>
            </a:r>
            <a:r>
              <a:rPr lang="en-US" sz="1100" b="0" i="0" u="none" strike="noStrike" cap="none" dirty="0" smtClean="0">
                <a:solidFill>
                  <a:srgbClr val="000000"/>
                </a:solidFill>
                <a:latin typeface="Arial"/>
                <a:ea typeface="Arial"/>
                <a:cs typeface="Arial"/>
                <a:sym typeface="Arial"/>
              </a:rPr>
              <a:t>Student</a:t>
            </a:r>
            <a:r>
              <a:rPr lang="en-US" sz="1100" b="0" i="0" u="none" strike="noStrike" cap="none" baseline="0" dirty="0" smtClean="0">
                <a:solidFill>
                  <a:srgbClr val="000000"/>
                </a:solidFill>
                <a:latin typeface="Arial"/>
                <a:ea typeface="Arial"/>
                <a:cs typeface="Arial"/>
                <a:sym typeface="Arial"/>
              </a:rPr>
              <a:t> Activity</a:t>
            </a:r>
            <a:r>
              <a:rPr lang="en-US" sz="1100" b="0" i="0" u="none" strike="noStrike" cap="none" dirty="0" smtClean="0">
                <a:solidFill>
                  <a:srgbClr val="000000"/>
                </a:solidFill>
                <a:latin typeface="Arial"/>
                <a:ea typeface="Arial"/>
                <a:cs typeface="Arial"/>
                <a:sym typeface="Arial"/>
              </a:rPr>
              <a:t> </a:t>
            </a:r>
            <a:r>
              <a:rPr lang="en-US" sz="1100" b="0" i="0" u="none" strike="noStrike" cap="none" dirty="0">
                <a:solidFill>
                  <a:srgbClr val="000000"/>
                </a:solidFill>
                <a:latin typeface="Arial"/>
                <a:ea typeface="Arial"/>
                <a:cs typeface="Arial"/>
                <a:sym typeface="Arial"/>
              </a:rPr>
              <a:t>Sheet.</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Do you have any ideas about what is going on in these cities?  Write your ideas on your </a:t>
            </a:r>
            <a:r>
              <a:rPr lang="en-US" sz="1100" b="0" i="0" u="none" strike="noStrike" cap="none" dirty="0" smtClean="0">
                <a:solidFill>
                  <a:srgbClr val="000000"/>
                </a:solidFill>
                <a:latin typeface="Arial"/>
                <a:ea typeface="Arial"/>
                <a:cs typeface="Arial"/>
                <a:sym typeface="Arial"/>
              </a:rPr>
              <a:t>Student</a:t>
            </a:r>
            <a:r>
              <a:rPr lang="en-US" sz="1100" b="0" i="0" u="none" strike="noStrike" cap="none" baseline="0" dirty="0" smtClean="0">
                <a:solidFill>
                  <a:srgbClr val="000000"/>
                </a:solidFill>
                <a:latin typeface="Arial"/>
                <a:ea typeface="Arial"/>
                <a:cs typeface="Arial"/>
                <a:sym typeface="Arial"/>
              </a:rPr>
              <a:t> Activity</a:t>
            </a:r>
            <a:r>
              <a:rPr lang="en-US" sz="1100" b="0" i="0" u="none" strike="noStrike" cap="none" dirty="0" smtClean="0">
                <a:solidFill>
                  <a:srgbClr val="000000"/>
                </a:solidFill>
                <a:latin typeface="Arial"/>
                <a:ea typeface="Arial"/>
                <a:cs typeface="Arial"/>
                <a:sym typeface="Arial"/>
              </a:rPr>
              <a:t> </a:t>
            </a:r>
            <a:r>
              <a:rPr lang="en-US" sz="1100" b="0" i="0" u="none" strike="noStrike" cap="none" dirty="0">
                <a:solidFill>
                  <a:srgbClr val="000000"/>
                </a:solidFill>
                <a:latin typeface="Arial"/>
                <a:ea typeface="Arial"/>
                <a:cs typeface="Arial"/>
                <a:sym typeface="Arial"/>
              </a:rPr>
              <a:t>Sheet.</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Does the video make you wonder about anything in particular? Write your ideas on your </a:t>
            </a:r>
            <a:r>
              <a:rPr lang="en-US" sz="1100" b="0" i="0" u="none" strike="noStrike" cap="none" dirty="0" smtClean="0">
                <a:solidFill>
                  <a:srgbClr val="000000"/>
                </a:solidFill>
                <a:latin typeface="Arial"/>
                <a:ea typeface="Arial"/>
                <a:cs typeface="Arial"/>
                <a:sym typeface="Arial"/>
              </a:rPr>
              <a:t>Activity </a:t>
            </a:r>
            <a:r>
              <a:rPr lang="en-US" sz="1100" b="0" i="0" u="none" strike="noStrike" cap="none" dirty="0">
                <a:solidFill>
                  <a:srgbClr val="000000"/>
                </a:solidFill>
                <a:latin typeface="Arial"/>
                <a:ea typeface="Arial"/>
                <a:cs typeface="Arial"/>
                <a:sym typeface="Arial"/>
              </a:rPr>
              <a:t>Sheet.</a:t>
            </a:r>
            <a:endParaRPr dirty="0"/>
          </a:p>
          <a:p>
            <a:pPr marL="13970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100" b="1" i="0" u="none" strike="noStrike" cap="none" dirty="0">
                <a:solidFill>
                  <a:srgbClr val="000000"/>
                </a:solidFill>
                <a:latin typeface="Arial"/>
                <a:ea typeface="Arial"/>
                <a:cs typeface="Arial"/>
                <a:sym typeface="Arial"/>
              </a:rPr>
              <a:t>Possible </a:t>
            </a:r>
            <a:r>
              <a:rPr lang="en-US" sz="1100" b="1" i="1" u="none" strike="noStrike" cap="none" dirty="0">
                <a:solidFill>
                  <a:srgbClr val="000000"/>
                </a:solidFill>
                <a:latin typeface="Arial"/>
                <a:ea typeface="Arial"/>
                <a:cs typeface="Arial"/>
                <a:sym typeface="Arial"/>
              </a:rPr>
              <a:t>student responses </a:t>
            </a:r>
            <a:r>
              <a:rPr lang="en-US" sz="1100" b="1" i="0" u="none" strike="noStrike" cap="none" dirty="0">
                <a:solidFill>
                  <a:srgbClr val="000000"/>
                </a:solidFill>
                <a:latin typeface="Arial"/>
                <a:ea typeface="Arial"/>
                <a:cs typeface="Arial"/>
                <a:sym typeface="Arial"/>
              </a:rPr>
              <a:t> to the video:</a:t>
            </a:r>
            <a:endParaRPr sz="1100" b="0" i="0" u="none" strike="noStrike" cap="none" dirty="0">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Why are these cities hotter?</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The cities are hotter because the world is getting hotter. I saw that on TV. </a:t>
            </a:r>
            <a:endParaRPr sz="1100" b="1" i="1" u="none" strike="noStrike" cap="none" dirty="0">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We think that cities are getting hotter, because they have less shade. </a:t>
            </a:r>
            <a:endParaRPr dirty="0"/>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Shape 1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sz="1100" b="1" i="0" u="none" strike="noStrike" cap="none" dirty="0">
                <a:solidFill>
                  <a:srgbClr val="000000"/>
                </a:solidFill>
                <a:latin typeface="Arial"/>
                <a:ea typeface="Arial"/>
                <a:cs typeface="Arial"/>
                <a:sym typeface="Arial"/>
              </a:rPr>
              <a:t>2.  (20 min) Next, shift to a Sharing Initial Ideas Discussion </a:t>
            </a:r>
            <a:r>
              <a:rPr lang="en-US" sz="660" b="1" i="0" u="none" strike="noStrike" cap="none" baseline="30000" dirty="0">
                <a:solidFill>
                  <a:srgbClr val="000000"/>
                </a:solidFill>
                <a:latin typeface="Arial"/>
                <a:ea typeface="Arial"/>
                <a:cs typeface="Arial"/>
                <a:sym typeface="Arial"/>
              </a:rPr>
              <a:t>1</a:t>
            </a:r>
            <a:r>
              <a:rPr lang="en-US" sz="1100" b="1" i="0" u="none" strike="noStrike" cap="none" dirty="0" smtClean="0">
                <a:solidFill>
                  <a:srgbClr val="000000"/>
                </a:solidFill>
                <a:latin typeface="Arial"/>
                <a:ea typeface="Arial"/>
                <a:cs typeface="Arial"/>
                <a:sym typeface="Arial"/>
              </a:rPr>
              <a:t>.</a:t>
            </a:r>
            <a:r>
              <a:rPr lang="en-US" sz="1100" b="1" i="0" u="none" strike="noStrike" cap="none" dirty="0">
                <a:solidFill>
                  <a:srgbClr val="000000"/>
                </a:solidFill>
                <a:latin typeface="Arial"/>
                <a:ea typeface="Arial"/>
                <a:cs typeface="Arial"/>
                <a:sym typeface="Arial"/>
              </a:rPr>
              <a:t> Write the students’ questions and ideas on the Driving Questions Board</a:t>
            </a:r>
            <a:r>
              <a:rPr lang="en-US" sz="660" b="1" i="0" u="none" strike="noStrike" cap="none" baseline="30000" dirty="0">
                <a:solidFill>
                  <a:srgbClr val="000000"/>
                </a:solidFill>
                <a:latin typeface="Arial"/>
                <a:ea typeface="Arial"/>
                <a:cs typeface="Arial"/>
                <a:sym typeface="Arial"/>
              </a:rPr>
              <a:t>2</a:t>
            </a:r>
            <a:r>
              <a:rPr lang="en-US" sz="1100" b="1" i="0" u="none" strike="noStrike" cap="none" dirty="0">
                <a:solidFill>
                  <a:srgbClr val="000000"/>
                </a:solidFill>
                <a:latin typeface="Arial"/>
                <a:ea typeface="Arial"/>
                <a:cs typeface="Arial"/>
                <a:sym typeface="Arial"/>
              </a:rPr>
              <a:t> (this can be projected online or on butcher paper). </a:t>
            </a:r>
            <a:r>
              <a:rPr lang="en-US" sz="1000" b="0" i="0" u="none" strike="noStrike" cap="none" dirty="0">
                <a:solidFill>
                  <a:srgbClr val="000000"/>
                </a:solidFill>
                <a:latin typeface="Arial"/>
                <a:ea typeface="Arial"/>
                <a:cs typeface="Arial"/>
                <a:sym typeface="Arial"/>
              </a:rPr>
              <a:t> </a:t>
            </a:r>
            <a:r>
              <a:rPr lang="en-US" sz="1100" b="1" i="0" u="none" strike="noStrike" cap="none" dirty="0">
                <a:solidFill>
                  <a:srgbClr val="000000"/>
                </a:solidFill>
                <a:latin typeface="Arial"/>
                <a:ea typeface="Arial"/>
                <a:cs typeface="Arial"/>
                <a:sym typeface="Arial"/>
              </a:rPr>
              <a:t>Use the following prompts to guide students to articulate what they think they should focus on</a:t>
            </a:r>
            <a:r>
              <a:rPr lang="en-US" sz="660" b="1" i="0" u="none" strike="noStrike" cap="none" baseline="30000" dirty="0">
                <a:solidFill>
                  <a:srgbClr val="000000"/>
                </a:solidFill>
                <a:latin typeface="Arial"/>
                <a:ea typeface="Arial"/>
                <a:cs typeface="Arial"/>
                <a:sym typeface="Arial"/>
              </a:rPr>
              <a:t> </a:t>
            </a:r>
            <a:r>
              <a:rPr lang="en-US" sz="1100" b="1" i="0" u="none" strike="noStrike" cap="none" dirty="0">
                <a:solidFill>
                  <a:srgbClr val="000000"/>
                </a:solidFill>
                <a:latin typeface="Arial"/>
                <a:ea typeface="Arial"/>
                <a:cs typeface="Arial"/>
                <a:sym typeface="Arial"/>
              </a:rPr>
              <a:t>in this unit.</a:t>
            </a:r>
            <a:endParaRPr sz="1100" b="0" i="0" u="none" strike="noStrike" cap="none" dirty="0">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
            </a:r>
            <a:br>
              <a:rPr lang="en-US" sz="1100" b="0" i="0" u="none" strike="noStrike" cap="none" dirty="0">
                <a:solidFill>
                  <a:srgbClr val="000000"/>
                </a:solidFill>
                <a:latin typeface="Arial"/>
                <a:ea typeface="Arial"/>
                <a:cs typeface="Arial"/>
                <a:sym typeface="Arial"/>
              </a:rPr>
            </a:br>
            <a:r>
              <a:rPr lang="en-US" sz="1100" b="1" i="0" u="sng" strike="noStrike" cap="none" dirty="0">
                <a:solidFill>
                  <a:srgbClr val="000000"/>
                </a:solidFill>
                <a:latin typeface="Arial"/>
                <a:ea typeface="Arial"/>
                <a:cs typeface="Arial"/>
                <a:sym typeface="Arial"/>
              </a:rPr>
              <a:t>Suggested Prompts: </a:t>
            </a:r>
            <a:endParaRPr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What do you think is going on that explains what the video told us?</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Do you have any ideas about what might be going on in these cities?</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What questions would we need to answer as a class, to figure out why these cities seem to be getting hotter? </a:t>
            </a:r>
            <a:endParaRPr dirty="0"/>
          </a:p>
          <a:p>
            <a:pPr marL="13970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
            </a:r>
            <a:br>
              <a:rPr lang="en-US" sz="1100" b="0" i="0" u="none" strike="noStrike" cap="none" dirty="0">
                <a:solidFill>
                  <a:srgbClr val="000000"/>
                </a:solidFill>
                <a:latin typeface="Arial"/>
                <a:ea typeface="Arial"/>
                <a:cs typeface="Arial"/>
                <a:sym typeface="Arial"/>
              </a:rPr>
            </a:br>
            <a:r>
              <a:rPr lang="en-US" sz="1100" b="1" i="0" u="none" strike="noStrike" cap="none" dirty="0">
                <a:solidFill>
                  <a:srgbClr val="000000"/>
                </a:solidFill>
                <a:latin typeface="Arial"/>
                <a:ea typeface="Arial"/>
                <a:cs typeface="Arial"/>
                <a:sym typeface="Arial"/>
              </a:rPr>
              <a:t>Listen and write </a:t>
            </a:r>
            <a:r>
              <a:rPr lang="en-US" sz="1100" b="1" i="1" u="none" strike="noStrike" cap="none" dirty="0">
                <a:solidFill>
                  <a:srgbClr val="000000"/>
                </a:solidFill>
                <a:latin typeface="Arial"/>
                <a:ea typeface="Arial"/>
                <a:cs typeface="Arial"/>
                <a:sym typeface="Arial"/>
              </a:rPr>
              <a:t>student responses</a:t>
            </a:r>
            <a:r>
              <a:rPr lang="en-US" sz="1100" b="1" i="0" u="none" strike="noStrike" cap="none" dirty="0">
                <a:solidFill>
                  <a:srgbClr val="000000"/>
                </a:solidFill>
                <a:latin typeface="Arial"/>
                <a:ea typeface="Arial"/>
                <a:cs typeface="Arial"/>
                <a:sym typeface="Arial"/>
              </a:rPr>
              <a:t> on the Driving Questions Board</a:t>
            </a:r>
            <a:r>
              <a:rPr lang="en-US" sz="660" b="1" i="0" u="none" strike="noStrike" cap="none" baseline="30000" dirty="0">
                <a:solidFill>
                  <a:srgbClr val="000000"/>
                </a:solidFill>
                <a:latin typeface="Arial"/>
                <a:ea typeface="Arial"/>
                <a:cs typeface="Arial"/>
                <a:sym typeface="Arial"/>
              </a:rPr>
              <a:t>2</a:t>
            </a:r>
            <a:r>
              <a:rPr lang="en-US" sz="1100" b="1" i="0" u="none" strike="noStrike" cap="none" dirty="0">
                <a:solidFill>
                  <a:srgbClr val="000000"/>
                </a:solidFill>
                <a:latin typeface="Arial"/>
                <a:ea typeface="Arial"/>
                <a:cs typeface="Arial"/>
                <a:sym typeface="Arial"/>
              </a:rPr>
              <a:t> that mimic the next step in the storyline, such as:</a:t>
            </a:r>
            <a:endParaRPr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Why these cities?</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Where are the cities that are getting hotter?</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Are they just in Colorado?</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What’s special about the cities where it’s getting hotter compared to the ones where it’s not?</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Was it always this hot?</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Is this unusual or a pattern? For how long?</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If it’s a pattern, is the pattern just here in CO, or elsewhere?</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 does “global warming” have to do with it?</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What’s causing the pattern?</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We have some hypotheses about this we want to investigate:</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 do parking lots and other things that are in cities have to do with it?</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Do cars have anything to do with it?</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 about greenhouse gases?</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 might pollution have to do with it?</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If there’s more people, is there more pollution, and does that matter for the pattern?</a:t>
            </a:r>
            <a:endParaRPr sz="1100" b="0" i="1"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Shape 1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sz="1100" b="1" i="0" u="none" strike="noStrike" cap="none" dirty="0">
                <a:solidFill>
                  <a:srgbClr val="000000"/>
                </a:solidFill>
                <a:latin typeface="Arial"/>
                <a:ea typeface="Arial"/>
                <a:cs typeface="Arial"/>
                <a:sym typeface="Arial"/>
              </a:rPr>
              <a:t>2.  (20 min) Next, shift to a Sharing Initial Ideas Discussion </a:t>
            </a:r>
            <a:r>
              <a:rPr lang="en-US" sz="660" b="1" i="0" u="none" strike="noStrike" cap="none" baseline="30000" dirty="0" smtClean="0">
                <a:solidFill>
                  <a:srgbClr val="000000"/>
                </a:solidFill>
                <a:latin typeface="Arial"/>
                <a:ea typeface="Arial"/>
                <a:cs typeface="Arial"/>
                <a:sym typeface="Arial"/>
              </a:rPr>
              <a:t>1</a:t>
            </a:r>
            <a:r>
              <a:rPr lang="en-US" sz="1100" b="1" i="0" u="none" strike="noStrike" cap="none" dirty="0" smtClean="0">
                <a:solidFill>
                  <a:srgbClr val="000000"/>
                </a:solidFill>
                <a:latin typeface="Arial"/>
                <a:ea typeface="Arial"/>
                <a:cs typeface="Arial"/>
                <a:sym typeface="Arial"/>
              </a:rPr>
              <a:t>.</a:t>
            </a:r>
            <a:r>
              <a:rPr lang="en-US" sz="1100" b="1" i="0" u="none" strike="noStrike" cap="none" baseline="0" dirty="0" smtClean="0">
                <a:solidFill>
                  <a:srgbClr val="000000"/>
                </a:solidFill>
                <a:latin typeface="Arial"/>
                <a:ea typeface="Arial"/>
                <a:cs typeface="Arial"/>
                <a:sym typeface="Arial"/>
              </a:rPr>
              <a:t> </a:t>
            </a:r>
            <a:r>
              <a:rPr lang="en-US" sz="1100" b="1" i="0" u="none" strike="noStrike" cap="none" dirty="0" smtClean="0">
                <a:solidFill>
                  <a:srgbClr val="000000"/>
                </a:solidFill>
                <a:latin typeface="Arial"/>
                <a:ea typeface="Arial"/>
                <a:cs typeface="Arial"/>
                <a:sym typeface="Arial"/>
              </a:rPr>
              <a:t>Write </a:t>
            </a:r>
            <a:r>
              <a:rPr lang="en-US" sz="1100" b="1" i="0" u="none" strike="noStrike" cap="none" dirty="0">
                <a:solidFill>
                  <a:srgbClr val="000000"/>
                </a:solidFill>
                <a:latin typeface="Arial"/>
                <a:ea typeface="Arial"/>
                <a:cs typeface="Arial"/>
                <a:sym typeface="Arial"/>
              </a:rPr>
              <a:t>the students’ questions and ideas on the Driving Questions Board</a:t>
            </a:r>
            <a:r>
              <a:rPr lang="en-US" sz="660" b="1" i="0" u="none" strike="noStrike" cap="none" baseline="30000" dirty="0">
                <a:solidFill>
                  <a:srgbClr val="000000"/>
                </a:solidFill>
                <a:latin typeface="Arial"/>
                <a:ea typeface="Arial"/>
                <a:cs typeface="Arial"/>
                <a:sym typeface="Arial"/>
              </a:rPr>
              <a:t>2</a:t>
            </a:r>
            <a:r>
              <a:rPr lang="en-US" sz="1100" b="1" i="0" u="none" strike="noStrike" cap="none" dirty="0">
                <a:solidFill>
                  <a:srgbClr val="000000"/>
                </a:solidFill>
                <a:latin typeface="Arial"/>
                <a:ea typeface="Arial"/>
                <a:cs typeface="Arial"/>
                <a:sym typeface="Arial"/>
              </a:rPr>
              <a:t> (this can be projected online or on butcher paper). </a:t>
            </a:r>
            <a:r>
              <a:rPr lang="en-US" sz="1000" b="0" i="0" u="none" strike="noStrike" cap="none" dirty="0">
                <a:solidFill>
                  <a:srgbClr val="000000"/>
                </a:solidFill>
                <a:latin typeface="Arial"/>
                <a:ea typeface="Arial"/>
                <a:cs typeface="Arial"/>
                <a:sym typeface="Arial"/>
              </a:rPr>
              <a:t> </a:t>
            </a:r>
            <a:r>
              <a:rPr lang="en-US" sz="1100" b="1" i="0" u="none" strike="noStrike" cap="none" dirty="0">
                <a:solidFill>
                  <a:srgbClr val="000000"/>
                </a:solidFill>
                <a:latin typeface="Arial"/>
                <a:ea typeface="Arial"/>
                <a:cs typeface="Arial"/>
                <a:sym typeface="Arial"/>
              </a:rPr>
              <a:t>Use the following prompts to guide students to articulate what they think they should focus on</a:t>
            </a:r>
            <a:r>
              <a:rPr lang="en-US" sz="660" b="1" i="0" u="none" strike="noStrike" cap="none" baseline="30000" dirty="0">
                <a:solidFill>
                  <a:srgbClr val="000000"/>
                </a:solidFill>
                <a:latin typeface="Arial"/>
                <a:ea typeface="Arial"/>
                <a:cs typeface="Arial"/>
                <a:sym typeface="Arial"/>
              </a:rPr>
              <a:t> </a:t>
            </a:r>
            <a:r>
              <a:rPr lang="en-US" sz="1100" b="1" i="0" u="none" strike="noStrike" cap="none" dirty="0">
                <a:solidFill>
                  <a:srgbClr val="000000"/>
                </a:solidFill>
                <a:latin typeface="Arial"/>
                <a:ea typeface="Arial"/>
                <a:cs typeface="Arial"/>
                <a:sym typeface="Arial"/>
              </a:rPr>
              <a:t>in this unit.</a:t>
            </a:r>
            <a:endParaRPr sz="1100" b="0" i="0" u="none" strike="noStrike" cap="none" dirty="0">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
            </a:r>
            <a:br>
              <a:rPr lang="en-US" sz="1100" b="0" i="0" u="none" strike="noStrike" cap="none" dirty="0">
                <a:solidFill>
                  <a:srgbClr val="000000"/>
                </a:solidFill>
                <a:latin typeface="Arial"/>
                <a:ea typeface="Arial"/>
                <a:cs typeface="Arial"/>
                <a:sym typeface="Arial"/>
              </a:rPr>
            </a:br>
            <a:r>
              <a:rPr lang="en-US" sz="1100" b="1" i="0" u="sng" strike="noStrike" cap="none" dirty="0">
                <a:solidFill>
                  <a:srgbClr val="000000"/>
                </a:solidFill>
                <a:latin typeface="Arial"/>
                <a:ea typeface="Arial"/>
                <a:cs typeface="Arial"/>
                <a:sym typeface="Arial"/>
              </a:rPr>
              <a:t>Suggested Prompts: </a:t>
            </a:r>
            <a:endParaRPr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What do you think is going on that explains what the video told us?</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Do you have any ideas about what might be going on in these cities?</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What questions would we need to answer as a class, to figure out why these cities seem to be getting hotter? </a:t>
            </a:r>
            <a:endParaRPr dirty="0"/>
          </a:p>
          <a:p>
            <a:pPr marL="13970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
            </a:r>
            <a:br>
              <a:rPr lang="en-US" sz="1100" b="0" i="0" u="none" strike="noStrike" cap="none" dirty="0">
                <a:solidFill>
                  <a:srgbClr val="000000"/>
                </a:solidFill>
                <a:latin typeface="Arial"/>
                <a:ea typeface="Arial"/>
                <a:cs typeface="Arial"/>
                <a:sym typeface="Arial"/>
              </a:rPr>
            </a:br>
            <a:r>
              <a:rPr lang="en-US" sz="1100" b="1" i="0" u="none" strike="noStrike" cap="none" dirty="0">
                <a:solidFill>
                  <a:srgbClr val="000000"/>
                </a:solidFill>
                <a:latin typeface="Arial"/>
                <a:ea typeface="Arial"/>
                <a:cs typeface="Arial"/>
                <a:sym typeface="Arial"/>
              </a:rPr>
              <a:t>Listen and write </a:t>
            </a:r>
            <a:r>
              <a:rPr lang="en-US" sz="1100" b="1" i="1" u="none" strike="noStrike" cap="none" dirty="0">
                <a:solidFill>
                  <a:srgbClr val="000000"/>
                </a:solidFill>
                <a:latin typeface="Arial"/>
                <a:ea typeface="Arial"/>
                <a:cs typeface="Arial"/>
                <a:sym typeface="Arial"/>
              </a:rPr>
              <a:t>student responses</a:t>
            </a:r>
            <a:r>
              <a:rPr lang="en-US" sz="1100" b="1" i="0" u="none" strike="noStrike" cap="none" dirty="0">
                <a:solidFill>
                  <a:srgbClr val="000000"/>
                </a:solidFill>
                <a:latin typeface="Arial"/>
                <a:ea typeface="Arial"/>
                <a:cs typeface="Arial"/>
                <a:sym typeface="Arial"/>
              </a:rPr>
              <a:t> on the Driving Questions Board</a:t>
            </a:r>
            <a:r>
              <a:rPr lang="en-US" sz="660" b="1" i="0" u="none" strike="noStrike" cap="none" baseline="30000" dirty="0">
                <a:solidFill>
                  <a:srgbClr val="000000"/>
                </a:solidFill>
                <a:latin typeface="Arial"/>
                <a:ea typeface="Arial"/>
                <a:cs typeface="Arial"/>
                <a:sym typeface="Arial"/>
              </a:rPr>
              <a:t>2</a:t>
            </a:r>
            <a:r>
              <a:rPr lang="en-US" sz="1100" b="1" i="0" u="none" strike="noStrike" cap="none" dirty="0">
                <a:solidFill>
                  <a:srgbClr val="000000"/>
                </a:solidFill>
                <a:latin typeface="Arial"/>
                <a:ea typeface="Arial"/>
                <a:cs typeface="Arial"/>
                <a:sym typeface="Arial"/>
              </a:rPr>
              <a:t> that mimic the next step in the storyline, such as:</a:t>
            </a:r>
            <a:endParaRPr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Why these cities?</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Where are the cities that are getting hotter?</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Are they just in Colorado?</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What’s special about the cities where it’s getting hotter compared to the ones where it’s not?</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Was it always this hot?</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Is this unusual or a pattern? For how long?</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If it’s a pattern, is the pattern just here in CO, or elsewhere?</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 does “global warming” have to do with it?</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What’s causing the pattern?</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We have some hypotheses about this we want to investigate:</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 do parking lots and other things that are in cities have to do with it?</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Do cars have anything to do with it?</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 about greenhouse gases?</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 might pollution have to do with it?</a:t>
            </a:r>
            <a:endParaRPr dirty="0"/>
          </a:p>
          <a:p>
            <a:pPr marL="914400" marR="0" lvl="1"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If there’s more people, is there more pollution, and does that matter for the pattern?</a:t>
            </a:r>
            <a:endParaRPr dirty="0"/>
          </a:p>
          <a:p>
            <a:pPr marL="0" marR="0" lvl="0" indent="0" algn="l" rtl="0">
              <a:lnSpc>
                <a:spcPct val="115000"/>
              </a:lnSpc>
              <a:spcBef>
                <a:spcPts val="0"/>
              </a:spcBef>
              <a:spcAft>
                <a:spcPts val="0"/>
              </a:spcAft>
              <a:buClr>
                <a:srgbClr val="000000"/>
              </a:buClr>
              <a:buSzPts val="1400"/>
              <a:buFont typeface="Arial"/>
              <a:buNone/>
            </a:pPr>
            <a:endParaRPr sz="1100" b="1" i="0" u="none" strike="noStrike" cap="none" dirty="0">
              <a:solidFill>
                <a:schemeClr val="dk1"/>
              </a:solidFill>
              <a:latin typeface="Cambria"/>
              <a:ea typeface="Cambria"/>
              <a:cs typeface="Cambria"/>
              <a:sym typeface="Cambr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sz="1100" b="1" i="0" u="none" strike="noStrike" cap="none" dirty="0">
                <a:solidFill>
                  <a:srgbClr val="000000"/>
                </a:solidFill>
                <a:latin typeface="Arial"/>
                <a:ea typeface="Arial"/>
                <a:cs typeface="Arial"/>
                <a:sym typeface="Arial"/>
              </a:rPr>
              <a:t>3. (15 min) In a Generating and Prioritizing Questions </a:t>
            </a:r>
            <a:r>
              <a:rPr lang="en-US" sz="1100" b="1" i="0" u="none" strike="noStrike" cap="none" dirty="0" smtClean="0">
                <a:solidFill>
                  <a:srgbClr val="000000"/>
                </a:solidFill>
                <a:latin typeface="Arial"/>
                <a:ea typeface="Arial"/>
                <a:cs typeface="Arial"/>
                <a:sym typeface="Arial"/>
              </a:rPr>
              <a:t>discussion, </a:t>
            </a:r>
            <a:r>
              <a:rPr lang="en-US" sz="1100" b="1" i="0" u="none" strike="noStrike" cap="none" dirty="0">
                <a:solidFill>
                  <a:srgbClr val="000000"/>
                </a:solidFill>
                <a:latin typeface="Arial"/>
                <a:ea typeface="Arial"/>
                <a:cs typeface="Arial"/>
                <a:sym typeface="Arial"/>
              </a:rPr>
              <a:t>ask  representatives from each </a:t>
            </a:r>
            <a:r>
              <a:rPr lang="en-US" sz="1100" b="1" i="0" u="none" strike="noStrike" cap="none" dirty="0" smtClean="0">
                <a:solidFill>
                  <a:srgbClr val="000000"/>
                </a:solidFill>
                <a:latin typeface="Arial"/>
                <a:ea typeface="Arial"/>
                <a:cs typeface="Arial"/>
                <a:sym typeface="Arial"/>
              </a:rPr>
              <a:t>group</a:t>
            </a:r>
            <a:r>
              <a:rPr lang="en-US" sz="1100" b="1" i="0" u="none" strike="noStrike" cap="none" baseline="0" dirty="0" smtClean="0">
                <a:solidFill>
                  <a:srgbClr val="000000"/>
                </a:solidFill>
                <a:latin typeface="Arial"/>
                <a:ea typeface="Arial"/>
                <a:cs typeface="Arial"/>
                <a:sym typeface="Arial"/>
              </a:rPr>
              <a:t> to</a:t>
            </a:r>
            <a:r>
              <a:rPr lang="en-US" sz="1100" b="1" i="0" u="none" strike="noStrike" cap="none" dirty="0" smtClean="0">
                <a:solidFill>
                  <a:srgbClr val="000000"/>
                </a:solidFill>
                <a:latin typeface="Arial"/>
                <a:ea typeface="Arial"/>
                <a:cs typeface="Arial"/>
                <a:sym typeface="Arial"/>
              </a:rPr>
              <a:t> </a:t>
            </a:r>
            <a:r>
              <a:rPr lang="en-US" sz="1100" b="1" i="0" u="none" strike="noStrike" cap="none" dirty="0">
                <a:solidFill>
                  <a:srgbClr val="000000"/>
                </a:solidFill>
                <a:latin typeface="Arial"/>
                <a:ea typeface="Arial"/>
                <a:cs typeface="Arial"/>
                <a:sym typeface="Arial"/>
              </a:rPr>
              <a:t>explain the rationale for choosing the 3 questions that they chose.  As a class, choose the most critical questions that need to be answered to get to the bottom of this phenomenon. </a:t>
            </a:r>
            <a:endParaRPr sz="1100" b="0" i="0" u="none" strike="noStrike" cap="none" dirty="0">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
            </a:r>
            <a:br>
              <a:rPr lang="en-US" sz="1100" b="0" i="0" u="none" strike="noStrike" cap="none" dirty="0">
                <a:solidFill>
                  <a:srgbClr val="000000"/>
                </a:solidFill>
                <a:latin typeface="Arial"/>
                <a:ea typeface="Arial"/>
                <a:cs typeface="Arial"/>
                <a:sym typeface="Arial"/>
              </a:rPr>
            </a:br>
            <a:r>
              <a:rPr lang="en-US" sz="1100" b="1" i="0" u="sng" strike="noStrike" cap="none" dirty="0">
                <a:solidFill>
                  <a:srgbClr val="000000"/>
                </a:solidFill>
                <a:latin typeface="Arial"/>
                <a:ea typeface="Arial"/>
                <a:cs typeface="Arial"/>
                <a:sym typeface="Arial"/>
              </a:rPr>
              <a:t>Suggested Prompts: </a:t>
            </a:r>
            <a:endParaRPr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Which questions do you think we have to answer in order to figure out why this is happening in these cities? Why are those questions important to answer?</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What questions need to be answered first, because the answers will inform other questions we have?</a:t>
            </a:r>
            <a:endParaRPr dirty="0"/>
          </a:p>
          <a:p>
            <a:pPr marL="13970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
            </a:r>
            <a:br>
              <a:rPr lang="en-US" sz="1100" b="0" i="0" u="none" strike="noStrike" cap="none" dirty="0">
                <a:solidFill>
                  <a:srgbClr val="000000"/>
                </a:solidFill>
                <a:latin typeface="Arial"/>
                <a:ea typeface="Arial"/>
                <a:cs typeface="Arial"/>
                <a:sym typeface="Arial"/>
              </a:rPr>
            </a:br>
            <a:r>
              <a:rPr lang="en-US" sz="1100" b="1" i="0" u="none" strike="noStrike" cap="none" dirty="0">
                <a:solidFill>
                  <a:srgbClr val="000000"/>
                </a:solidFill>
                <a:latin typeface="Arial"/>
                <a:ea typeface="Arial"/>
                <a:cs typeface="Arial"/>
                <a:sym typeface="Arial"/>
              </a:rPr>
              <a:t>Possible </a:t>
            </a:r>
            <a:r>
              <a:rPr lang="en-US" sz="1100" b="1" i="1" u="none" strike="noStrike" cap="none" dirty="0">
                <a:solidFill>
                  <a:srgbClr val="000000"/>
                </a:solidFill>
                <a:latin typeface="Arial"/>
                <a:ea typeface="Arial"/>
                <a:cs typeface="Arial"/>
                <a:sym typeface="Arial"/>
              </a:rPr>
              <a:t>student responses</a:t>
            </a:r>
            <a:r>
              <a:rPr lang="en-US" sz="1100" b="1" i="0" u="none" strike="noStrike" cap="none" dirty="0">
                <a:solidFill>
                  <a:srgbClr val="000000"/>
                </a:solidFill>
                <a:latin typeface="Arial"/>
                <a:ea typeface="Arial"/>
                <a:cs typeface="Arial"/>
                <a:sym typeface="Arial"/>
              </a:rPr>
              <a:t> to record on a class Driving Questions Board</a:t>
            </a:r>
            <a:r>
              <a:rPr lang="en-US" sz="1100" b="1" i="0" u="none" strike="noStrike" cap="none" baseline="30000" dirty="0">
                <a:solidFill>
                  <a:srgbClr val="000000"/>
                </a:solidFill>
                <a:latin typeface="Arial"/>
                <a:ea typeface="Arial"/>
                <a:cs typeface="Arial"/>
                <a:sym typeface="Arial"/>
              </a:rPr>
              <a:t> </a:t>
            </a:r>
            <a:r>
              <a:rPr lang="en-US" sz="1100" b="1" i="0" u="none" strike="noStrike" cap="none" dirty="0">
                <a:solidFill>
                  <a:srgbClr val="000000"/>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Why these cities?</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Is this really a pattern?</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What’s causing the pattern?</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We need to know what’s different about these cities first, because it may have clues for other things.</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We can’t be sure this is a pattern, so there’s no point in studying the cause before we know it’s a real long-term pattern.</a:t>
            </a:r>
            <a:endParaRPr sz="1100" b="0" i="1"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Shape 1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sz="1100" b="1" i="0" u="none" strike="noStrike" cap="none" dirty="0">
                <a:solidFill>
                  <a:schemeClr val="dk1"/>
                </a:solidFill>
                <a:latin typeface="Cambria"/>
                <a:ea typeface="Cambria"/>
                <a:cs typeface="Cambria"/>
                <a:sym typeface="Cambria"/>
              </a:rPr>
              <a:t>3. (cont.)</a:t>
            </a:r>
            <a:r>
              <a:rPr lang="en-US" sz="1100" b="1" i="0" u="none" strike="noStrike" cap="none" dirty="0">
                <a:solidFill>
                  <a:srgbClr val="000000"/>
                </a:solidFill>
                <a:latin typeface="Arial"/>
                <a:ea typeface="Arial"/>
                <a:cs typeface="Arial"/>
                <a:sym typeface="Arial"/>
              </a:rPr>
              <a:t> As a class, choose the three most critical questions that need to be answered to get to the bottom of this phenomenon. </a:t>
            </a:r>
            <a:endParaRPr sz="1100" b="0" i="0" u="none" strike="noStrike" cap="none" dirty="0">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
            </a:r>
            <a:br>
              <a:rPr lang="en-US" sz="1100" b="0" i="0" u="none" strike="noStrike" cap="none" dirty="0">
                <a:solidFill>
                  <a:srgbClr val="000000"/>
                </a:solidFill>
                <a:latin typeface="Arial"/>
                <a:ea typeface="Arial"/>
                <a:cs typeface="Arial"/>
                <a:sym typeface="Arial"/>
              </a:rPr>
            </a:br>
            <a:r>
              <a:rPr lang="en-US" sz="1100" b="1" i="0" u="sng" strike="noStrike" cap="none" dirty="0">
                <a:solidFill>
                  <a:srgbClr val="000000"/>
                </a:solidFill>
                <a:latin typeface="Arial"/>
                <a:ea typeface="Arial"/>
                <a:cs typeface="Arial"/>
                <a:sym typeface="Arial"/>
              </a:rPr>
              <a:t>Suggested Prompts: </a:t>
            </a:r>
            <a:endParaRPr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Which three questions do you think we have to answer first in order to investigate why this is happening in these cities?  Write your top three questions on your </a:t>
            </a:r>
            <a:r>
              <a:rPr lang="en-US" sz="1100" b="0" i="0" u="none" strike="noStrike" cap="none" dirty="0" smtClean="0">
                <a:solidFill>
                  <a:srgbClr val="000000"/>
                </a:solidFill>
                <a:latin typeface="Arial"/>
                <a:ea typeface="Arial"/>
                <a:cs typeface="Arial"/>
                <a:sym typeface="Arial"/>
              </a:rPr>
              <a:t>Student</a:t>
            </a:r>
            <a:r>
              <a:rPr lang="en-US" sz="1100" b="0" i="0" u="none" strike="noStrike" cap="none" baseline="0" dirty="0" smtClean="0">
                <a:solidFill>
                  <a:srgbClr val="000000"/>
                </a:solidFill>
                <a:latin typeface="Arial"/>
                <a:ea typeface="Arial"/>
                <a:cs typeface="Arial"/>
                <a:sym typeface="Arial"/>
              </a:rPr>
              <a:t> Activity </a:t>
            </a:r>
            <a:r>
              <a:rPr lang="en-US" sz="1100" b="0" i="0" u="none" strike="noStrike" cap="none" dirty="0" smtClean="0">
                <a:solidFill>
                  <a:srgbClr val="000000"/>
                </a:solidFill>
                <a:latin typeface="Arial"/>
                <a:ea typeface="Arial"/>
                <a:cs typeface="Arial"/>
                <a:sym typeface="Arial"/>
              </a:rPr>
              <a:t>Sheet</a:t>
            </a:r>
            <a:r>
              <a:rPr lang="en-US" sz="1100" b="0" i="0" u="none" strike="noStrike" cap="none" dirty="0">
                <a:solidFill>
                  <a:srgbClr val="000000"/>
                </a:solidFill>
                <a:latin typeface="Arial"/>
                <a:ea typeface="Arial"/>
                <a:cs typeface="Arial"/>
                <a:sym typeface="Arial"/>
              </a:rPr>
              <a:t>.</a:t>
            </a:r>
            <a:endParaRPr dirty="0"/>
          </a:p>
          <a:p>
            <a:pPr marL="139700" marR="0" lvl="0" indent="0" algn="l" rtl="0">
              <a:lnSpc>
                <a:spcPct val="100000"/>
              </a:lnSpc>
              <a:spcBef>
                <a:spcPts val="0"/>
              </a:spcBef>
              <a:spcAft>
                <a:spcPts val="0"/>
              </a:spcAft>
              <a:buClr>
                <a:srgbClr val="000000"/>
              </a:buClr>
              <a:buSzPts val="1400"/>
              <a:buFont typeface="Arial"/>
              <a:buNone/>
            </a:pPr>
            <a:endParaRPr sz="1100" b="1" i="0" u="none" strike="noStrike" cap="none" dirty="0">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r>
              <a:rPr lang="en-US" sz="1100" b="1" i="0" u="none" strike="noStrike" cap="none" dirty="0">
                <a:solidFill>
                  <a:srgbClr val="000000"/>
                </a:solidFill>
                <a:latin typeface="Arial"/>
                <a:ea typeface="Arial"/>
                <a:cs typeface="Arial"/>
                <a:sym typeface="Arial"/>
              </a:rPr>
              <a:t>Possible </a:t>
            </a:r>
            <a:r>
              <a:rPr lang="en-US" sz="1100" b="1" i="1" u="none" strike="noStrike" cap="none" dirty="0">
                <a:solidFill>
                  <a:srgbClr val="000000"/>
                </a:solidFill>
                <a:latin typeface="Arial"/>
                <a:ea typeface="Arial"/>
                <a:cs typeface="Arial"/>
                <a:sym typeface="Arial"/>
              </a:rPr>
              <a:t>student responses</a:t>
            </a:r>
            <a:r>
              <a:rPr lang="en-US" sz="1100" b="1" i="0" u="none" strike="noStrike" cap="none" dirty="0">
                <a:solidFill>
                  <a:srgbClr val="000000"/>
                </a:solidFill>
                <a:latin typeface="Arial"/>
                <a:ea typeface="Arial"/>
                <a:cs typeface="Arial"/>
                <a:sym typeface="Arial"/>
              </a:rPr>
              <a:t> for the Driving Questions Board:</a:t>
            </a:r>
            <a:endParaRPr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Why these cities?</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Is this really a pattern?</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What’s causing the pattern?</a:t>
            </a:r>
            <a:endParaRPr dirty="0"/>
          </a:p>
          <a:p>
            <a:pPr marL="0" marR="0" lvl="0" indent="0" algn="l" rtl="0">
              <a:lnSpc>
                <a:spcPct val="115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Shape 1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sz="1100" b="1" i="0" u="none" strike="noStrike" cap="none" dirty="0">
                <a:solidFill>
                  <a:schemeClr val="dk1"/>
                </a:solidFill>
                <a:latin typeface="Cambria"/>
                <a:ea typeface="Cambria"/>
                <a:cs typeface="Cambria"/>
                <a:sym typeface="Cambria"/>
              </a:rPr>
              <a:t>3. (cont.)</a:t>
            </a:r>
            <a:r>
              <a:rPr lang="en-US" sz="1100" b="1" i="0" u="none" strike="noStrike" cap="none" dirty="0">
                <a:solidFill>
                  <a:srgbClr val="000000"/>
                </a:solidFill>
                <a:latin typeface="Arial"/>
                <a:ea typeface="Arial"/>
                <a:cs typeface="Arial"/>
                <a:sym typeface="Arial"/>
              </a:rPr>
              <a:t> As a class, choose the three most critical questions that need to be answered to get to the bottom of this phenomenon. </a:t>
            </a:r>
            <a:endParaRPr sz="1100" b="0" i="0" u="none" strike="noStrike" cap="none" dirty="0">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000000"/>
                </a:solidFill>
                <a:latin typeface="Arial"/>
                <a:ea typeface="Arial"/>
                <a:cs typeface="Arial"/>
                <a:sym typeface="Arial"/>
              </a:rPr>
              <a:t/>
            </a:r>
            <a:br>
              <a:rPr lang="en-US" sz="1100" b="0" i="0" u="none" strike="noStrike" cap="none" dirty="0">
                <a:solidFill>
                  <a:srgbClr val="000000"/>
                </a:solidFill>
                <a:latin typeface="Arial"/>
                <a:ea typeface="Arial"/>
                <a:cs typeface="Arial"/>
                <a:sym typeface="Arial"/>
              </a:rPr>
            </a:br>
            <a:r>
              <a:rPr lang="en-US" sz="1100" b="1" i="0" u="sng" strike="noStrike" cap="none" dirty="0">
                <a:solidFill>
                  <a:srgbClr val="000000"/>
                </a:solidFill>
                <a:latin typeface="Arial"/>
                <a:ea typeface="Arial"/>
                <a:cs typeface="Arial"/>
                <a:sym typeface="Arial"/>
              </a:rPr>
              <a:t>Suggested Prompts: </a:t>
            </a:r>
            <a:endParaRPr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Arial"/>
                <a:ea typeface="Arial"/>
                <a:cs typeface="Arial"/>
                <a:sym typeface="Arial"/>
              </a:rPr>
              <a:t>Which three questions do you think we have to answer first in order to investigate why this is happening in these cities?  Write your top three questions on your </a:t>
            </a:r>
            <a:r>
              <a:rPr lang="en-US" sz="1100" b="0" i="0" u="none" strike="noStrike" cap="none" dirty="0" smtClean="0">
                <a:solidFill>
                  <a:srgbClr val="000000"/>
                </a:solidFill>
                <a:latin typeface="Arial"/>
                <a:ea typeface="Arial"/>
                <a:cs typeface="Arial"/>
                <a:sym typeface="Arial"/>
              </a:rPr>
              <a:t>Student</a:t>
            </a:r>
            <a:r>
              <a:rPr lang="en-US" sz="1100" b="0" i="0" u="none" strike="noStrike" cap="none" baseline="0" dirty="0" smtClean="0">
                <a:solidFill>
                  <a:srgbClr val="000000"/>
                </a:solidFill>
                <a:latin typeface="Arial"/>
                <a:ea typeface="Arial"/>
                <a:cs typeface="Arial"/>
                <a:sym typeface="Arial"/>
              </a:rPr>
              <a:t> Activity</a:t>
            </a:r>
            <a:r>
              <a:rPr lang="en-US" sz="1100" b="0" i="0" u="none" strike="noStrike" cap="none" dirty="0" smtClean="0">
                <a:solidFill>
                  <a:srgbClr val="000000"/>
                </a:solidFill>
                <a:latin typeface="Arial"/>
                <a:ea typeface="Arial"/>
                <a:cs typeface="Arial"/>
                <a:sym typeface="Arial"/>
              </a:rPr>
              <a:t> </a:t>
            </a:r>
            <a:r>
              <a:rPr lang="en-US" sz="1100" b="0" i="0" u="none" strike="noStrike" cap="none" dirty="0">
                <a:solidFill>
                  <a:srgbClr val="000000"/>
                </a:solidFill>
                <a:latin typeface="Arial"/>
                <a:ea typeface="Arial"/>
                <a:cs typeface="Arial"/>
                <a:sym typeface="Arial"/>
              </a:rPr>
              <a:t>Sheet.</a:t>
            </a:r>
            <a:endParaRPr dirty="0"/>
          </a:p>
          <a:p>
            <a:pPr marL="139700" marR="0" lvl="0" indent="0" algn="l" rtl="0">
              <a:lnSpc>
                <a:spcPct val="100000"/>
              </a:lnSpc>
              <a:spcBef>
                <a:spcPts val="0"/>
              </a:spcBef>
              <a:spcAft>
                <a:spcPts val="0"/>
              </a:spcAft>
              <a:buClr>
                <a:srgbClr val="000000"/>
              </a:buClr>
              <a:buSzPts val="1400"/>
              <a:buFont typeface="Arial"/>
              <a:buNone/>
            </a:pPr>
            <a:endParaRPr sz="1100" b="1" i="0" u="none" strike="noStrike" cap="none" dirty="0">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400"/>
              <a:buFont typeface="Arial"/>
              <a:buNone/>
            </a:pPr>
            <a:r>
              <a:rPr lang="en-US" sz="1100" b="1" i="0" u="none" strike="noStrike" cap="none" dirty="0">
                <a:solidFill>
                  <a:srgbClr val="000000"/>
                </a:solidFill>
                <a:latin typeface="Arial"/>
                <a:ea typeface="Arial"/>
                <a:cs typeface="Arial"/>
                <a:sym typeface="Arial"/>
              </a:rPr>
              <a:t>Possible </a:t>
            </a:r>
            <a:r>
              <a:rPr lang="en-US" sz="1100" b="1" i="1" u="none" strike="noStrike" cap="none" dirty="0">
                <a:solidFill>
                  <a:srgbClr val="000000"/>
                </a:solidFill>
                <a:latin typeface="Arial"/>
                <a:ea typeface="Arial"/>
                <a:cs typeface="Arial"/>
                <a:sym typeface="Arial"/>
              </a:rPr>
              <a:t>student responses</a:t>
            </a:r>
            <a:r>
              <a:rPr lang="en-US" sz="1100" b="1" i="0" u="none" strike="noStrike" cap="none" dirty="0">
                <a:solidFill>
                  <a:srgbClr val="000000"/>
                </a:solidFill>
                <a:latin typeface="Arial"/>
                <a:ea typeface="Arial"/>
                <a:cs typeface="Arial"/>
                <a:sym typeface="Arial"/>
              </a:rPr>
              <a:t> for the Driving Questions Board:</a:t>
            </a:r>
            <a:endParaRPr sz="11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Why these cities?</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Is this really a pattern?</a:t>
            </a:r>
            <a:endParaRPr dirty="0"/>
          </a:p>
          <a:p>
            <a:pPr marL="457200" marR="0" lvl="0" indent="-317500" algn="l" rtl="0">
              <a:lnSpc>
                <a:spcPct val="100000"/>
              </a:lnSpc>
              <a:spcBef>
                <a:spcPts val="0"/>
              </a:spcBef>
              <a:spcAft>
                <a:spcPts val="0"/>
              </a:spcAft>
              <a:buClr>
                <a:srgbClr val="000000"/>
              </a:buClr>
              <a:buSzPts val="1400"/>
              <a:buFont typeface="Arial"/>
              <a:buChar char="●"/>
            </a:pPr>
            <a:r>
              <a:rPr lang="en-US" sz="1100" b="0" i="1" u="none" strike="noStrike" cap="none" dirty="0">
                <a:solidFill>
                  <a:srgbClr val="000000"/>
                </a:solidFill>
                <a:latin typeface="Arial"/>
                <a:ea typeface="Arial"/>
                <a:cs typeface="Arial"/>
                <a:sym typeface="Arial"/>
              </a:rPr>
              <a:t>What’s causing the pattern?</a:t>
            </a:r>
            <a:endParaRPr sz="1100" b="0" i="1" u="none" strike="noStrike" cap="none" dirty="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a:off x="172350" y="3694325"/>
            <a:ext cx="8811900" cy="1296900"/>
          </a:xfrm>
          <a:prstGeom prst="rect">
            <a:avLst/>
          </a:prstGeom>
          <a:solidFill>
            <a:srgbClr val="E2E6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p:nvPr/>
        </p:nvSpPr>
        <p:spPr>
          <a:xfrm>
            <a:off x="172350" y="152100"/>
            <a:ext cx="6990600" cy="3416100"/>
          </a:xfrm>
          <a:prstGeom prst="rect">
            <a:avLst/>
          </a:prstGeom>
          <a:solidFill>
            <a:srgbClr val="E4EE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Shape 13"/>
          <p:cNvSpPr/>
          <p:nvPr/>
        </p:nvSpPr>
        <p:spPr>
          <a:xfrm>
            <a:off x="7324600" y="152100"/>
            <a:ext cx="1659600" cy="3416100"/>
          </a:xfrm>
          <a:prstGeom prst="rect">
            <a:avLst/>
          </a:prstGeom>
          <a:solidFill>
            <a:srgbClr val="E4EE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Shape 14"/>
          <p:cNvSpPr txBox="1">
            <a:spLocks noGrp="1"/>
          </p:cNvSpPr>
          <p:nvPr>
            <p:ph type="ctrTitle"/>
          </p:nvPr>
        </p:nvSpPr>
        <p:spPr>
          <a:xfrm>
            <a:off x="822425" y="529275"/>
            <a:ext cx="5788200" cy="2659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43C44"/>
              </a:buClr>
              <a:buSzPts val="3600"/>
              <a:buFont typeface="Arial"/>
              <a:buNone/>
              <a:defRPr sz="3600" b="1" i="0" u="none" strike="noStrike" cap="none">
                <a:solidFill>
                  <a:srgbClr val="343C44"/>
                </a:solidFill>
                <a:latin typeface="Arial"/>
                <a:ea typeface="Arial"/>
                <a:cs typeface="Arial"/>
                <a:sym typeface="Arial"/>
              </a:defRPr>
            </a:lvl1pPr>
            <a:lvl2pPr marR="0" lvl="1" algn="l" rtl="0">
              <a:lnSpc>
                <a:spcPct val="100000"/>
              </a:lnSpc>
              <a:spcBef>
                <a:spcPts val="0"/>
              </a:spcBef>
              <a:spcAft>
                <a:spcPts val="0"/>
              </a:spcAft>
              <a:buClr>
                <a:srgbClr val="343C44"/>
              </a:buClr>
              <a:buSzPts val="3600"/>
              <a:buFont typeface="Arial"/>
              <a:buNone/>
              <a:defRPr sz="3600" b="1" i="0" u="none" strike="noStrike" cap="none">
                <a:solidFill>
                  <a:srgbClr val="343C44"/>
                </a:solidFill>
                <a:latin typeface="Arial"/>
                <a:ea typeface="Arial"/>
                <a:cs typeface="Arial"/>
                <a:sym typeface="Arial"/>
              </a:defRPr>
            </a:lvl2pPr>
            <a:lvl3pPr marR="0" lvl="2" algn="l" rtl="0">
              <a:lnSpc>
                <a:spcPct val="100000"/>
              </a:lnSpc>
              <a:spcBef>
                <a:spcPts val="0"/>
              </a:spcBef>
              <a:spcAft>
                <a:spcPts val="0"/>
              </a:spcAft>
              <a:buClr>
                <a:srgbClr val="343C44"/>
              </a:buClr>
              <a:buSzPts val="3600"/>
              <a:buFont typeface="Arial"/>
              <a:buNone/>
              <a:defRPr sz="3600" b="1" i="0" u="none" strike="noStrike" cap="none">
                <a:solidFill>
                  <a:srgbClr val="343C44"/>
                </a:solidFill>
                <a:latin typeface="Arial"/>
                <a:ea typeface="Arial"/>
                <a:cs typeface="Arial"/>
                <a:sym typeface="Arial"/>
              </a:defRPr>
            </a:lvl3pPr>
            <a:lvl4pPr marR="0" lvl="3" algn="l" rtl="0">
              <a:lnSpc>
                <a:spcPct val="100000"/>
              </a:lnSpc>
              <a:spcBef>
                <a:spcPts val="0"/>
              </a:spcBef>
              <a:spcAft>
                <a:spcPts val="0"/>
              </a:spcAft>
              <a:buClr>
                <a:srgbClr val="343C44"/>
              </a:buClr>
              <a:buSzPts val="3600"/>
              <a:buFont typeface="Arial"/>
              <a:buNone/>
              <a:defRPr sz="3600" b="1" i="0" u="none" strike="noStrike" cap="none">
                <a:solidFill>
                  <a:srgbClr val="343C44"/>
                </a:solidFill>
                <a:latin typeface="Arial"/>
                <a:ea typeface="Arial"/>
                <a:cs typeface="Arial"/>
                <a:sym typeface="Arial"/>
              </a:defRPr>
            </a:lvl4pPr>
            <a:lvl5pPr marR="0" lvl="4" algn="l" rtl="0">
              <a:lnSpc>
                <a:spcPct val="100000"/>
              </a:lnSpc>
              <a:spcBef>
                <a:spcPts val="0"/>
              </a:spcBef>
              <a:spcAft>
                <a:spcPts val="0"/>
              </a:spcAft>
              <a:buClr>
                <a:srgbClr val="343C44"/>
              </a:buClr>
              <a:buSzPts val="3600"/>
              <a:buFont typeface="Arial"/>
              <a:buNone/>
              <a:defRPr sz="3600" b="1" i="0" u="none" strike="noStrike" cap="none">
                <a:solidFill>
                  <a:srgbClr val="343C44"/>
                </a:solidFill>
                <a:latin typeface="Arial"/>
                <a:ea typeface="Arial"/>
                <a:cs typeface="Arial"/>
                <a:sym typeface="Arial"/>
              </a:defRPr>
            </a:lvl5pPr>
            <a:lvl6pPr marR="0" lvl="5" algn="l" rtl="0">
              <a:lnSpc>
                <a:spcPct val="100000"/>
              </a:lnSpc>
              <a:spcBef>
                <a:spcPts val="0"/>
              </a:spcBef>
              <a:spcAft>
                <a:spcPts val="0"/>
              </a:spcAft>
              <a:buClr>
                <a:srgbClr val="343C44"/>
              </a:buClr>
              <a:buSzPts val="3600"/>
              <a:buFont typeface="Arial"/>
              <a:buNone/>
              <a:defRPr sz="3600" b="1" i="0" u="none" strike="noStrike" cap="none">
                <a:solidFill>
                  <a:srgbClr val="343C44"/>
                </a:solidFill>
                <a:latin typeface="Arial"/>
                <a:ea typeface="Arial"/>
                <a:cs typeface="Arial"/>
                <a:sym typeface="Arial"/>
              </a:defRPr>
            </a:lvl6pPr>
            <a:lvl7pPr marR="0" lvl="6" algn="l" rtl="0">
              <a:lnSpc>
                <a:spcPct val="100000"/>
              </a:lnSpc>
              <a:spcBef>
                <a:spcPts val="0"/>
              </a:spcBef>
              <a:spcAft>
                <a:spcPts val="0"/>
              </a:spcAft>
              <a:buClr>
                <a:srgbClr val="343C44"/>
              </a:buClr>
              <a:buSzPts val="3600"/>
              <a:buFont typeface="Arial"/>
              <a:buNone/>
              <a:defRPr sz="3600" b="1" i="0" u="none" strike="noStrike" cap="none">
                <a:solidFill>
                  <a:srgbClr val="343C44"/>
                </a:solidFill>
                <a:latin typeface="Arial"/>
                <a:ea typeface="Arial"/>
                <a:cs typeface="Arial"/>
                <a:sym typeface="Arial"/>
              </a:defRPr>
            </a:lvl7pPr>
            <a:lvl8pPr marR="0" lvl="7" algn="l" rtl="0">
              <a:lnSpc>
                <a:spcPct val="100000"/>
              </a:lnSpc>
              <a:spcBef>
                <a:spcPts val="0"/>
              </a:spcBef>
              <a:spcAft>
                <a:spcPts val="0"/>
              </a:spcAft>
              <a:buClr>
                <a:srgbClr val="343C44"/>
              </a:buClr>
              <a:buSzPts val="3600"/>
              <a:buFont typeface="Arial"/>
              <a:buNone/>
              <a:defRPr sz="3600" b="1" i="0" u="none" strike="noStrike" cap="none">
                <a:solidFill>
                  <a:srgbClr val="343C44"/>
                </a:solidFill>
                <a:latin typeface="Arial"/>
                <a:ea typeface="Arial"/>
                <a:cs typeface="Arial"/>
                <a:sym typeface="Arial"/>
              </a:defRPr>
            </a:lvl8pPr>
            <a:lvl9pPr marR="0" lvl="8" algn="l" rtl="0">
              <a:lnSpc>
                <a:spcPct val="100000"/>
              </a:lnSpc>
              <a:spcBef>
                <a:spcPts val="0"/>
              </a:spcBef>
              <a:spcAft>
                <a:spcPts val="0"/>
              </a:spcAft>
              <a:buClr>
                <a:srgbClr val="343C44"/>
              </a:buClr>
              <a:buSzPts val="3600"/>
              <a:buFont typeface="Arial"/>
              <a:buNone/>
              <a:defRPr sz="3600" b="1" i="0" u="none" strike="noStrike" cap="none">
                <a:solidFill>
                  <a:srgbClr val="343C44"/>
                </a:solidFill>
                <a:latin typeface="Arial"/>
                <a:ea typeface="Arial"/>
                <a:cs typeface="Arial"/>
                <a:sym typeface="Arial"/>
              </a:defRPr>
            </a:lvl9pPr>
          </a:lstStyle>
          <a:p>
            <a:endParaRPr/>
          </a:p>
        </p:txBody>
      </p:sp>
      <p:sp>
        <p:nvSpPr>
          <p:cNvPr id="15" name="Shape 15"/>
          <p:cNvSpPr txBox="1">
            <a:spLocks noGrp="1"/>
          </p:cNvSpPr>
          <p:nvPr>
            <p:ph type="subTitle" idx="1"/>
          </p:nvPr>
        </p:nvSpPr>
        <p:spPr>
          <a:xfrm>
            <a:off x="822425" y="3975600"/>
            <a:ext cx="4026600" cy="769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343C44"/>
              </a:buClr>
              <a:buSzPts val="1600"/>
              <a:buFont typeface="Arial"/>
              <a:buNone/>
              <a:defRPr sz="1600" b="1" i="0" u="none" strike="noStrike" cap="none">
                <a:solidFill>
                  <a:srgbClr val="343C44"/>
                </a:solidFill>
                <a:latin typeface="Arial"/>
                <a:ea typeface="Arial"/>
                <a:cs typeface="Arial"/>
                <a:sym typeface="Arial"/>
              </a:defRPr>
            </a:lvl1pPr>
            <a:lvl2pPr marR="0" lvl="1" algn="l" rtl="0">
              <a:lnSpc>
                <a:spcPct val="100000"/>
              </a:lnSpc>
              <a:spcBef>
                <a:spcPts val="0"/>
              </a:spcBef>
              <a:spcAft>
                <a:spcPts val="0"/>
              </a:spcAft>
              <a:buClr>
                <a:srgbClr val="343C44"/>
              </a:buClr>
              <a:buSzPts val="1600"/>
              <a:buFont typeface="Arial"/>
              <a:buNone/>
              <a:defRPr sz="1600" b="1" i="0" u="none" strike="noStrike" cap="none">
                <a:solidFill>
                  <a:srgbClr val="343C44"/>
                </a:solidFill>
                <a:latin typeface="Arial"/>
                <a:ea typeface="Arial"/>
                <a:cs typeface="Arial"/>
                <a:sym typeface="Arial"/>
              </a:defRPr>
            </a:lvl2pPr>
            <a:lvl3pPr marR="0" lvl="2" algn="l" rtl="0">
              <a:lnSpc>
                <a:spcPct val="100000"/>
              </a:lnSpc>
              <a:spcBef>
                <a:spcPts val="0"/>
              </a:spcBef>
              <a:spcAft>
                <a:spcPts val="0"/>
              </a:spcAft>
              <a:buClr>
                <a:srgbClr val="343C44"/>
              </a:buClr>
              <a:buSzPts val="1600"/>
              <a:buFont typeface="Arial"/>
              <a:buNone/>
              <a:defRPr sz="1600" b="1" i="0" u="none" strike="noStrike" cap="none">
                <a:solidFill>
                  <a:srgbClr val="343C44"/>
                </a:solidFill>
                <a:latin typeface="Arial"/>
                <a:ea typeface="Arial"/>
                <a:cs typeface="Arial"/>
                <a:sym typeface="Arial"/>
              </a:defRPr>
            </a:lvl3pPr>
            <a:lvl4pPr marR="0" lvl="3" algn="l" rtl="0">
              <a:lnSpc>
                <a:spcPct val="100000"/>
              </a:lnSpc>
              <a:spcBef>
                <a:spcPts val="0"/>
              </a:spcBef>
              <a:spcAft>
                <a:spcPts val="0"/>
              </a:spcAft>
              <a:buClr>
                <a:srgbClr val="343C44"/>
              </a:buClr>
              <a:buSzPts val="1600"/>
              <a:buFont typeface="Arial"/>
              <a:buNone/>
              <a:defRPr sz="1600" b="1" i="0" u="none" strike="noStrike" cap="none">
                <a:solidFill>
                  <a:srgbClr val="343C44"/>
                </a:solidFill>
                <a:latin typeface="Arial"/>
                <a:ea typeface="Arial"/>
                <a:cs typeface="Arial"/>
                <a:sym typeface="Arial"/>
              </a:defRPr>
            </a:lvl4pPr>
            <a:lvl5pPr marR="0" lvl="4" algn="l" rtl="0">
              <a:lnSpc>
                <a:spcPct val="100000"/>
              </a:lnSpc>
              <a:spcBef>
                <a:spcPts val="0"/>
              </a:spcBef>
              <a:spcAft>
                <a:spcPts val="0"/>
              </a:spcAft>
              <a:buClr>
                <a:srgbClr val="343C44"/>
              </a:buClr>
              <a:buSzPts val="1600"/>
              <a:buFont typeface="Arial"/>
              <a:buNone/>
              <a:defRPr sz="1600" b="1" i="0" u="none" strike="noStrike" cap="none">
                <a:solidFill>
                  <a:srgbClr val="343C44"/>
                </a:solidFill>
                <a:latin typeface="Arial"/>
                <a:ea typeface="Arial"/>
                <a:cs typeface="Arial"/>
                <a:sym typeface="Arial"/>
              </a:defRPr>
            </a:lvl5pPr>
            <a:lvl6pPr marR="0" lvl="5" algn="l" rtl="0">
              <a:lnSpc>
                <a:spcPct val="100000"/>
              </a:lnSpc>
              <a:spcBef>
                <a:spcPts val="0"/>
              </a:spcBef>
              <a:spcAft>
                <a:spcPts val="0"/>
              </a:spcAft>
              <a:buClr>
                <a:srgbClr val="343C44"/>
              </a:buClr>
              <a:buSzPts val="1600"/>
              <a:buFont typeface="Arial"/>
              <a:buNone/>
              <a:defRPr sz="1600" b="1" i="0" u="none" strike="noStrike" cap="none">
                <a:solidFill>
                  <a:srgbClr val="343C44"/>
                </a:solidFill>
                <a:latin typeface="Arial"/>
                <a:ea typeface="Arial"/>
                <a:cs typeface="Arial"/>
                <a:sym typeface="Arial"/>
              </a:defRPr>
            </a:lvl6pPr>
            <a:lvl7pPr marR="0" lvl="6" algn="l" rtl="0">
              <a:lnSpc>
                <a:spcPct val="100000"/>
              </a:lnSpc>
              <a:spcBef>
                <a:spcPts val="0"/>
              </a:spcBef>
              <a:spcAft>
                <a:spcPts val="0"/>
              </a:spcAft>
              <a:buClr>
                <a:srgbClr val="343C44"/>
              </a:buClr>
              <a:buSzPts val="1600"/>
              <a:buFont typeface="Arial"/>
              <a:buNone/>
              <a:defRPr sz="1600" b="1" i="0" u="none" strike="noStrike" cap="none">
                <a:solidFill>
                  <a:srgbClr val="343C44"/>
                </a:solidFill>
                <a:latin typeface="Arial"/>
                <a:ea typeface="Arial"/>
                <a:cs typeface="Arial"/>
                <a:sym typeface="Arial"/>
              </a:defRPr>
            </a:lvl7pPr>
            <a:lvl8pPr marR="0" lvl="7" algn="l" rtl="0">
              <a:lnSpc>
                <a:spcPct val="100000"/>
              </a:lnSpc>
              <a:spcBef>
                <a:spcPts val="0"/>
              </a:spcBef>
              <a:spcAft>
                <a:spcPts val="0"/>
              </a:spcAft>
              <a:buClr>
                <a:srgbClr val="343C44"/>
              </a:buClr>
              <a:buSzPts val="1600"/>
              <a:buFont typeface="Arial"/>
              <a:buNone/>
              <a:defRPr sz="1600" b="1" i="0" u="none" strike="noStrike" cap="none">
                <a:solidFill>
                  <a:srgbClr val="343C44"/>
                </a:solidFill>
                <a:latin typeface="Arial"/>
                <a:ea typeface="Arial"/>
                <a:cs typeface="Arial"/>
                <a:sym typeface="Arial"/>
              </a:defRPr>
            </a:lvl8pPr>
            <a:lvl9pPr marR="0" lvl="8" algn="l" rtl="0">
              <a:lnSpc>
                <a:spcPct val="100000"/>
              </a:lnSpc>
              <a:spcBef>
                <a:spcPts val="0"/>
              </a:spcBef>
              <a:spcAft>
                <a:spcPts val="0"/>
              </a:spcAft>
              <a:buClr>
                <a:srgbClr val="343C44"/>
              </a:buClr>
              <a:buSzPts val="1600"/>
              <a:buFont typeface="Arial"/>
              <a:buNone/>
              <a:defRPr sz="1600" b="1" i="0" u="none" strike="noStrike" cap="none">
                <a:solidFill>
                  <a:srgbClr val="343C44"/>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108" name="Shape 10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109" name="Shape 1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0"/>
        <p:cNvGrpSpPr/>
        <p:nvPr/>
      </p:nvGrpSpPr>
      <p:grpSpPr>
        <a:xfrm>
          <a:off x="0" y="0"/>
          <a:ext cx="0" cy="0"/>
          <a:chOff x="0" y="0"/>
          <a:chExt cx="0" cy="0"/>
        </a:xfrm>
      </p:grpSpPr>
      <p:sp>
        <p:nvSpPr>
          <p:cNvPr id="121" name="Shape 1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Shape 1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124" name="Shape 1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128" name="Shape 1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3">
  <p:cSld name="AUTOLAYOUT_3">
    <p:bg>
      <p:bgPr>
        <a:solidFill>
          <a:srgbClr val="FFFFFF"/>
        </a:solidFill>
        <a:effectLst/>
      </p:bgPr>
    </p:bg>
    <p:spTree>
      <p:nvGrpSpPr>
        <p:cNvPr id="1" name="Shape 17"/>
        <p:cNvGrpSpPr/>
        <p:nvPr/>
      </p:nvGrpSpPr>
      <p:grpSpPr>
        <a:xfrm>
          <a:off x="0" y="0"/>
          <a:ext cx="0" cy="0"/>
          <a:chOff x="0" y="0"/>
          <a:chExt cx="0" cy="0"/>
        </a:xfrm>
      </p:grpSpPr>
      <p:sp>
        <p:nvSpPr>
          <p:cNvPr id="18" name="Shape 18"/>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Shape 19"/>
          <p:cNvSpPr/>
          <p:nvPr/>
        </p:nvSpPr>
        <p:spPr>
          <a:xfrm>
            <a:off x="0" y="0"/>
            <a:ext cx="703500" cy="2571600"/>
          </a:xfrm>
          <a:prstGeom prst="rect">
            <a:avLst/>
          </a:prstGeom>
          <a:solidFill>
            <a:srgbClr val="E4EE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p:nvPr/>
        </p:nvSpPr>
        <p:spPr>
          <a:xfrm>
            <a:off x="959520" y="0"/>
            <a:ext cx="191400" cy="2571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Shape 21"/>
          <p:cNvSpPr/>
          <p:nvPr/>
        </p:nvSpPr>
        <p:spPr>
          <a:xfrm>
            <a:off x="1406786" y="0"/>
            <a:ext cx="703500" cy="2571600"/>
          </a:xfrm>
          <a:prstGeom prst="rect">
            <a:avLst/>
          </a:prstGeom>
          <a:solidFill>
            <a:srgbClr val="E4EE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Shape 22"/>
          <p:cNvSpPr/>
          <p:nvPr/>
        </p:nvSpPr>
        <p:spPr>
          <a:xfrm>
            <a:off x="2366228" y="0"/>
            <a:ext cx="191400" cy="2571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Shape 23"/>
          <p:cNvSpPr/>
          <p:nvPr/>
        </p:nvSpPr>
        <p:spPr>
          <a:xfrm>
            <a:off x="2813571" y="0"/>
            <a:ext cx="703500" cy="2571600"/>
          </a:xfrm>
          <a:prstGeom prst="rect">
            <a:avLst/>
          </a:prstGeom>
          <a:solidFill>
            <a:srgbClr val="E4EE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Shape 24"/>
          <p:cNvSpPr/>
          <p:nvPr/>
        </p:nvSpPr>
        <p:spPr>
          <a:xfrm>
            <a:off x="2366228" y="2571770"/>
            <a:ext cx="191400" cy="25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Shape 25"/>
          <p:cNvSpPr/>
          <p:nvPr/>
        </p:nvSpPr>
        <p:spPr>
          <a:xfrm>
            <a:off x="0" y="2571764"/>
            <a:ext cx="703500" cy="2571600"/>
          </a:xfrm>
          <a:prstGeom prst="rect">
            <a:avLst/>
          </a:prstGeom>
          <a:solidFill>
            <a:srgbClr val="C1E9CB">
              <a:alpha val="9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Shape 26"/>
          <p:cNvSpPr/>
          <p:nvPr/>
        </p:nvSpPr>
        <p:spPr>
          <a:xfrm>
            <a:off x="2813559" y="2572027"/>
            <a:ext cx="703500" cy="2571600"/>
          </a:xfrm>
          <a:prstGeom prst="rect">
            <a:avLst/>
          </a:prstGeom>
          <a:solidFill>
            <a:srgbClr val="C1E9CB">
              <a:alpha val="9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Shape 27"/>
          <p:cNvSpPr/>
          <p:nvPr/>
        </p:nvSpPr>
        <p:spPr>
          <a:xfrm>
            <a:off x="1406774" y="2571764"/>
            <a:ext cx="703500" cy="2571600"/>
          </a:xfrm>
          <a:prstGeom prst="rect">
            <a:avLst/>
          </a:prstGeom>
          <a:solidFill>
            <a:srgbClr val="C1E9CB">
              <a:alpha val="9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Shape 28"/>
          <p:cNvSpPr/>
          <p:nvPr/>
        </p:nvSpPr>
        <p:spPr>
          <a:xfrm>
            <a:off x="959520" y="2571770"/>
            <a:ext cx="191400" cy="25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Shape 29"/>
          <p:cNvSpPr/>
          <p:nvPr/>
        </p:nvSpPr>
        <p:spPr>
          <a:xfrm>
            <a:off x="3773015" y="0"/>
            <a:ext cx="191400" cy="2571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Shape 30"/>
          <p:cNvSpPr/>
          <p:nvPr/>
        </p:nvSpPr>
        <p:spPr>
          <a:xfrm>
            <a:off x="4220358" y="0"/>
            <a:ext cx="703500" cy="2571600"/>
          </a:xfrm>
          <a:prstGeom prst="rect">
            <a:avLst/>
          </a:prstGeom>
          <a:solidFill>
            <a:srgbClr val="E4EE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p:nvPr/>
        </p:nvSpPr>
        <p:spPr>
          <a:xfrm>
            <a:off x="5179801" y="0"/>
            <a:ext cx="191400" cy="2571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Shape 32"/>
          <p:cNvSpPr/>
          <p:nvPr/>
        </p:nvSpPr>
        <p:spPr>
          <a:xfrm>
            <a:off x="5627144" y="0"/>
            <a:ext cx="703500" cy="2571600"/>
          </a:xfrm>
          <a:prstGeom prst="rect">
            <a:avLst/>
          </a:prstGeom>
          <a:solidFill>
            <a:srgbClr val="E4EE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Shape 33"/>
          <p:cNvSpPr/>
          <p:nvPr/>
        </p:nvSpPr>
        <p:spPr>
          <a:xfrm>
            <a:off x="5179801" y="2571770"/>
            <a:ext cx="191400" cy="25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Shape 34"/>
          <p:cNvSpPr/>
          <p:nvPr/>
        </p:nvSpPr>
        <p:spPr>
          <a:xfrm>
            <a:off x="5627132" y="2572027"/>
            <a:ext cx="703500" cy="2571600"/>
          </a:xfrm>
          <a:prstGeom prst="rect">
            <a:avLst/>
          </a:prstGeom>
          <a:solidFill>
            <a:srgbClr val="C1E9CB">
              <a:alpha val="9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Shape 35"/>
          <p:cNvSpPr/>
          <p:nvPr/>
        </p:nvSpPr>
        <p:spPr>
          <a:xfrm>
            <a:off x="4220346" y="2571764"/>
            <a:ext cx="703500" cy="2571600"/>
          </a:xfrm>
          <a:prstGeom prst="rect">
            <a:avLst/>
          </a:prstGeom>
          <a:solidFill>
            <a:srgbClr val="C1E9CB">
              <a:alpha val="9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Shape 36"/>
          <p:cNvSpPr/>
          <p:nvPr/>
        </p:nvSpPr>
        <p:spPr>
          <a:xfrm>
            <a:off x="3773015" y="2571770"/>
            <a:ext cx="191400" cy="25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p:nvPr/>
        </p:nvSpPr>
        <p:spPr>
          <a:xfrm>
            <a:off x="6586515" y="0"/>
            <a:ext cx="191400" cy="2571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p:nvPr/>
        </p:nvSpPr>
        <p:spPr>
          <a:xfrm>
            <a:off x="7033859" y="0"/>
            <a:ext cx="703500" cy="2571600"/>
          </a:xfrm>
          <a:prstGeom prst="rect">
            <a:avLst/>
          </a:prstGeom>
          <a:solidFill>
            <a:srgbClr val="E4EE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p:nvPr/>
        </p:nvSpPr>
        <p:spPr>
          <a:xfrm>
            <a:off x="7993302" y="0"/>
            <a:ext cx="191400" cy="2571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Shape 40"/>
          <p:cNvSpPr/>
          <p:nvPr/>
        </p:nvSpPr>
        <p:spPr>
          <a:xfrm>
            <a:off x="8440645" y="0"/>
            <a:ext cx="703500" cy="2571600"/>
          </a:xfrm>
          <a:prstGeom prst="rect">
            <a:avLst/>
          </a:prstGeom>
          <a:solidFill>
            <a:srgbClr val="E4EE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p:nvPr/>
        </p:nvSpPr>
        <p:spPr>
          <a:xfrm>
            <a:off x="7993302" y="2571770"/>
            <a:ext cx="191400" cy="25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Shape 42"/>
          <p:cNvSpPr/>
          <p:nvPr/>
        </p:nvSpPr>
        <p:spPr>
          <a:xfrm>
            <a:off x="8440633" y="2572027"/>
            <a:ext cx="703500" cy="2571600"/>
          </a:xfrm>
          <a:prstGeom prst="rect">
            <a:avLst/>
          </a:prstGeom>
          <a:solidFill>
            <a:srgbClr val="C1E9CB">
              <a:alpha val="9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Shape 43"/>
          <p:cNvSpPr/>
          <p:nvPr/>
        </p:nvSpPr>
        <p:spPr>
          <a:xfrm>
            <a:off x="7033847" y="2571764"/>
            <a:ext cx="703500" cy="2571600"/>
          </a:xfrm>
          <a:prstGeom prst="rect">
            <a:avLst/>
          </a:prstGeom>
          <a:solidFill>
            <a:srgbClr val="C1E9CB">
              <a:alpha val="9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Shape 44"/>
          <p:cNvSpPr/>
          <p:nvPr/>
        </p:nvSpPr>
        <p:spPr>
          <a:xfrm>
            <a:off x="6586515" y="2571770"/>
            <a:ext cx="191400" cy="25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Shape 45"/>
          <p:cNvSpPr/>
          <p:nvPr/>
        </p:nvSpPr>
        <p:spPr>
          <a:xfrm>
            <a:off x="2110175" y="1055700"/>
            <a:ext cx="4923600" cy="3032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Shape 46"/>
          <p:cNvSpPr txBox="1">
            <a:spLocks noGrp="1"/>
          </p:cNvSpPr>
          <p:nvPr>
            <p:ph type="ctrTitle"/>
          </p:nvPr>
        </p:nvSpPr>
        <p:spPr>
          <a:xfrm>
            <a:off x="2512550" y="1437450"/>
            <a:ext cx="4270500" cy="2268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616161"/>
              </a:buClr>
              <a:buSzPts val="3200"/>
              <a:buFont typeface="Arial"/>
              <a:buNone/>
              <a:defRPr sz="3200" b="1" i="0" u="none" strike="noStrike" cap="none">
                <a:solidFill>
                  <a:srgbClr val="616161"/>
                </a:solidFill>
                <a:latin typeface="Arial"/>
                <a:ea typeface="Arial"/>
                <a:cs typeface="Arial"/>
                <a:sym typeface="Arial"/>
              </a:defRPr>
            </a:lvl1pPr>
            <a:lvl2pPr marR="0" lvl="1" algn="l" rtl="0">
              <a:lnSpc>
                <a:spcPct val="100000"/>
              </a:lnSpc>
              <a:spcBef>
                <a:spcPts val="0"/>
              </a:spcBef>
              <a:spcAft>
                <a:spcPts val="0"/>
              </a:spcAft>
              <a:buClr>
                <a:srgbClr val="616161"/>
              </a:buClr>
              <a:buSzPts val="3200"/>
              <a:buFont typeface="Arial"/>
              <a:buNone/>
              <a:defRPr sz="3200" b="1" i="0" u="none" strike="noStrike" cap="none">
                <a:solidFill>
                  <a:srgbClr val="616161"/>
                </a:solidFill>
                <a:latin typeface="Arial"/>
                <a:ea typeface="Arial"/>
                <a:cs typeface="Arial"/>
                <a:sym typeface="Arial"/>
              </a:defRPr>
            </a:lvl2pPr>
            <a:lvl3pPr marR="0" lvl="2" algn="l" rtl="0">
              <a:lnSpc>
                <a:spcPct val="100000"/>
              </a:lnSpc>
              <a:spcBef>
                <a:spcPts val="0"/>
              </a:spcBef>
              <a:spcAft>
                <a:spcPts val="0"/>
              </a:spcAft>
              <a:buClr>
                <a:srgbClr val="616161"/>
              </a:buClr>
              <a:buSzPts val="3200"/>
              <a:buFont typeface="Arial"/>
              <a:buNone/>
              <a:defRPr sz="3200" b="1" i="0" u="none" strike="noStrike" cap="none">
                <a:solidFill>
                  <a:srgbClr val="616161"/>
                </a:solidFill>
                <a:latin typeface="Arial"/>
                <a:ea typeface="Arial"/>
                <a:cs typeface="Arial"/>
                <a:sym typeface="Arial"/>
              </a:defRPr>
            </a:lvl3pPr>
            <a:lvl4pPr marR="0" lvl="3" algn="l" rtl="0">
              <a:lnSpc>
                <a:spcPct val="100000"/>
              </a:lnSpc>
              <a:spcBef>
                <a:spcPts val="0"/>
              </a:spcBef>
              <a:spcAft>
                <a:spcPts val="0"/>
              </a:spcAft>
              <a:buClr>
                <a:srgbClr val="616161"/>
              </a:buClr>
              <a:buSzPts val="3200"/>
              <a:buFont typeface="Arial"/>
              <a:buNone/>
              <a:defRPr sz="3200" b="1" i="0" u="none" strike="noStrike" cap="none">
                <a:solidFill>
                  <a:srgbClr val="616161"/>
                </a:solidFill>
                <a:latin typeface="Arial"/>
                <a:ea typeface="Arial"/>
                <a:cs typeface="Arial"/>
                <a:sym typeface="Arial"/>
              </a:defRPr>
            </a:lvl4pPr>
            <a:lvl5pPr marR="0" lvl="4" algn="l" rtl="0">
              <a:lnSpc>
                <a:spcPct val="100000"/>
              </a:lnSpc>
              <a:spcBef>
                <a:spcPts val="0"/>
              </a:spcBef>
              <a:spcAft>
                <a:spcPts val="0"/>
              </a:spcAft>
              <a:buClr>
                <a:srgbClr val="616161"/>
              </a:buClr>
              <a:buSzPts val="3200"/>
              <a:buFont typeface="Arial"/>
              <a:buNone/>
              <a:defRPr sz="3200" b="1" i="0" u="none" strike="noStrike" cap="none">
                <a:solidFill>
                  <a:srgbClr val="616161"/>
                </a:solidFill>
                <a:latin typeface="Arial"/>
                <a:ea typeface="Arial"/>
                <a:cs typeface="Arial"/>
                <a:sym typeface="Arial"/>
              </a:defRPr>
            </a:lvl5pPr>
            <a:lvl6pPr marR="0" lvl="5" algn="l" rtl="0">
              <a:lnSpc>
                <a:spcPct val="100000"/>
              </a:lnSpc>
              <a:spcBef>
                <a:spcPts val="0"/>
              </a:spcBef>
              <a:spcAft>
                <a:spcPts val="0"/>
              </a:spcAft>
              <a:buClr>
                <a:srgbClr val="616161"/>
              </a:buClr>
              <a:buSzPts val="3200"/>
              <a:buFont typeface="Arial"/>
              <a:buNone/>
              <a:defRPr sz="3200" b="1" i="0" u="none" strike="noStrike" cap="none">
                <a:solidFill>
                  <a:srgbClr val="616161"/>
                </a:solidFill>
                <a:latin typeface="Arial"/>
                <a:ea typeface="Arial"/>
                <a:cs typeface="Arial"/>
                <a:sym typeface="Arial"/>
              </a:defRPr>
            </a:lvl6pPr>
            <a:lvl7pPr marR="0" lvl="6" algn="l" rtl="0">
              <a:lnSpc>
                <a:spcPct val="100000"/>
              </a:lnSpc>
              <a:spcBef>
                <a:spcPts val="0"/>
              </a:spcBef>
              <a:spcAft>
                <a:spcPts val="0"/>
              </a:spcAft>
              <a:buClr>
                <a:srgbClr val="616161"/>
              </a:buClr>
              <a:buSzPts val="3200"/>
              <a:buFont typeface="Arial"/>
              <a:buNone/>
              <a:defRPr sz="3200" b="1" i="0" u="none" strike="noStrike" cap="none">
                <a:solidFill>
                  <a:srgbClr val="616161"/>
                </a:solidFill>
                <a:latin typeface="Arial"/>
                <a:ea typeface="Arial"/>
                <a:cs typeface="Arial"/>
                <a:sym typeface="Arial"/>
              </a:defRPr>
            </a:lvl7pPr>
            <a:lvl8pPr marR="0" lvl="7" algn="l" rtl="0">
              <a:lnSpc>
                <a:spcPct val="100000"/>
              </a:lnSpc>
              <a:spcBef>
                <a:spcPts val="0"/>
              </a:spcBef>
              <a:spcAft>
                <a:spcPts val="0"/>
              </a:spcAft>
              <a:buClr>
                <a:srgbClr val="616161"/>
              </a:buClr>
              <a:buSzPts val="3200"/>
              <a:buFont typeface="Arial"/>
              <a:buNone/>
              <a:defRPr sz="3200" b="1" i="0" u="none" strike="noStrike" cap="none">
                <a:solidFill>
                  <a:srgbClr val="616161"/>
                </a:solidFill>
                <a:latin typeface="Arial"/>
                <a:ea typeface="Arial"/>
                <a:cs typeface="Arial"/>
                <a:sym typeface="Arial"/>
              </a:defRPr>
            </a:lvl8pPr>
            <a:lvl9pPr marR="0" lvl="8" algn="l" rtl="0">
              <a:lnSpc>
                <a:spcPct val="100000"/>
              </a:lnSpc>
              <a:spcBef>
                <a:spcPts val="0"/>
              </a:spcBef>
              <a:spcAft>
                <a:spcPts val="0"/>
              </a:spcAft>
              <a:buClr>
                <a:srgbClr val="616161"/>
              </a:buClr>
              <a:buSzPts val="3200"/>
              <a:buFont typeface="Arial"/>
              <a:buNone/>
              <a:defRPr sz="3200" b="1" i="0" u="none" strike="noStrike" cap="none">
                <a:solidFill>
                  <a:srgbClr val="61616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Shape 1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AUTOLAYOUT_4">
    <p:bg>
      <p:bgPr>
        <a:solidFill>
          <a:srgbClr val="FFFFFF"/>
        </a:solidFill>
        <a:effectLst/>
      </p:bgPr>
    </p:bg>
    <p:spTree>
      <p:nvGrpSpPr>
        <p:cNvPr id="1" name="Shape 48"/>
        <p:cNvGrpSpPr/>
        <p:nvPr/>
      </p:nvGrpSpPr>
      <p:grpSpPr>
        <a:xfrm>
          <a:off x="0" y="0"/>
          <a:ext cx="0" cy="0"/>
          <a:chOff x="0" y="0"/>
          <a:chExt cx="0" cy="0"/>
        </a:xfrm>
      </p:grpSpPr>
      <p:sp>
        <p:nvSpPr>
          <p:cNvPr id="49" name="Shape 49"/>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Shape 50"/>
          <p:cNvSpPr/>
          <p:nvPr/>
        </p:nvSpPr>
        <p:spPr>
          <a:xfrm>
            <a:off x="2145713" y="2967150"/>
            <a:ext cx="90000" cy="900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1" name="Shape 51"/>
          <p:cNvCxnSpPr>
            <a:stCxn id="50" idx="6"/>
            <a:endCxn id="52" idx="2"/>
          </p:cNvCxnSpPr>
          <p:nvPr/>
        </p:nvCxnSpPr>
        <p:spPr>
          <a:xfrm>
            <a:off x="2235713" y="3012150"/>
            <a:ext cx="4672800" cy="0"/>
          </a:xfrm>
          <a:prstGeom prst="straightConnector1">
            <a:avLst/>
          </a:prstGeom>
          <a:noFill/>
          <a:ln w="9525" cap="flat" cmpd="sng">
            <a:solidFill>
              <a:srgbClr val="FFFFFF"/>
            </a:solidFill>
            <a:prstDash val="solid"/>
            <a:round/>
            <a:headEnd type="none" w="sm" len="sm"/>
            <a:tailEnd type="none" w="sm" len="sm"/>
          </a:ln>
        </p:spPr>
      </p:cxnSp>
      <p:sp>
        <p:nvSpPr>
          <p:cNvPr id="52" name="Shape 52"/>
          <p:cNvSpPr/>
          <p:nvPr/>
        </p:nvSpPr>
        <p:spPr>
          <a:xfrm>
            <a:off x="6908488" y="2967150"/>
            <a:ext cx="90000" cy="900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Shape 53"/>
          <p:cNvSpPr txBox="1">
            <a:spLocks noGrp="1"/>
          </p:cNvSpPr>
          <p:nvPr>
            <p:ph type="title"/>
          </p:nvPr>
        </p:nvSpPr>
        <p:spPr>
          <a:xfrm>
            <a:off x="1268800" y="1629150"/>
            <a:ext cx="6606600" cy="11607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FFFFFF"/>
              </a:buClr>
              <a:buSzPts val="3000"/>
              <a:buFont typeface="Arial"/>
              <a:buNone/>
              <a:defRPr sz="3000" b="1"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FFFFFF"/>
              </a:buClr>
              <a:buSzPts val="3000"/>
              <a:buFont typeface="Arial"/>
              <a:buNone/>
              <a:defRPr sz="3000" b="1"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3000"/>
              <a:buFont typeface="Arial"/>
              <a:buNone/>
              <a:defRPr sz="3000" b="1"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3000"/>
              <a:buFont typeface="Arial"/>
              <a:buNone/>
              <a:defRPr sz="3000" b="1"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3000"/>
              <a:buFont typeface="Arial"/>
              <a:buNone/>
              <a:defRPr sz="3000" b="1"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3000"/>
              <a:buFont typeface="Arial"/>
              <a:buNone/>
              <a:defRPr sz="3000" b="1"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3000"/>
              <a:buFont typeface="Arial"/>
              <a:buNone/>
              <a:defRPr sz="3000" b="1"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3000"/>
              <a:buFont typeface="Arial"/>
              <a:buNone/>
              <a:defRPr sz="3000" b="1"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3000"/>
              <a:buFont typeface="Arial"/>
              <a:buNone/>
              <a:defRPr sz="3000" b="1" i="0" u="none" strike="noStrike" cap="none">
                <a:solidFill>
                  <a:srgbClr val="FFFFFF"/>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55"/>
        <p:cNvGrpSpPr/>
        <p:nvPr/>
      </p:nvGrpSpPr>
      <p:grpSpPr>
        <a:xfrm>
          <a:off x="0" y="0"/>
          <a:ext cx="0" cy="0"/>
          <a:chOff x="0" y="0"/>
          <a:chExt cx="0" cy="0"/>
        </a:xfrm>
      </p:grpSpPr>
      <p:sp>
        <p:nvSpPr>
          <p:cNvPr id="56" name="Shape 56"/>
          <p:cNvSpPr/>
          <p:nvPr/>
        </p:nvSpPr>
        <p:spPr>
          <a:xfrm>
            <a:off x="0" y="0"/>
            <a:ext cx="9144000" cy="5143500"/>
          </a:xfrm>
          <a:prstGeom prst="rect">
            <a:avLst/>
          </a:prstGeom>
          <a:solidFill>
            <a:srgbClr val="00DE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Shape 57"/>
          <p:cNvSpPr/>
          <p:nvPr/>
        </p:nvSpPr>
        <p:spPr>
          <a:xfrm>
            <a:off x="0" y="714000"/>
            <a:ext cx="9144000" cy="3715500"/>
          </a:xfrm>
          <a:prstGeom prst="rect">
            <a:avLst/>
          </a:prstGeom>
          <a:solidFill>
            <a:srgbClr val="0D65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Shape 58"/>
          <p:cNvSpPr/>
          <p:nvPr/>
        </p:nvSpPr>
        <p:spPr>
          <a:xfrm>
            <a:off x="8187900" y="4426200"/>
            <a:ext cx="956100" cy="717300"/>
          </a:xfrm>
          <a:prstGeom prst="rect">
            <a:avLst/>
          </a:prstGeom>
          <a:solidFill>
            <a:srgbClr val="A7C9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Shape 59"/>
          <p:cNvSpPr/>
          <p:nvPr/>
        </p:nvSpPr>
        <p:spPr>
          <a:xfrm>
            <a:off x="0" y="4429500"/>
            <a:ext cx="2021400" cy="7140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Shape 60"/>
          <p:cNvSpPr/>
          <p:nvPr/>
        </p:nvSpPr>
        <p:spPr>
          <a:xfrm>
            <a:off x="4019525" y="4426200"/>
            <a:ext cx="3187200" cy="717300"/>
          </a:xfrm>
          <a:prstGeom prst="rect">
            <a:avLst/>
          </a:prstGeom>
          <a:solidFill>
            <a:srgbClr val="78B5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Shape 61"/>
          <p:cNvSpPr/>
          <p:nvPr/>
        </p:nvSpPr>
        <p:spPr>
          <a:xfrm>
            <a:off x="7206725" y="4429500"/>
            <a:ext cx="981000" cy="714000"/>
          </a:xfrm>
          <a:prstGeom prst="rect">
            <a:avLst/>
          </a:prstGeom>
          <a:solidFill>
            <a:srgbClr val="FFC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Shape 62"/>
          <p:cNvSpPr/>
          <p:nvPr/>
        </p:nvSpPr>
        <p:spPr>
          <a:xfrm>
            <a:off x="4602600" y="0"/>
            <a:ext cx="4541400" cy="7173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Shape 63"/>
          <p:cNvSpPr txBox="1">
            <a:spLocks noGrp="1"/>
          </p:cNvSpPr>
          <p:nvPr>
            <p:ph type="ctrTitle"/>
          </p:nvPr>
        </p:nvSpPr>
        <p:spPr>
          <a:xfrm>
            <a:off x="973325" y="1341476"/>
            <a:ext cx="6264000" cy="2452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3600"/>
              <a:buFont typeface="Arial"/>
              <a:buNone/>
              <a:defRPr sz="36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FFFFFF"/>
              </a:buClr>
              <a:buSzPts val="6000"/>
              <a:buFont typeface="Arial"/>
              <a:buNone/>
              <a:defRPr sz="60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6000"/>
              <a:buFont typeface="Arial"/>
              <a:buNone/>
              <a:defRPr sz="60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6000"/>
              <a:buFont typeface="Arial"/>
              <a:buNone/>
              <a:defRPr sz="60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6000"/>
              <a:buFont typeface="Arial"/>
              <a:buNone/>
              <a:defRPr sz="60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6000"/>
              <a:buFont typeface="Arial"/>
              <a:buNone/>
              <a:defRPr sz="60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6000"/>
              <a:buFont typeface="Arial"/>
              <a:buNone/>
              <a:defRPr sz="60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6000"/>
              <a:buFont typeface="Arial"/>
              <a:buNone/>
              <a:defRPr sz="60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6000"/>
              <a:buFont typeface="Arial"/>
              <a:buNone/>
              <a:defRPr sz="6000" b="1" i="0" u="none" strike="noStrike" cap="none">
                <a:solidFill>
                  <a:srgbClr val="FFFFFF"/>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6">
  <p:cSld name="AUTOLAYOUT_9">
    <p:bg>
      <p:bgPr>
        <a:solidFill>
          <a:srgbClr val="FFFFFF"/>
        </a:solidFill>
        <a:effectLst/>
      </p:bgPr>
    </p:bg>
    <p:spTree>
      <p:nvGrpSpPr>
        <p:cNvPr id="1" name="Shape 65"/>
        <p:cNvGrpSpPr/>
        <p:nvPr/>
      </p:nvGrpSpPr>
      <p:grpSpPr>
        <a:xfrm>
          <a:off x="0" y="0"/>
          <a:ext cx="0" cy="0"/>
          <a:chOff x="0" y="0"/>
          <a:chExt cx="0" cy="0"/>
        </a:xfrm>
      </p:grpSpPr>
      <p:sp>
        <p:nvSpPr>
          <p:cNvPr id="66" name="Shape 6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Shape 67"/>
          <p:cNvSpPr/>
          <p:nvPr/>
        </p:nvSpPr>
        <p:spPr>
          <a:xfrm>
            <a:off x="0" y="0"/>
            <a:ext cx="9144000" cy="2161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Shape 68"/>
          <p:cNvSpPr txBox="1">
            <a:spLocks noGrp="1"/>
          </p:cNvSpPr>
          <p:nvPr>
            <p:ph type="title"/>
          </p:nvPr>
        </p:nvSpPr>
        <p:spPr>
          <a:xfrm>
            <a:off x="317700" y="369325"/>
            <a:ext cx="6934800" cy="1579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9pPr>
          </a:lstStyle>
          <a:p>
            <a:endParaRPr/>
          </a:p>
        </p:txBody>
      </p:sp>
      <p:sp>
        <p:nvSpPr>
          <p:cNvPr id="69" name="Shape 69"/>
          <p:cNvSpPr txBox="1">
            <a:spLocks noGrp="1"/>
          </p:cNvSpPr>
          <p:nvPr>
            <p:ph type="body" idx="1"/>
          </p:nvPr>
        </p:nvSpPr>
        <p:spPr>
          <a:xfrm>
            <a:off x="317700" y="2432075"/>
            <a:ext cx="6397800" cy="2329800"/>
          </a:xfrm>
          <a:prstGeom prst="rect">
            <a:avLst/>
          </a:prstGeom>
          <a:noFill/>
          <a:ln>
            <a:noFill/>
          </a:ln>
        </p:spPr>
        <p:txBody>
          <a:bodyPr spcFirstLastPara="1" wrap="square" lIns="91425" tIns="91425" rIns="91425" bIns="91425" anchor="t" anchorCtr="0"/>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5">
  <p:cSld name="AUTOLAYOUT_11">
    <p:bg>
      <p:bgPr>
        <a:solidFill>
          <a:srgbClr val="FFFFFF"/>
        </a:solidFill>
        <a:effectLst/>
      </p:bgPr>
    </p:bg>
    <p:spTree>
      <p:nvGrpSpPr>
        <p:cNvPr id="1" name="Shape 71"/>
        <p:cNvGrpSpPr/>
        <p:nvPr/>
      </p:nvGrpSpPr>
      <p:grpSpPr>
        <a:xfrm>
          <a:off x="0" y="0"/>
          <a:ext cx="0" cy="0"/>
          <a:chOff x="0" y="0"/>
          <a:chExt cx="0" cy="0"/>
        </a:xfrm>
      </p:grpSpPr>
      <p:sp>
        <p:nvSpPr>
          <p:cNvPr id="72" name="Shape 72"/>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Shape 73"/>
          <p:cNvSpPr txBox="1">
            <a:spLocks noGrp="1"/>
          </p:cNvSpPr>
          <p:nvPr>
            <p:ph type="title"/>
          </p:nvPr>
        </p:nvSpPr>
        <p:spPr>
          <a:xfrm>
            <a:off x="339575" y="851900"/>
            <a:ext cx="4756200" cy="3420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7">
  <p:cSld name="AUTOLAYOUT_12">
    <p:bg>
      <p:bgPr>
        <a:solidFill>
          <a:srgbClr val="FFFFFF"/>
        </a:solidFill>
        <a:effectLst/>
      </p:bgPr>
    </p:bg>
    <p:spTree>
      <p:nvGrpSpPr>
        <p:cNvPr id="1" name="Shape 75"/>
        <p:cNvGrpSpPr/>
        <p:nvPr/>
      </p:nvGrpSpPr>
      <p:grpSpPr>
        <a:xfrm>
          <a:off x="0" y="0"/>
          <a:ext cx="0" cy="0"/>
          <a:chOff x="0" y="0"/>
          <a:chExt cx="0" cy="0"/>
        </a:xfrm>
      </p:grpSpPr>
      <p:sp>
        <p:nvSpPr>
          <p:cNvPr id="76" name="Shape 76"/>
          <p:cNvSpPr/>
          <p:nvPr/>
        </p:nvSpPr>
        <p:spPr>
          <a:xfrm>
            <a:off x="0" y="0"/>
            <a:ext cx="9144000" cy="5143500"/>
          </a:xfrm>
          <a:prstGeom prst="rect">
            <a:avLst/>
          </a:prstGeom>
          <a:solidFill>
            <a:srgbClr val="607D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Shape 77"/>
          <p:cNvSpPr/>
          <p:nvPr/>
        </p:nvSpPr>
        <p:spPr>
          <a:xfrm>
            <a:off x="5037500" y="751050"/>
            <a:ext cx="3641400" cy="3641400"/>
          </a:xfrm>
          <a:prstGeom prst="rect">
            <a:avLst/>
          </a:prstGeom>
          <a:noFill/>
          <a:ln w="76200" cap="flat" cmpd="thinThick">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Shape 78"/>
          <p:cNvSpPr txBox="1">
            <a:spLocks noGrp="1"/>
          </p:cNvSpPr>
          <p:nvPr>
            <p:ph type="title"/>
          </p:nvPr>
        </p:nvSpPr>
        <p:spPr>
          <a:xfrm>
            <a:off x="5172950" y="923700"/>
            <a:ext cx="3370500" cy="3296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3000"/>
              <a:buFont typeface="Arial"/>
              <a:buNone/>
              <a:defRPr sz="30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FFFFFF"/>
              </a:buClr>
              <a:buSzPts val="3000"/>
              <a:buFont typeface="Arial"/>
              <a:buNone/>
              <a:defRPr sz="30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3000"/>
              <a:buFont typeface="Arial"/>
              <a:buNone/>
              <a:defRPr sz="30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3000"/>
              <a:buFont typeface="Arial"/>
              <a:buNone/>
              <a:defRPr sz="30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3000"/>
              <a:buFont typeface="Arial"/>
              <a:buNone/>
              <a:defRPr sz="30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3000"/>
              <a:buFont typeface="Arial"/>
              <a:buNone/>
              <a:defRPr sz="30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3000"/>
              <a:buFont typeface="Arial"/>
              <a:buNone/>
              <a:defRPr sz="30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3000"/>
              <a:buFont typeface="Arial"/>
              <a:buNone/>
              <a:defRPr sz="30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3000"/>
              <a:buFont typeface="Arial"/>
              <a:buNone/>
              <a:defRPr sz="3000" b="0" i="0" u="none" strike="noStrike" cap="none">
                <a:solidFill>
                  <a:srgbClr val="FFFFFF"/>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9">
  <p:cSld name="AUTOLAYOUT_15">
    <p:bg>
      <p:bgPr>
        <a:solidFill>
          <a:srgbClr val="FFFFFF"/>
        </a:solidFill>
        <a:effectLst/>
      </p:bgPr>
    </p:bg>
    <p:spTree>
      <p:nvGrpSpPr>
        <p:cNvPr id="1" name="Shape 80"/>
        <p:cNvGrpSpPr/>
        <p:nvPr/>
      </p:nvGrpSpPr>
      <p:grpSpPr>
        <a:xfrm>
          <a:off x="0" y="0"/>
          <a:ext cx="0" cy="0"/>
          <a:chOff x="0" y="0"/>
          <a:chExt cx="0" cy="0"/>
        </a:xfrm>
      </p:grpSpPr>
      <p:sp>
        <p:nvSpPr>
          <p:cNvPr id="81" name="Shape 81"/>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Shape 82"/>
          <p:cNvSpPr txBox="1">
            <a:spLocks noGrp="1"/>
          </p:cNvSpPr>
          <p:nvPr>
            <p:ph type="title"/>
          </p:nvPr>
        </p:nvSpPr>
        <p:spPr>
          <a:xfrm>
            <a:off x="339575" y="851900"/>
            <a:ext cx="4756200" cy="3420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4">
  <p:cSld name="AUTOLAYOUT_16">
    <p:bg>
      <p:bgPr>
        <a:solidFill>
          <a:srgbClr val="FFFFFF"/>
        </a:solidFill>
        <a:effectLst/>
      </p:bgPr>
    </p:bg>
    <p:spTree>
      <p:nvGrpSpPr>
        <p:cNvPr id="1" name="Shape 84"/>
        <p:cNvGrpSpPr/>
        <p:nvPr/>
      </p:nvGrpSpPr>
      <p:grpSpPr>
        <a:xfrm>
          <a:off x="0" y="0"/>
          <a:ext cx="0" cy="0"/>
          <a:chOff x="0" y="0"/>
          <a:chExt cx="0" cy="0"/>
        </a:xfrm>
      </p:grpSpPr>
      <p:sp>
        <p:nvSpPr>
          <p:cNvPr id="85" name="Shape 85"/>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 name="Shape 86"/>
          <p:cNvGrpSpPr/>
          <p:nvPr/>
        </p:nvGrpSpPr>
        <p:grpSpPr>
          <a:xfrm>
            <a:off x="2" y="4713898"/>
            <a:ext cx="3047923" cy="429600"/>
            <a:chOff x="-73" y="4713898"/>
            <a:chExt cx="3047923" cy="429600"/>
          </a:xfrm>
        </p:grpSpPr>
        <p:sp>
          <p:nvSpPr>
            <p:cNvPr id="87" name="Shape 87"/>
            <p:cNvSpPr/>
            <p:nvPr/>
          </p:nvSpPr>
          <p:spPr>
            <a:xfrm rot="-5400000">
              <a:off x="2452050" y="4547698"/>
              <a:ext cx="429600" cy="762000"/>
            </a:xfrm>
            <a:prstGeom prst="rtTriangle">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Shape 88"/>
            <p:cNvSpPr/>
            <p:nvPr/>
          </p:nvSpPr>
          <p:spPr>
            <a:xfrm rot="-5400000">
              <a:off x="928119" y="45476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Shape 89"/>
            <p:cNvSpPr/>
            <p:nvPr/>
          </p:nvSpPr>
          <p:spPr>
            <a:xfrm rot="5400000" flipH="1">
              <a:off x="1689952" y="45476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Shape 90"/>
            <p:cNvSpPr/>
            <p:nvPr/>
          </p:nvSpPr>
          <p:spPr>
            <a:xfrm rot="5400000" flipH="1">
              <a:off x="166127" y="45476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 name="Shape 91"/>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Shape 92"/>
          <p:cNvSpPr txBox="1">
            <a:spLocks noGrp="1"/>
          </p:cNvSpPr>
          <p:nvPr>
            <p:ph type="title"/>
          </p:nvPr>
        </p:nvSpPr>
        <p:spPr>
          <a:xfrm>
            <a:off x="185350" y="352000"/>
            <a:ext cx="2683200" cy="4078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3000" b="1" i="0" u="none" strike="noStrike" cap="none">
                <a:solidFill>
                  <a:srgbClr val="21212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3000" b="1" i="0" u="none" strike="noStrike" cap="none">
                <a:solidFill>
                  <a:srgbClr val="21212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000" b="1" i="0" u="none" strike="noStrike" cap="none">
                <a:solidFill>
                  <a:srgbClr val="21212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000" b="1" i="0" u="none" strike="noStrike" cap="none">
                <a:solidFill>
                  <a:srgbClr val="21212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000" b="1" i="0" u="none" strike="noStrike" cap="none">
                <a:solidFill>
                  <a:srgbClr val="21212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000" b="1" i="0" u="none" strike="noStrike" cap="none">
                <a:solidFill>
                  <a:srgbClr val="21212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000" b="1" i="0" u="none" strike="noStrike" cap="none">
                <a:solidFill>
                  <a:srgbClr val="21212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000" b="1" i="0" u="none" strike="noStrike" cap="none">
                <a:solidFill>
                  <a:srgbClr val="21212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000" b="1" i="0" u="none" strike="noStrike" cap="none">
                <a:solidFill>
                  <a:srgbClr val="212121"/>
                </a:solidFill>
                <a:latin typeface="Arial"/>
                <a:ea typeface="Arial"/>
                <a:cs typeface="Arial"/>
                <a:sym typeface="Arial"/>
              </a:defRPr>
            </a:lvl9pPr>
          </a:lstStyle>
          <a:p>
            <a:endParaRPr/>
          </a:p>
        </p:txBody>
      </p:sp>
      <p:sp>
        <p:nvSpPr>
          <p:cNvPr id="93" name="Shape 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denverpost.com/2016/07/14/colorado-summers-getting-hotter-sticki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ctrTitle"/>
          </p:nvPr>
        </p:nvSpPr>
        <p:spPr>
          <a:xfrm>
            <a:off x="822425" y="529275"/>
            <a:ext cx="6300300" cy="2659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43C44"/>
              </a:buClr>
              <a:buSzPts val="3600"/>
              <a:buFont typeface="Arial"/>
              <a:buNone/>
            </a:pPr>
            <a:r>
              <a:rPr lang="en-US" sz="3000" b="1" i="0" u="none" strike="noStrike" cap="none" dirty="0" smtClean="0">
                <a:solidFill>
                  <a:srgbClr val="343C44"/>
                </a:solidFill>
                <a:latin typeface="Arial"/>
                <a:ea typeface="Arial"/>
                <a:cs typeface="Arial"/>
                <a:sym typeface="Arial"/>
              </a:rPr>
              <a:t>What’s </a:t>
            </a:r>
            <a:r>
              <a:rPr lang="en-US" sz="3000" b="1" i="0" u="none" strike="noStrike" cap="none" dirty="0">
                <a:solidFill>
                  <a:srgbClr val="343C44"/>
                </a:solidFill>
                <a:latin typeface="Arial"/>
                <a:ea typeface="Arial"/>
                <a:cs typeface="Arial"/>
                <a:sym typeface="Arial"/>
              </a:rPr>
              <a:t>up with the rising temperatures in Colorado cities?</a:t>
            </a:r>
            <a:endParaRPr sz="3000" b="1" i="0" u="none" strike="noStrike" cap="none" dirty="0">
              <a:solidFill>
                <a:srgbClr val="343C44"/>
              </a:solidFill>
              <a:latin typeface="Arial"/>
              <a:ea typeface="Arial"/>
              <a:cs typeface="Arial"/>
              <a:sym typeface="Arial"/>
            </a:endParaRPr>
          </a:p>
        </p:txBody>
      </p:sp>
      <p:sp>
        <p:nvSpPr>
          <p:cNvPr id="140" name="Shape 140"/>
          <p:cNvSpPr txBox="1">
            <a:spLocks noGrp="1"/>
          </p:cNvSpPr>
          <p:nvPr>
            <p:ph type="subTitle" idx="1"/>
          </p:nvPr>
        </p:nvSpPr>
        <p:spPr>
          <a:xfrm>
            <a:off x="822425" y="3975600"/>
            <a:ext cx="4026600" cy="7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43C44"/>
              </a:buClr>
              <a:buSzPts val="1600"/>
              <a:buFont typeface="Arial"/>
              <a:buNone/>
            </a:pPr>
            <a:r>
              <a:rPr lang="en-US" sz="1600" b="1" i="0" u="none" strike="noStrike" cap="none" dirty="0">
                <a:solidFill>
                  <a:srgbClr val="343C44"/>
                </a:solidFill>
                <a:latin typeface="Arial"/>
                <a:ea typeface="Arial"/>
                <a:cs typeface="Arial"/>
                <a:sym typeface="Arial"/>
              </a:rPr>
              <a:t>Lesson 1</a:t>
            </a:r>
            <a:endParaRPr sz="1600" b="1" i="0" u="none" strike="noStrike" cap="none" dirty="0">
              <a:solidFill>
                <a:srgbClr val="343C44"/>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2512550" y="1437450"/>
            <a:ext cx="4270500" cy="2268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16161"/>
              </a:buClr>
              <a:buSzPts val="3200"/>
              <a:buFont typeface="Arial"/>
              <a:buNone/>
            </a:pPr>
            <a:r>
              <a:rPr lang="en-US" sz="3200" b="1" i="0" u="none" strike="noStrike" cap="none" dirty="0">
                <a:solidFill>
                  <a:srgbClr val="616161"/>
                </a:solidFill>
                <a:latin typeface="Arial"/>
                <a:ea typeface="Arial"/>
                <a:cs typeface="Arial"/>
                <a:sym typeface="Arial"/>
              </a:rPr>
              <a:t>We will watch a </a:t>
            </a:r>
            <a:r>
              <a:rPr lang="en-US" sz="3200" b="1" i="0" u="sng" strike="noStrike" cap="none" dirty="0">
                <a:solidFill>
                  <a:schemeClr val="hlink"/>
                </a:solidFill>
                <a:latin typeface="Arial"/>
                <a:ea typeface="Arial"/>
                <a:cs typeface="Arial"/>
                <a:sym typeface="Arial"/>
                <a:hlinkClick r:id="rId3"/>
              </a:rPr>
              <a:t>video clip</a:t>
            </a:r>
            <a:r>
              <a:rPr lang="en-US" sz="3200" b="1" i="0" u="none" strike="noStrike" cap="none" dirty="0">
                <a:solidFill>
                  <a:srgbClr val="616161"/>
                </a:solidFill>
                <a:latin typeface="Arial"/>
                <a:ea typeface="Arial"/>
                <a:cs typeface="Arial"/>
                <a:sym typeface="Arial"/>
              </a:rPr>
              <a:t> about these cities.  </a:t>
            </a:r>
            <a:endParaRPr sz="3200" b="1" i="0" u="none" strike="noStrike" cap="none" dirty="0">
              <a:solidFill>
                <a:srgbClr val="61616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268800" y="1629150"/>
            <a:ext cx="6606600" cy="1160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FFFFFF"/>
              </a:buClr>
              <a:buSzPts val="3000"/>
              <a:buFont typeface="Arial"/>
              <a:buNone/>
            </a:pPr>
            <a:r>
              <a:rPr lang="en-US" sz="3000" b="1" i="0" u="none" strike="noStrike" cap="none" dirty="0">
                <a:solidFill>
                  <a:schemeClr val="lt1"/>
                </a:solidFill>
                <a:latin typeface="Arial"/>
                <a:ea typeface="Arial"/>
                <a:cs typeface="Arial"/>
                <a:sym typeface="Arial"/>
              </a:rPr>
              <a:t>The first time we watch the clip, just listen.  The second time, write your questions and ideas on your </a:t>
            </a:r>
            <a:r>
              <a:rPr lang="en-US" i="1" dirty="0" smtClean="0">
                <a:solidFill>
                  <a:schemeClr val="lt1"/>
                </a:solidFill>
              </a:rPr>
              <a:t>Student Activity </a:t>
            </a:r>
            <a:r>
              <a:rPr lang="en-US" sz="3000" b="1" i="1" u="none" strike="noStrike" cap="none" dirty="0" smtClean="0">
                <a:solidFill>
                  <a:schemeClr val="lt1"/>
                </a:solidFill>
                <a:latin typeface="Arial"/>
                <a:ea typeface="Arial"/>
                <a:cs typeface="Arial"/>
                <a:sym typeface="Arial"/>
              </a:rPr>
              <a:t>Sheet</a:t>
            </a:r>
            <a:r>
              <a:rPr lang="en-US" sz="3000" b="1" i="0" u="none" strike="noStrike" cap="none" dirty="0">
                <a:solidFill>
                  <a:schemeClr val="lt1"/>
                </a:solidFill>
                <a:latin typeface="Arial"/>
                <a:ea typeface="Arial"/>
                <a:cs typeface="Arial"/>
                <a:sym typeface="Arial"/>
              </a:rPr>
              <a:t>.</a:t>
            </a:r>
            <a:endParaRPr sz="3000" b="1" i="0" u="none" strike="noStrike" cap="none" dirty="0">
              <a:solidFill>
                <a:schemeClr val="lt1"/>
              </a:solidFill>
              <a:latin typeface="Arial"/>
              <a:ea typeface="Arial"/>
              <a:cs typeface="Arial"/>
              <a:sym typeface="Arial"/>
            </a:endParaRPr>
          </a:p>
        </p:txBody>
      </p:sp>
      <p:pic>
        <p:nvPicPr>
          <p:cNvPr id="151" name="Shape 151" descr="Free Download"/>
          <p:cNvPicPr preferRelativeResize="0"/>
          <p:nvPr/>
        </p:nvPicPr>
        <p:blipFill rotWithShape="1">
          <a:blip r:embed="rId3">
            <a:alphaModFix/>
          </a:blip>
          <a:srcRect/>
          <a:stretch/>
        </p:blipFill>
        <p:spPr>
          <a:xfrm>
            <a:off x="613949" y="3449075"/>
            <a:ext cx="2145979" cy="1430653"/>
          </a:xfrm>
          <a:prstGeom prst="rect">
            <a:avLst/>
          </a:prstGeom>
          <a:noFill/>
          <a:ln>
            <a:noFill/>
          </a:ln>
        </p:spPr>
      </p:pic>
      <p:pic>
        <p:nvPicPr>
          <p:cNvPr id="152" name="Shape 152" descr="File:Thinking (2808468566).jpg"/>
          <p:cNvPicPr preferRelativeResize="0"/>
          <p:nvPr/>
        </p:nvPicPr>
        <p:blipFill rotWithShape="1">
          <a:blip r:embed="rId4">
            <a:alphaModFix/>
          </a:blip>
          <a:srcRect/>
          <a:stretch/>
        </p:blipFill>
        <p:spPr>
          <a:xfrm>
            <a:off x="6314323" y="3372200"/>
            <a:ext cx="2383199" cy="158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973325" y="1341476"/>
            <a:ext cx="6264000" cy="2452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1" i="0" u="none" strike="noStrike" cap="none" dirty="0">
                <a:solidFill>
                  <a:srgbClr val="FFFFFF"/>
                </a:solidFill>
                <a:latin typeface="Arial"/>
                <a:ea typeface="Arial"/>
                <a:cs typeface="Arial"/>
                <a:sym typeface="Arial"/>
              </a:rPr>
              <a:t>There are three cities in Colorado that are experiencing a large rise in temperature.  </a:t>
            </a:r>
            <a:endParaRPr sz="3600" b="1" i="0" u="none" strike="noStrike" cap="none" dirty="0">
              <a:solidFill>
                <a:srgbClr val="FFFFFF"/>
              </a:solidFill>
              <a:latin typeface="Arial"/>
              <a:ea typeface="Arial"/>
              <a:cs typeface="Arial"/>
              <a:sym typeface="Arial"/>
            </a:endParaRPr>
          </a:p>
        </p:txBody>
      </p:sp>
      <p:pic>
        <p:nvPicPr>
          <p:cNvPr id="158" name="Shape 158" descr="File:The Flatirons in autumn."/>
          <p:cNvPicPr preferRelativeResize="0"/>
          <p:nvPr/>
        </p:nvPicPr>
        <p:blipFill rotWithShape="1">
          <a:blip r:embed="rId3">
            <a:alphaModFix/>
          </a:blip>
          <a:srcRect/>
          <a:stretch/>
        </p:blipFill>
        <p:spPr>
          <a:xfrm>
            <a:off x="6881324" y="1135300"/>
            <a:ext cx="1802376" cy="1264322"/>
          </a:xfrm>
          <a:prstGeom prst="rect">
            <a:avLst/>
          </a:prstGeom>
          <a:noFill/>
          <a:ln>
            <a:noFill/>
          </a:ln>
        </p:spPr>
      </p:pic>
      <p:pic>
        <p:nvPicPr>
          <p:cNvPr id="159" name="Shape 159" descr="... to Greeley, Colorado.jpg"/>
          <p:cNvPicPr preferRelativeResize="0"/>
          <p:nvPr/>
        </p:nvPicPr>
        <p:blipFill rotWithShape="1">
          <a:blip r:embed="rId4">
            <a:alphaModFix/>
          </a:blip>
          <a:srcRect/>
          <a:stretch/>
        </p:blipFill>
        <p:spPr>
          <a:xfrm>
            <a:off x="6042575" y="3135525"/>
            <a:ext cx="1664803" cy="1248602"/>
          </a:xfrm>
          <a:prstGeom prst="rect">
            <a:avLst/>
          </a:prstGeom>
          <a:noFill/>
          <a:ln>
            <a:noFill/>
          </a:ln>
        </p:spPr>
      </p:pic>
      <p:pic>
        <p:nvPicPr>
          <p:cNvPr id="160" name="Shape 160" descr="Downtown &amp;quot;Old Town&amp;quot; Fort ..."/>
          <p:cNvPicPr preferRelativeResize="0"/>
          <p:nvPr/>
        </p:nvPicPr>
        <p:blipFill rotWithShape="1">
          <a:blip r:embed="rId5">
            <a:alphaModFix/>
          </a:blip>
          <a:srcRect/>
          <a:stretch/>
        </p:blipFill>
        <p:spPr>
          <a:xfrm>
            <a:off x="137125" y="3159029"/>
            <a:ext cx="1802374" cy="12015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7700" y="369325"/>
            <a:ext cx="6934800" cy="1579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Arial"/>
                <a:ea typeface="Arial"/>
                <a:cs typeface="Arial"/>
                <a:sym typeface="Arial"/>
              </a:rPr>
              <a:t>What were some of your questions and ideas?</a:t>
            </a:r>
            <a:endParaRPr sz="3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Arial"/>
              <a:buNone/>
            </a:pPr>
            <a:endParaRPr sz="3600" b="1" i="0" u="none" strike="noStrike" cap="none" dirty="0">
              <a:solidFill>
                <a:schemeClr val="lt1"/>
              </a:solidFill>
              <a:latin typeface="Arial"/>
              <a:ea typeface="Arial"/>
              <a:cs typeface="Arial"/>
              <a:sym typeface="Arial"/>
            </a:endParaRPr>
          </a:p>
        </p:txBody>
      </p:sp>
      <p:sp>
        <p:nvSpPr>
          <p:cNvPr id="166" name="Shape 166"/>
          <p:cNvSpPr txBox="1">
            <a:spLocks noGrp="1"/>
          </p:cNvSpPr>
          <p:nvPr>
            <p:ph type="body" idx="1"/>
          </p:nvPr>
        </p:nvSpPr>
        <p:spPr>
          <a:xfrm>
            <a:off x="317700" y="2432075"/>
            <a:ext cx="6934800" cy="2329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US" sz="1800" b="0" i="0" u="none" strike="noStrike" cap="none" dirty="0">
                <a:solidFill>
                  <a:schemeClr val="dk2"/>
                </a:solidFill>
                <a:latin typeface="Arial"/>
                <a:ea typeface="Arial"/>
                <a:cs typeface="Arial"/>
                <a:sym typeface="Arial"/>
              </a:rPr>
              <a:t>Why is each city getting a different amount of heat?  (Jordan)  </a:t>
            </a:r>
            <a:endParaRPr sz="1800" b="0" i="0" u="none" strike="noStrike" cap="none" dirty="0">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AutoNum type="arabicPeriod"/>
            </a:pPr>
            <a:r>
              <a:rPr lang="en-US" sz="1800" b="0" i="0" u="none" strike="noStrike" cap="none" dirty="0">
                <a:solidFill>
                  <a:schemeClr val="dk2"/>
                </a:solidFill>
                <a:latin typeface="Arial"/>
                <a:ea typeface="Arial"/>
                <a:cs typeface="Arial"/>
                <a:sym typeface="Arial"/>
              </a:rPr>
              <a:t>Why does it get hotter in the summer? (Dom)  </a:t>
            </a:r>
            <a:endParaRPr sz="1800" b="0" i="0" u="none" strike="noStrike" cap="none" dirty="0">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AutoNum type="arabicPeriod"/>
            </a:pPr>
            <a:r>
              <a:rPr lang="en-US" sz="1800" b="0" i="0" u="none" strike="noStrike" cap="none" dirty="0">
                <a:solidFill>
                  <a:schemeClr val="dk2"/>
                </a:solidFill>
                <a:latin typeface="Arial"/>
                <a:ea typeface="Arial"/>
                <a:cs typeface="Arial"/>
                <a:sym typeface="Arial"/>
              </a:rPr>
              <a:t>How does it get hotter in the summer? (Dom)</a:t>
            </a:r>
            <a:endParaRPr sz="1800" b="0" i="0" u="none" strike="noStrike" cap="none" dirty="0">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AutoNum type="arabicPeriod"/>
            </a:pPr>
            <a:r>
              <a:rPr lang="en-US" sz="1800" b="0" i="0" u="none" strike="noStrike" cap="none" dirty="0">
                <a:solidFill>
                  <a:schemeClr val="dk2"/>
                </a:solidFill>
                <a:latin typeface="Arial"/>
                <a:ea typeface="Arial"/>
                <a:cs typeface="Arial"/>
                <a:sym typeface="Arial"/>
              </a:rPr>
              <a:t>What’s the hottest it’s gotten on average?  (Jordan)</a:t>
            </a:r>
            <a:endParaRPr sz="1800" b="0" i="0" u="none" strike="noStrike" cap="none" dirty="0">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AutoNum type="arabicPeriod"/>
            </a:pPr>
            <a:r>
              <a:rPr lang="en-US" sz="1800" b="0" i="0" u="none" strike="noStrike" cap="none" dirty="0">
                <a:solidFill>
                  <a:schemeClr val="dk2"/>
                </a:solidFill>
                <a:latin typeface="Arial"/>
                <a:ea typeface="Arial"/>
                <a:cs typeface="Arial"/>
                <a:sym typeface="Arial"/>
              </a:rPr>
              <a:t>Will it get hotter than it is now? (Jordan)</a:t>
            </a:r>
            <a:endParaRPr sz="1800" b="0" i="0" u="none" strike="noStrike" cap="none" dirty="0">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AutoNum type="arabicPeriod"/>
            </a:pPr>
            <a:r>
              <a:rPr lang="en-US" sz="1800" b="0" i="0" u="none" strike="noStrike" cap="none" dirty="0">
                <a:solidFill>
                  <a:schemeClr val="dk2"/>
                </a:solidFill>
                <a:latin typeface="Arial"/>
                <a:ea typeface="Arial"/>
                <a:cs typeface="Arial"/>
                <a:sym typeface="Arial"/>
              </a:rPr>
              <a:t>When does it get hotter in summer on specific days? (Dom)</a:t>
            </a:r>
            <a:endParaRPr sz="1800" b="0" i="0" u="none" strike="noStrike" cap="none" dirty="0">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descr="Questions, Answers, Question ..."/>
          <p:cNvPicPr preferRelativeResize="0"/>
          <p:nvPr/>
        </p:nvPicPr>
        <p:blipFill rotWithShape="1">
          <a:blip r:embed="rId3">
            <a:alphaModFix amt="90000"/>
          </a:blip>
          <a:srcRect l="258" r="267"/>
          <a:stretch/>
        </p:blipFill>
        <p:spPr>
          <a:xfrm>
            <a:off x="5520950" y="1070675"/>
            <a:ext cx="2967600" cy="2983200"/>
          </a:xfrm>
          <a:prstGeom prst="ellipse">
            <a:avLst/>
          </a:prstGeom>
          <a:noFill/>
          <a:ln>
            <a:noFill/>
          </a:ln>
        </p:spPr>
      </p:pic>
      <p:sp>
        <p:nvSpPr>
          <p:cNvPr id="172" name="Shape 172"/>
          <p:cNvSpPr txBox="1">
            <a:spLocks noGrp="1"/>
          </p:cNvSpPr>
          <p:nvPr>
            <p:ph type="title"/>
          </p:nvPr>
        </p:nvSpPr>
        <p:spPr>
          <a:xfrm>
            <a:off x="339575" y="851900"/>
            <a:ext cx="4756200" cy="342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Arial"/>
                <a:ea typeface="Arial"/>
                <a:cs typeface="Arial"/>
                <a:sym typeface="Arial"/>
              </a:rPr>
              <a:t>Which questions are so similar we can get rid of them?</a:t>
            </a:r>
            <a:endParaRPr sz="3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Arial"/>
              <a:buNone/>
            </a:pPr>
            <a:endParaRPr sz="3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Arial"/>
              <a:buNone/>
            </a:pPr>
            <a:endParaRPr sz="3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600"/>
              <a:buFont typeface="Arial"/>
              <a:buNone/>
            </a:pPr>
            <a:endParaRPr sz="3600" b="1" i="0" u="none" strike="noStrike" cap="none" dirty="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descr="Question Mark, Question ..."/>
          <p:cNvPicPr preferRelativeResize="0"/>
          <p:nvPr/>
        </p:nvPicPr>
        <p:blipFill rotWithShape="1">
          <a:blip r:embed="rId3">
            <a:alphaModFix/>
          </a:blip>
          <a:srcRect l="5554" r="5555"/>
          <a:stretch/>
        </p:blipFill>
        <p:spPr>
          <a:xfrm>
            <a:off x="200" y="0"/>
            <a:ext cx="4572000" cy="5143500"/>
          </a:xfrm>
          <a:prstGeom prst="rect">
            <a:avLst/>
          </a:prstGeom>
          <a:noFill/>
          <a:ln>
            <a:noFill/>
          </a:ln>
        </p:spPr>
      </p:pic>
      <p:sp>
        <p:nvSpPr>
          <p:cNvPr id="178" name="Shape 178"/>
          <p:cNvSpPr txBox="1">
            <a:spLocks noGrp="1"/>
          </p:cNvSpPr>
          <p:nvPr>
            <p:ph type="title"/>
          </p:nvPr>
        </p:nvSpPr>
        <p:spPr>
          <a:xfrm>
            <a:off x="5172950" y="923700"/>
            <a:ext cx="3370500" cy="329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What question do we need to answer first, and why?</a:t>
            </a:r>
            <a:endParaRPr sz="3000" b="0" i="0" u="none" strike="noStrike" cap="non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descr="File:Share.jpeg"/>
          <p:cNvPicPr preferRelativeResize="0"/>
          <p:nvPr/>
        </p:nvPicPr>
        <p:blipFill rotWithShape="1">
          <a:blip r:embed="rId3">
            <a:alphaModFix amt="90000"/>
          </a:blip>
          <a:srcRect l="16701" r="16706"/>
          <a:stretch/>
        </p:blipFill>
        <p:spPr>
          <a:xfrm>
            <a:off x="5520950" y="1070675"/>
            <a:ext cx="2967600" cy="2983200"/>
          </a:xfrm>
          <a:prstGeom prst="ellipse">
            <a:avLst/>
          </a:prstGeom>
          <a:noFill/>
          <a:ln>
            <a:noFill/>
          </a:ln>
        </p:spPr>
      </p:pic>
      <p:sp>
        <p:nvSpPr>
          <p:cNvPr id="184" name="Shape 184"/>
          <p:cNvSpPr txBox="1">
            <a:spLocks noGrp="1"/>
          </p:cNvSpPr>
          <p:nvPr>
            <p:ph type="title"/>
          </p:nvPr>
        </p:nvSpPr>
        <p:spPr>
          <a:xfrm>
            <a:off x="339575" y="851900"/>
            <a:ext cx="4756200" cy="342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dirty="0">
                <a:solidFill>
                  <a:schemeClr val="lt1"/>
                </a:solidFill>
                <a:latin typeface="Arial"/>
                <a:ea typeface="Arial"/>
                <a:cs typeface="Arial"/>
                <a:sym typeface="Arial"/>
              </a:rPr>
              <a:t>A representative will share your group’s top 3 questions and your rationale behind choosing those three.</a:t>
            </a:r>
            <a:endParaRPr sz="3600" b="0" i="0" u="none" strike="noStrike" cap="none" dirty="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descr="Help, Information, Question ..."/>
          <p:cNvPicPr preferRelativeResize="0"/>
          <p:nvPr/>
        </p:nvPicPr>
        <p:blipFill rotWithShape="1">
          <a:blip r:embed="rId3">
            <a:alphaModFix/>
          </a:blip>
          <a:srcRect t="7812" b="7819"/>
          <a:stretch/>
        </p:blipFill>
        <p:spPr>
          <a:xfrm>
            <a:off x="3047650" y="0"/>
            <a:ext cx="6096350" cy="5143500"/>
          </a:xfrm>
          <a:prstGeom prst="rect">
            <a:avLst/>
          </a:prstGeom>
          <a:noFill/>
          <a:ln>
            <a:noFill/>
          </a:ln>
        </p:spPr>
      </p:pic>
      <p:sp>
        <p:nvSpPr>
          <p:cNvPr id="190" name="Shape 190"/>
          <p:cNvSpPr txBox="1">
            <a:spLocks noGrp="1"/>
          </p:cNvSpPr>
          <p:nvPr>
            <p:ph type="title"/>
          </p:nvPr>
        </p:nvSpPr>
        <p:spPr>
          <a:xfrm>
            <a:off x="185350" y="352000"/>
            <a:ext cx="2683200" cy="407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000" b="1" i="0" u="none" strike="noStrike" cap="none">
                <a:solidFill>
                  <a:srgbClr val="212121"/>
                </a:solidFill>
                <a:latin typeface="Arial"/>
                <a:ea typeface="Arial"/>
                <a:cs typeface="Arial"/>
                <a:sym typeface="Arial"/>
              </a:rPr>
              <a:t>What have we decided are our priority questions for our Driving Questions Board?</a:t>
            </a:r>
            <a:endParaRPr sz="3000" b="1" i="0" u="none" strike="noStrike" cap="none">
              <a:solidFill>
                <a:srgbClr val="21212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379</Words>
  <Application>Microsoft Office PowerPoint</Application>
  <PresentationFormat>On-screen Show (16:9)</PresentationFormat>
  <Paragraphs>108</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Simple Light</vt:lpstr>
      <vt:lpstr>What’s up with the rising temperatures in Colorado cities?</vt:lpstr>
      <vt:lpstr>We will watch a video clip about these cities.  </vt:lpstr>
      <vt:lpstr>The first time we watch the clip, just listen.  The second time, write your questions and ideas on your Student Activity Sheet.</vt:lpstr>
      <vt:lpstr>There are three cities in Colorado that are experiencing a large rise in temperature.  </vt:lpstr>
      <vt:lpstr>What were some of your questions and ideas? </vt:lpstr>
      <vt:lpstr>Which questions are so similar we can get rid of them?   </vt:lpstr>
      <vt:lpstr>What question do we need to answer first, and why?</vt:lpstr>
      <vt:lpstr>A representative will share your group’s top 3 questions and your rationale behind choosing those three.</vt:lpstr>
      <vt:lpstr>What have we decided are our priority questions for our Driving Questions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up with the rising temperatures in Colorado cities?</dc:title>
  <dc:creator>CIRESEO</dc:creator>
  <cp:lastModifiedBy>CIRESEO</cp:lastModifiedBy>
  <cp:revision>8</cp:revision>
  <dcterms:modified xsi:type="dcterms:W3CDTF">2019-06-24T14:51:27Z</dcterms:modified>
</cp:coreProperties>
</file>