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3CF93AD-EF46-463B-A93F-6C5021A21C73}">
  <a:tblStyle styleId="{63CF93AD-EF46-463B-A93F-6C5021A21C73}" styleName="Table_0">
    <a:wholeTbl>
      <a:tcTxStyle>
        <a:font>
          <a:latin typeface="Arial"/>
          <a:ea typeface="Arial"/>
          <a:cs typeface="Arial"/>
        </a:font>
        <a:srgbClr val="000000"/>
      </a:tcTxStyle>
      <a:tcStyle>
        <a:tcBdr>
          <a:left>
            <a:ln w="12700" cap="flat" cmpd="sng">
              <a:solidFill>
                <a:srgbClr val="000000"/>
              </a:solidFill>
              <a:prstDash val="solid"/>
              <a:round/>
              <a:headEnd type="none" w="sm" len="sm"/>
              <a:tailEnd type="none" w="sm" len="sm"/>
            </a:ln>
          </a:left>
          <a:right>
            <a:ln w="12700" cap="flat" cmpd="sng">
              <a:solidFill>
                <a:srgbClr val="000000"/>
              </a:solidFill>
              <a:prstDash val="solid"/>
              <a:round/>
              <a:headEnd type="none" w="sm" len="sm"/>
              <a:tailEnd type="none" w="sm" len="sm"/>
            </a:ln>
          </a:right>
          <a:top>
            <a:ln w="12700" cap="flat" cmpd="sng">
              <a:solidFill>
                <a:srgbClr val="000000"/>
              </a:solidFill>
              <a:prstDash val="solid"/>
              <a:round/>
              <a:headEnd type="none" w="sm" len="sm"/>
              <a:tailEnd type="none" w="sm" len="sm"/>
            </a:ln>
          </a:top>
          <a:bottom>
            <a:ln w="12700" cap="flat" cmpd="sng">
              <a:solidFill>
                <a:srgbClr val="000000"/>
              </a:solidFill>
              <a:prstDash val="solid"/>
              <a:round/>
              <a:headEnd type="none" w="sm" len="sm"/>
              <a:tailEnd type="none" w="sm" len="sm"/>
            </a:ln>
          </a:bottom>
          <a:insideH>
            <a:ln w="12700" cap="flat" cmpd="sng">
              <a:solidFill>
                <a:srgbClr val="000000"/>
              </a:solidFill>
              <a:prstDash val="solid"/>
              <a:round/>
              <a:headEnd type="none" w="sm" len="sm"/>
              <a:tailEnd type="none" w="sm" len="sm"/>
            </a:ln>
          </a:insideH>
          <a:insideV>
            <a:ln w="12700"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65909"/>
  </p:normalViewPr>
  <p:slideViewPr>
    <p:cSldViewPr snapToGrid="0" snapToObjects="1">
      <p:cViewPr varScale="1">
        <p:scale>
          <a:sx n="76" d="100"/>
          <a:sy n="76" d="100"/>
        </p:scale>
        <p:origin x="263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sciencemag.org/news/2016/11/watch-air-pollution-flow-across-planet-real-time"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youtube.com/watch?v=5tN6eynMMNw"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9" name="Shape 11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39700" indent="0">
              <a:buNone/>
            </a:pPr>
            <a:r>
              <a:rPr lang="en-US" sz="1100" b="1" i="0" u="none" strike="noStrike" cap="none" dirty="0" smtClean="0">
                <a:solidFill>
                  <a:srgbClr val="000000"/>
                </a:solidFill>
                <a:effectLst/>
                <a:latin typeface="Arial"/>
                <a:ea typeface="Arial"/>
                <a:cs typeface="Arial"/>
                <a:sym typeface="Arial"/>
              </a:rPr>
              <a:t>9. (5 min) </a:t>
            </a:r>
            <a:r>
              <a:rPr lang="en-US" sz="1100" b="0" i="1" u="none" strike="noStrike" cap="none" dirty="0" smtClean="0">
                <a:solidFill>
                  <a:srgbClr val="000000"/>
                </a:solidFill>
                <a:effectLst/>
                <a:latin typeface="Arial"/>
                <a:ea typeface="Arial"/>
                <a:cs typeface="Arial"/>
                <a:sym typeface="Arial"/>
              </a:rPr>
              <a:t> </a:t>
            </a:r>
            <a:r>
              <a:rPr lang="en-US" sz="1100" b="1" i="0" u="none" strike="noStrike" cap="none" dirty="0" smtClean="0">
                <a:solidFill>
                  <a:srgbClr val="000000"/>
                </a:solidFill>
                <a:effectLst/>
                <a:latin typeface="Arial"/>
                <a:ea typeface="Arial"/>
                <a:cs typeface="Arial"/>
                <a:sym typeface="Arial"/>
              </a:rPr>
              <a:t>Before dismissing students, ask them to brainstorm what our next steps should be in our investigations.</a:t>
            </a:r>
            <a:r>
              <a:rPr lang="en-US" sz="1100" b="1" i="1" u="none" strike="noStrike" cap="none" baseline="30000" dirty="0" smtClean="0">
                <a:solidFill>
                  <a:srgbClr val="000000"/>
                </a:solidFill>
                <a:effectLst/>
                <a:latin typeface="Arial"/>
                <a:ea typeface="Arial"/>
                <a:cs typeface="Arial"/>
                <a:sym typeface="Arial"/>
              </a:rPr>
              <a:t>6</a:t>
            </a:r>
            <a:endParaRPr lang="en-US" sz="1100" b="0" i="0" u="none" strike="noStrike" cap="none" dirty="0" smtClean="0">
              <a:solidFill>
                <a:srgbClr val="000000"/>
              </a:solidFill>
              <a:effectLst/>
              <a:latin typeface="Arial"/>
              <a:ea typeface="Arial"/>
              <a:cs typeface="Arial"/>
              <a:sym typeface="Arial"/>
            </a:endParaRPr>
          </a:p>
          <a:p>
            <a:pPr marL="139700" indent="0">
              <a:buNone/>
            </a:pPr>
            <a:r>
              <a:rPr lang="en-US" sz="1100" b="1" i="0" u="none" strike="noStrike" cap="none" dirty="0" smtClean="0">
                <a:solidFill>
                  <a:srgbClr val="000000"/>
                </a:solidFill>
                <a:effectLst/>
                <a:latin typeface="Arial"/>
                <a:ea typeface="Arial"/>
                <a:cs typeface="Arial"/>
                <a:sym typeface="Arial"/>
              </a:rPr>
              <a:t> </a:t>
            </a:r>
            <a:endParaRPr lang="en-US" sz="1100" b="0" i="0" u="none" strike="noStrike" cap="none" dirty="0" smtClean="0">
              <a:solidFill>
                <a:srgbClr val="000000"/>
              </a:solidFill>
              <a:effectLst/>
              <a:latin typeface="Arial"/>
              <a:ea typeface="Arial"/>
              <a:cs typeface="Arial"/>
              <a:sym typeface="Arial"/>
            </a:endParaRPr>
          </a:p>
          <a:p>
            <a:pPr marL="139700" indent="0">
              <a:buNone/>
            </a:pPr>
            <a:r>
              <a:rPr lang="en-US" sz="1100" b="1" i="0" u="sng" strike="noStrike" cap="none" dirty="0" smtClean="0">
                <a:solidFill>
                  <a:srgbClr val="000000"/>
                </a:solidFill>
                <a:effectLst/>
                <a:latin typeface="Arial"/>
                <a:ea typeface="Arial"/>
                <a:cs typeface="Arial"/>
                <a:sym typeface="Arial"/>
              </a:rPr>
              <a:t>Suggested Prompts: </a:t>
            </a:r>
            <a:endParaRPr lang="en-US" sz="1100" b="0" i="0" u="none" strike="noStrike" cap="none" dirty="0" smtClean="0">
              <a:solidFill>
                <a:srgbClr val="000000"/>
              </a:solidFill>
              <a:effectLst/>
              <a:latin typeface="Arial"/>
              <a:ea typeface="Arial"/>
              <a:cs typeface="Arial"/>
              <a:sym typeface="Arial"/>
            </a:endParaRPr>
          </a:p>
          <a:p>
            <a:pPr lvl="0"/>
            <a:r>
              <a:rPr lang="en-US" sz="1100" b="0" i="0" u="none" strike="noStrike" cap="none" dirty="0" smtClean="0">
                <a:solidFill>
                  <a:srgbClr val="000000"/>
                </a:solidFill>
                <a:effectLst/>
                <a:latin typeface="Arial"/>
                <a:ea typeface="Arial"/>
                <a:cs typeface="Arial"/>
                <a:sym typeface="Arial"/>
              </a:rPr>
              <a:t>What should we make sure to do in our next science class?</a:t>
            </a:r>
          </a:p>
          <a:p>
            <a:pPr lvl="0"/>
            <a:r>
              <a:rPr lang="en-US" sz="1100" b="0" i="0" u="none" strike="noStrike" cap="none" dirty="0" smtClean="0">
                <a:solidFill>
                  <a:srgbClr val="000000"/>
                </a:solidFill>
                <a:effectLst/>
                <a:latin typeface="Arial"/>
                <a:ea typeface="Arial"/>
                <a:cs typeface="Arial"/>
                <a:sym typeface="Arial"/>
              </a:rPr>
              <a:t>What do we need to investigate next time we meet?</a:t>
            </a:r>
          </a:p>
          <a:p>
            <a:pPr lvl="0"/>
            <a:r>
              <a:rPr lang="en-US" sz="1100" b="0" i="0" u="none" strike="noStrike" cap="none" dirty="0" smtClean="0">
                <a:solidFill>
                  <a:srgbClr val="000000"/>
                </a:solidFill>
                <a:effectLst/>
                <a:latin typeface="Arial"/>
                <a:ea typeface="Arial"/>
                <a:cs typeface="Arial"/>
                <a:sym typeface="Arial"/>
              </a:rPr>
              <a:t>How can we connect our new knowledge to answering our big question?</a:t>
            </a:r>
          </a:p>
          <a:p>
            <a:pPr marL="139700" indent="0">
              <a:buNone/>
            </a:pPr>
            <a:r>
              <a:rPr lang="en-US" sz="1100" b="0" i="0" u="none" strike="noStrike" cap="none" dirty="0" smtClean="0">
                <a:solidFill>
                  <a:srgbClr val="000000"/>
                </a:solidFill>
                <a:effectLst/>
                <a:latin typeface="Arial"/>
                <a:ea typeface="Arial"/>
                <a:cs typeface="Arial"/>
                <a:sym typeface="Arial"/>
              </a:rPr>
              <a:t> </a:t>
            </a:r>
          </a:p>
          <a:p>
            <a:pPr marL="139700" indent="0">
              <a:buNone/>
            </a:pPr>
            <a:r>
              <a:rPr lang="en-US" sz="1100" b="1" i="0" u="none" strike="noStrike" cap="none" dirty="0" smtClean="0">
                <a:solidFill>
                  <a:srgbClr val="000000"/>
                </a:solidFill>
                <a:effectLst/>
                <a:latin typeface="Arial"/>
                <a:ea typeface="Arial"/>
                <a:cs typeface="Arial"/>
                <a:sym typeface="Arial"/>
              </a:rPr>
              <a:t>Listen for </a:t>
            </a:r>
            <a:r>
              <a:rPr lang="en-US" sz="1100" b="1" i="1" u="none" strike="noStrike" cap="none" dirty="0" smtClean="0">
                <a:solidFill>
                  <a:srgbClr val="000000"/>
                </a:solidFill>
                <a:effectLst/>
                <a:latin typeface="Arial"/>
                <a:ea typeface="Arial"/>
                <a:cs typeface="Arial"/>
                <a:sym typeface="Arial"/>
              </a:rPr>
              <a:t>student responses</a:t>
            </a:r>
            <a:r>
              <a:rPr lang="en-US" sz="1100" b="1" i="0" u="none" strike="noStrike" cap="none" dirty="0" smtClean="0">
                <a:solidFill>
                  <a:srgbClr val="000000"/>
                </a:solidFill>
                <a:effectLst/>
                <a:latin typeface="Arial"/>
                <a:ea typeface="Arial"/>
                <a:cs typeface="Arial"/>
                <a:sym typeface="Arial"/>
              </a:rPr>
              <a:t> such as:</a:t>
            </a:r>
            <a:endParaRPr lang="en-US" sz="1100" b="0" i="0" u="none" strike="noStrike" cap="none" dirty="0" smtClean="0">
              <a:solidFill>
                <a:srgbClr val="000000"/>
              </a:solidFill>
              <a:effectLst/>
              <a:latin typeface="Arial"/>
              <a:ea typeface="Arial"/>
              <a:cs typeface="Arial"/>
              <a:sym typeface="Arial"/>
            </a:endParaRPr>
          </a:p>
          <a:p>
            <a:pPr lvl="0"/>
            <a:r>
              <a:rPr lang="en-US" sz="1100" b="0" i="1" u="none" strike="noStrike" cap="none" dirty="0" smtClean="0">
                <a:solidFill>
                  <a:srgbClr val="000000"/>
                </a:solidFill>
                <a:effectLst/>
                <a:latin typeface="Arial"/>
                <a:ea typeface="Arial"/>
                <a:cs typeface="Arial"/>
                <a:sym typeface="Arial"/>
              </a:rPr>
              <a:t>We now want to know if we can demonstrate that more CO</a:t>
            </a:r>
            <a:r>
              <a:rPr lang="en-US" sz="1100" b="0" i="1" u="none" strike="noStrike" cap="none" baseline="-25000" dirty="0" smtClean="0">
                <a:solidFill>
                  <a:srgbClr val="000000"/>
                </a:solidFill>
                <a:effectLst/>
                <a:latin typeface="Arial"/>
                <a:ea typeface="Arial"/>
                <a:cs typeface="Arial"/>
                <a:sym typeface="Arial"/>
              </a:rPr>
              <a:t>2</a:t>
            </a:r>
            <a:r>
              <a:rPr lang="en-US" sz="1100" b="0" i="1" u="none" strike="noStrike" cap="none" dirty="0" smtClean="0">
                <a:solidFill>
                  <a:srgbClr val="000000"/>
                </a:solidFill>
                <a:effectLst/>
                <a:latin typeface="Arial"/>
                <a:ea typeface="Arial"/>
                <a:cs typeface="Arial"/>
                <a:sym typeface="Arial"/>
              </a:rPr>
              <a:t> in the air raises its temperature.</a:t>
            </a:r>
            <a:endParaRPr lang="en-US" sz="1100" b="0" i="0" u="none" strike="noStrike" cap="none" dirty="0" smtClean="0">
              <a:solidFill>
                <a:srgbClr val="000000"/>
              </a:solidFill>
              <a:effectLst/>
              <a:latin typeface="Arial"/>
              <a:ea typeface="Arial"/>
              <a:cs typeface="Arial"/>
              <a:sym typeface="Arial"/>
            </a:endParaRPr>
          </a:p>
          <a:p>
            <a:r>
              <a:rPr lang="en-US" sz="1100" b="0" i="1" u="none" strike="noStrike" cap="none" dirty="0" smtClean="0">
                <a:solidFill>
                  <a:srgbClr val="000000"/>
                </a:solidFill>
                <a:effectLst/>
                <a:latin typeface="Arial"/>
                <a:ea typeface="Arial"/>
                <a:cs typeface="Arial"/>
                <a:sym typeface="Arial"/>
              </a:rPr>
              <a:t>Is there a way to show that more CO</a:t>
            </a:r>
            <a:r>
              <a:rPr lang="en-US" sz="1100" b="0" i="1" u="none" strike="noStrike" cap="none" baseline="-25000" dirty="0" smtClean="0">
                <a:solidFill>
                  <a:srgbClr val="000000"/>
                </a:solidFill>
                <a:effectLst/>
                <a:latin typeface="Arial"/>
                <a:ea typeface="Arial"/>
                <a:cs typeface="Arial"/>
                <a:sym typeface="Arial"/>
              </a:rPr>
              <a:t>2</a:t>
            </a:r>
            <a:r>
              <a:rPr lang="en-US" sz="1100" b="0" i="1" u="none" strike="noStrike" cap="none" dirty="0" smtClean="0">
                <a:solidFill>
                  <a:srgbClr val="000000"/>
                </a:solidFill>
                <a:effectLst/>
                <a:latin typeface="Arial"/>
                <a:ea typeface="Arial"/>
                <a:cs typeface="Arial"/>
                <a:sym typeface="Arial"/>
              </a:rPr>
              <a:t> makes the atmosphere temperature higher?</a:t>
            </a:r>
            <a:endParaRPr b="1" dirty="0">
              <a:solidFill>
                <a:schemeClr val="dk1"/>
              </a:solidFill>
              <a:latin typeface="Cambria"/>
              <a:ea typeface="Cambria"/>
              <a:cs typeface="Cambria"/>
              <a:sym typeface="Cambria"/>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6" name="Shape 12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39700" indent="0">
              <a:buNone/>
            </a:pPr>
            <a:r>
              <a:rPr lang="en-US" sz="1100" b="1" i="0" u="none" strike="noStrike" cap="none" dirty="0" smtClean="0">
                <a:solidFill>
                  <a:srgbClr val="000000"/>
                </a:solidFill>
                <a:effectLst/>
                <a:latin typeface="Arial"/>
                <a:ea typeface="Arial"/>
                <a:cs typeface="Arial"/>
                <a:sym typeface="Arial"/>
              </a:rPr>
              <a:t>9. (5 min) </a:t>
            </a:r>
            <a:r>
              <a:rPr lang="en-US" sz="1100" b="0" i="1" u="none" strike="noStrike" cap="none" dirty="0" smtClean="0">
                <a:solidFill>
                  <a:srgbClr val="000000"/>
                </a:solidFill>
                <a:effectLst/>
                <a:latin typeface="Arial"/>
                <a:ea typeface="Arial"/>
                <a:cs typeface="Arial"/>
                <a:sym typeface="Arial"/>
              </a:rPr>
              <a:t> </a:t>
            </a:r>
            <a:r>
              <a:rPr lang="en-US" sz="1100" b="1" i="0" u="none" strike="noStrike" cap="none" dirty="0" smtClean="0">
                <a:solidFill>
                  <a:srgbClr val="000000"/>
                </a:solidFill>
                <a:effectLst/>
                <a:latin typeface="Arial"/>
                <a:ea typeface="Arial"/>
                <a:cs typeface="Arial"/>
                <a:sym typeface="Arial"/>
              </a:rPr>
              <a:t>Before dismissing students, ask them to brainstorm what our next steps should be in our investigations.</a:t>
            </a:r>
            <a:r>
              <a:rPr lang="en-US" sz="1100" b="1" i="1" u="none" strike="noStrike" cap="none" baseline="30000" dirty="0" smtClean="0">
                <a:solidFill>
                  <a:srgbClr val="000000"/>
                </a:solidFill>
                <a:effectLst/>
                <a:latin typeface="Arial"/>
                <a:ea typeface="Arial"/>
                <a:cs typeface="Arial"/>
                <a:sym typeface="Arial"/>
              </a:rPr>
              <a:t>6</a:t>
            </a:r>
            <a:endParaRPr lang="en-US" sz="1100" b="0" i="0" u="none" strike="noStrike" cap="none" dirty="0" smtClean="0">
              <a:solidFill>
                <a:srgbClr val="000000"/>
              </a:solidFill>
              <a:effectLst/>
              <a:latin typeface="Arial"/>
              <a:ea typeface="Arial"/>
              <a:cs typeface="Arial"/>
              <a:sym typeface="Arial"/>
            </a:endParaRPr>
          </a:p>
          <a:p>
            <a:pPr marL="139700" indent="0">
              <a:buNone/>
            </a:pPr>
            <a:r>
              <a:rPr lang="en-US" sz="1100" b="1" i="0" u="none" strike="noStrike" cap="none" dirty="0" smtClean="0">
                <a:solidFill>
                  <a:srgbClr val="000000"/>
                </a:solidFill>
                <a:effectLst/>
                <a:latin typeface="Arial"/>
                <a:ea typeface="Arial"/>
                <a:cs typeface="Arial"/>
                <a:sym typeface="Arial"/>
              </a:rPr>
              <a:t> </a:t>
            </a:r>
            <a:endParaRPr lang="en-US" sz="1100" b="0" i="0" u="none" strike="noStrike" cap="none" dirty="0" smtClean="0">
              <a:solidFill>
                <a:srgbClr val="000000"/>
              </a:solidFill>
              <a:effectLst/>
              <a:latin typeface="Arial"/>
              <a:ea typeface="Arial"/>
              <a:cs typeface="Arial"/>
              <a:sym typeface="Arial"/>
            </a:endParaRPr>
          </a:p>
          <a:p>
            <a:pPr marL="139700" indent="0">
              <a:buNone/>
            </a:pPr>
            <a:r>
              <a:rPr lang="en-US" sz="1100" b="1" i="0" u="sng" strike="noStrike" cap="none" dirty="0" smtClean="0">
                <a:solidFill>
                  <a:srgbClr val="000000"/>
                </a:solidFill>
                <a:effectLst/>
                <a:latin typeface="Arial"/>
                <a:ea typeface="Arial"/>
                <a:cs typeface="Arial"/>
                <a:sym typeface="Arial"/>
              </a:rPr>
              <a:t>Suggested Prompts: </a:t>
            </a:r>
            <a:endParaRPr lang="en-US" sz="1100" b="0" i="0" u="none" strike="noStrike" cap="none" dirty="0" smtClean="0">
              <a:solidFill>
                <a:srgbClr val="000000"/>
              </a:solidFill>
              <a:effectLst/>
              <a:latin typeface="Arial"/>
              <a:ea typeface="Arial"/>
              <a:cs typeface="Arial"/>
              <a:sym typeface="Arial"/>
            </a:endParaRPr>
          </a:p>
          <a:p>
            <a:pPr lvl="0"/>
            <a:r>
              <a:rPr lang="en-US" sz="1100" b="0" i="0" u="none" strike="noStrike" cap="none" dirty="0" smtClean="0">
                <a:solidFill>
                  <a:srgbClr val="000000"/>
                </a:solidFill>
                <a:effectLst/>
                <a:latin typeface="Arial"/>
                <a:ea typeface="Arial"/>
                <a:cs typeface="Arial"/>
                <a:sym typeface="Arial"/>
              </a:rPr>
              <a:t>What should we make sure to do in our next science class?</a:t>
            </a:r>
          </a:p>
          <a:p>
            <a:pPr lvl="0"/>
            <a:r>
              <a:rPr lang="en-US" sz="1100" b="0" i="0" u="none" strike="noStrike" cap="none" dirty="0" smtClean="0">
                <a:solidFill>
                  <a:srgbClr val="000000"/>
                </a:solidFill>
                <a:effectLst/>
                <a:latin typeface="Arial"/>
                <a:ea typeface="Arial"/>
                <a:cs typeface="Arial"/>
                <a:sym typeface="Arial"/>
              </a:rPr>
              <a:t>What do we need to investigate next time we meet?</a:t>
            </a:r>
          </a:p>
          <a:p>
            <a:pPr lvl="0"/>
            <a:r>
              <a:rPr lang="en-US" sz="1100" b="0" i="0" u="none" strike="noStrike" cap="none" dirty="0" smtClean="0">
                <a:solidFill>
                  <a:srgbClr val="000000"/>
                </a:solidFill>
                <a:effectLst/>
                <a:latin typeface="Arial"/>
                <a:ea typeface="Arial"/>
                <a:cs typeface="Arial"/>
                <a:sym typeface="Arial"/>
              </a:rPr>
              <a:t>How can we connect our new knowledge to answering our big question?</a:t>
            </a:r>
          </a:p>
          <a:p>
            <a:pPr marL="139700" indent="0">
              <a:buNone/>
            </a:pPr>
            <a:r>
              <a:rPr lang="en-US" sz="1100" b="0" i="0" u="none" strike="noStrike" cap="none" dirty="0" smtClean="0">
                <a:solidFill>
                  <a:srgbClr val="000000"/>
                </a:solidFill>
                <a:effectLst/>
                <a:latin typeface="Arial"/>
                <a:ea typeface="Arial"/>
                <a:cs typeface="Arial"/>
                <a:sym typeface="Arial"/>
              </a:rPr>
              <a:t> </a:t>
            </a:r>
          </a:p>
          <a:p>
            <a:pPr marL="139700" indent="0">
              <a:buNone/>
            </a:pPr>
            <a:r>
              <a:rPr lang="en-US" sz="1100" b="1" i="0" u="none" strike="noStrike" cap="none" dirty="0" smtClean="0">
                <a:solidFill>
                  <a:srgbClr val="000000"/>
                </a:solidFill>
                <a:effectLst/>
                <a:latin typeface="Arial"/>
                <a:ea typeface="Arial"/>
                <a:cs typeface="Arial"/>
                <a:sym typeface="Arial"/>
              </a:rPr>
              <a:t>Listen for </a:t>
            </a:r>
            <a:r>
              <a:rPr lang="en-US" sz="1100" b="1" i="1" u="none" strike="noStrike" cap="none" dirty="0" smtClean="0">
                <a:solidFill>
                  <a:srgbClr val="000000"/>
                </a:solidFill>
                <a:effectLst/>
                <a:latin typeface="Arial"/>
                <a:ea typeface="Arial"/>
                <a:cs typeface="Arial"/>
                <a:sym typeface="Arial"/>
              </a:rPr>
              <a:t>student responses</a:t>
            </a:r>
            <a:r>
              <a:rPr lang="en-US" sz="1100" b="1" i="0" u="none" strike="noStrike" cap="none" dirty="0" smtClean="0">
                <a:solidFill>
                  <a:srgbClr val="000000"/>
                </a:solidFill>
                <a:effectLst/>
                <a:latin typeface="Arial"/>
                <a:ea typeface="Arial"/>
                <a:cs typeface="Arial"/>
                <a:sym typeface="Arial"/>
              </a:rPr>
              <a:t> such as:</a:t>
            </a:r>
            <a:endParaRPr lang="en-US" sz="1100" b="0" i="0" u="none" strike="noStrike" cap="none" dirty="0" smtClean="0">
              <a:solidFill>
                <a:srgbClr val="000000"/>
              </a:solidFill>
              <a:effectLst/>
              <a:latin typeface="Arial"/>
              <a:ea typeface="Arial"/>
              <a:cs typeface="Arial"/>
              <a:sym typeface="Arial"/>
            </a:endParaRPr>
          </a:p>
          <a:p>
            <a:pPr lvl="0"/>
            <a:r>
              <a:rPr lang="en-US" sz="1100" b="0" i="1" u="none" strike="noStrike" cap="none" dirty="0" smtClean="0">
                <a:solidFill>
                  <a:srgbClr val="000000"/>
                </a:solidFill>
                <a:effectLst/>
                <a:latin typeface="Arial"/>
                <a:ea typeface="Arial"/>
                <a:cs typeface="Arial"/>
                <a:sym typeface="Arial"/>
              </a:rPr>
              <a:t>We now want to know if we can demonstrate that more CO</a:t>
            </a:r>
            <a:r>
              <a:rPr lang="en-US" sz="1100" b="0" i="1" u="none" strike="noStrike" cap="none" baseline="-25000" dirty="0" smtClean="0">
                <a:solidFill>
                  <a:srgbClr val="000000"/>
                </a:solidFill>
                <a:effectLst/>
                <a:latin typeface="Arial"/>
                <a:ea typeface="Arial"/>
                <a:cs typeface="Arial"/>
                <a:sym typeface="Arial"/>
              </a:rPr>
              <a:t>2</a:t>
            </a:r>
            <a:r>
              <a:rPr lang="en-US" sz="1100" b="0" i="1" u="none" strike="noStrike" cap="none" dirty="0" smtClean="0">
                <a:solidFill>
                  <a:srgbClr val="000000"/>
                </a:solidFill>
                <a:effectLst/>
                <a:latin typeface="Arial"/>
                <a:ea typeface="Arial"/>
                <a:cs typeface="Arial"/>
                <a:sym typeface="Arial"/>
              </a:rPr>
              <a:t> in the air raises its temperature.</a:t>
            </a:r>
            <a:endParaRPr lang="en-US" sz="1100" b="0" i="0" u="none" strike="noStrike" cap="none" dirty="0" smtClean="0">
              <a:solidFill>
                <a:srgbClr val="000000"/>
              </a:solidFill>
              <a:effectLst/>
              <a:latin typeface="Arial"/>
              <a:ea typeface="Arial"/>
              <a:cs typeface="Arial"/>
              <a:sym typeface="Arial"/>
            </a:endParaRPr>
          </a:p>
          <a:p>
            <a:r>
              <a:rPr lang="en-US" sz="1100" b="0" i="1" u="none" strike="noStrike" cap="none" dirty="0" smtClean="0">
                <a:solidFill>
                  <a:srgbClr val="000000"/>
                </a:solidFill>
                <a:effectLst/>
                <a:latin typeface="Arial"/>
                <a:ea typeface="Arial"/>
                <a:cs typeface="Arial"/>
                <a:sym typeface="Arial"/>
              </a:rPr>
              <a:t>Is there a way to show that more CO</a:t>
            </a:r>
            <a:r>
              <a:rPr lang="en-US" sz="1100" b="0" i="1" u="none" strike="noStrike" cap="none" baseline="-25000" dirty="0" smtClean="0">
                <a:solidFill>
                  <a:srgbClr val="000000"/>
                </a:solidFill>
                <a:effectLst/>
                <a:latin typeface="Arial"/>
                <a:ea typeface="Arial"/>
                <a:cs typeface="Arial"/>
                <a:sym typeface="Arial"/>
              </a:rPr>
              <a:t>2</a:t>
            </a:r>
            <a:r>
              <a:rPr lang="en-US" sz="1100" b="0" i="1" u="none" strike="noStrike" cap="none" dirty="0" smtClean="0">
                <a:solidFill>
                  <a:srgbClr val="000000"/>
                </a:solidFill>
                <a:effectLst/>
                <a:latin typeface="Arial"/>
                <a:ea typeface="Arial"/>
                <a:cs typeface="Arial"/>
                <a:sym typeface="Arial"/>
              </a:rPr>
              <a:t> makes the atmosphere temperature higher?</a:t>
            </a:r>
            <a:endParaRPr b="1" dirty="0">
              <a:solidFill>
                <a:schemeClr val="dk1"/>
              </a:solidFill>
              <a:latin typeface="Cambria"/>
              <a:ea typeface="Cambria"/>
              <a:cs typeface="Cambria"/>
              <a:sym typeface="Cambria"/>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r>
              <a:rPr lang="en-US" sz="1100" b="1" i="0" u="none" strike="noStrike" cap="none" dirty="0" smtClean="0">
                <a:solidFill>
                  <a:srgbClr val="000000"/>
                </a:solidFill>
                <a:effectLst/>
                <a:latin typeface="Arial"/>
                <a:ea typeface="Arial"/>
                <a:cs typeface="Arial"/>
                <a:sym typeface="Arial"/>
              </a:rPr>
              <a:t>1. (5 min) Begin with a Consensus Building Discussion </a:t>
            </a:r>
            <a:r>
              <a:rPr lang="en-US" sz="1100" b="1" i="1" u="none" strike="noStrike" cap="none" baseline="30000" dirty="0" smtClean="0">
                <a:solidFill>
                  <a:srgbClr val="000000"/>
                </a:solidFill>
                <a:effectLst/>
                <a:latin typeface="Arial"/>
                <a:ea typeface="Arial"/>
                <a:cs typeface="Arial"/>
                <a:sym typeface="Arial"/>
              </a:rPr>
              <a:t>1</a:t>
            </a:r>
            <a:r>
              <a:rPr lang="en-US" sz="1100" b="1" i="0" u="none" strike="noStrike" cap="none" dirty="0" smtClean="0">
                <a:solidFill>
                  <a:srgbClr val="000000"/>
                </a:solidFill>
                <a:effectLst/>
                <a:latin typeface="Arial"/>
                <a:ea typeface="Arial"/>
                <a:cs typeface="Arial"/>
                <a:sym typeface="Arial"/>
              </a:rPr>
              <a:t> to help reorient students in the story line. Use the following prompts to help students articulate what they figured out in the last lesson.</a:t>
            </a:r>
            <a:endParaRPr lang="en-US" sz="1100" b="0" i="0" u="none" strike="noStrike" cap="none" dirty="0" smtClean="0">
              <a:solidFill>
                <a:srgbClr val="000000"/>
              </a:solidFill>
              <a:effectLst/>
              <a:latin typeface="Arial"/>
              <a:ea typeface="Arial"/>
              <a:cs typeface="Arial"/>
              <a:sym typeface="Arial"/>
            </a:endParaRPr>
          </a:p>
          <a:p>
            <a:r>
              <a:rPr lang="en-US" sz="1100" b="0" i="0" u="none" strike="noStrike" cap="none" dirty="0" smtClean="0">
                <a:solidFill>
                  <a:srgbClr val="000000"/>
                </a:solidFill>
                <a:effectLst/>
                <a:latin typeface="Arial"/>
                <a:ea typeface="Arial"/>
                <a:cs typeface="Arial"/>
                <a:sym typeface="Arial"/>
              </a:rPr>
              <a:t> </a:t>
            </a:r>
          </a:p>
          <a:p>
            <a:r>
              <a:rPr lang="en-US" sz="1100" b="1" i="0" u="sng" strike="noStrike" cap="none" dirty="0" smtClean="0">
                <a:solidFill>
                  <a:srgbClr val="000000"/>
                </a:solidFill>
                <a:effectLst/>
                <a:latin typeface="Arial"/>
                <a:ea typeface="Arial"/>
                <a:cs typeface="Arial"/>
                <a:sym typeface="Arial"/>
              </a:rPr>
              <a:t>Suggested Prompts: </a:t>
            </a:r>
            <a:endParaRPr lang="en-US" sz="1100" b="0" i="0" u="none" strike="noStrike" cap="none" dirty="0" smtClean="0">
              <a:solidFill>
                <a:srgbClr val="000000"/>
              </a:solidFill>
              <a:effectLst/>
              <a:latin typeface="Arial"/>
              <a:ea typeface="Arial"/>
              <a:cs typeface="Arial"/>
              <a:sym typeface="Arial"/>
            </a:endParaRPr>
          </a:p>
          <a:p>
            <a:pPr lvl="0"/>
            <a:r>
              <a:rPr lang="en-US" sz="1100" b="0" i="0" u="none" strike="noStrike" cap="none" dirty="0" smtClean="0">
                <a:solidFill>
                  <a:srgbClr val="000000"/>
                </a:solidFill>
                <a:effectLst/>
                <a:latin typeface="Arial"/>
                <a:ea typeface="Arial"/>
                <a:cs typeface="Arial"/>
                <a:sym typeface="Arial"/>
              </a:rPr>
              <a:t>What do we now understand from yesterday’s lesson?</a:t>
            </a:r>
            <a:endParaRPr lang="en-US" u="none" strike="noStrike" dirty="0" smtClean="0">
              <a:effectLst/>
            </a:endParaRPr>
          </a:p>
          <a:p>
            <a:pPr lvl="0"/>
            <a:r>
              <a:rPr lang="en-US" sz="1100" b="0" i="0" u="none" strike="noStrike" cap="none" dirty="0" smtClean="0">
                <a:solidFill>
                  <a:srgbClr val="000000"/>
                </a:solidFill>
                <a:effectLst/>
                <a:latin typeface="Arial"/>
                <a:ea typeface="Arial"/>
                <a:cs typeface="Arial"/>
                <a:sym typeface="Arial"/>
              </a:rPr>
              <a:t>We had some ideas about how to investigate our questions. What were our ideas?</a:t>
            </a:r>
          </a:p>
          <a:p>
            <a:pPr marL="139700" lvl="0" indent="0">
              <a:buNone/>
            </a:pPr>
            <a:r>
              <a:rPr lang="en-US" sz="1100" b="0" i="0" u="none" strike="noStrike" cap="none" dirty="0" smtClean="0">
                <a:solidFill>
                  <a:srgbClr val="000000"/>
                </a:solidFill>
                <a:effectLst/>
                <a:latin typeface="Arial"/>
                <a:ea typeface="Arial"/>
                <a:cs typeface="Arial"/>
                <a:sym typeface="Arial"/>
              </a:rPr>
              <a:t> </a:t>
            </a:r>
          </a:p>
          <a:p>
            <a:r>
              <a:rPr lang="en-US" sz="1100" b="1" i="0" u="none" strike="noStrike" cap="none" dirty="0" smtClean="0">
                <a:solidFill>
                  <a:srgbClr val="000000"/>
                </a:solidFill>
                <a:effectLst/>
                <a:latin typeface="Arial"/>
                <a:ea typeface="Arial"/>
                <a:cs typeface="Arial"/>
                <a:sym typeface="Arial"/>
              </a:rPr>
              <a:t>Listen for </a:t>
            </a:r>
            <a:r>
              <a:rPr lang="en-US" sz="1100" b="1" i="1" u="none" strike="noStrike" cap="none" dirty="0" smtClean="0">
                <a:solidFill>
                  <a:srgbClr val="000000"/>
                </a:solidFill>
                <a:effectLst/>
                <a:latin typeface="Arial"/>
                <a:ea typeface="Arial"/>
                <a:cs typeface="Arial"/>
                <a:sym typeface="Arial"/>
              </a:rPr>
              <a:t>student responses </a:t>
            </a:r>
            <a:r>
              <a:rPr lang="en-US" sz="1100" b="1" i="1" u="none" strike="noStrike" cap="none" baseline="30000" dirty="0" smtClean="0">
                <a:solidFill>
                  <a:srgbClr val="000000"/>
                </a:solidFill>
                <a:effectLst/>
                <a:latin typeface="Arial"/>
                <a:ea typeface="Arial"/>
                <a:cs typeface="Arial"/>
                <a:sym typeface="Arial"/>
              </a:rPr>
              <a:t>2</a:t>
            </a:r>
            <a:r>
              <a:rPr lang="en-US" sz="1100" b="1" i="0" u="none" strike="noStrike" cap="none" dirty="0" smtClean="0">
                <a:solidFill>
                  <a:srgbClr val="000000"/>
                </a:solidFill>
                <a:effectLst/>
                <a:latin typeface="Arial"/>
                <a:ea typeface="Arial"/>
                <a:cs typeface="Arial"/>
                <a:sym typeface="Arial"/>
              </a:rPr>
              <a:t> that refer to what we figured out last time, such as: </a:t>
            </a:r>
            <a:endParaRPr lang="en-US" sz="1100" b="0" i="0" u="none" strike="noStrike" cap="none" dirty="0" smtClean="0">
              <a:solidFill>
                <a:srgbClr val="000000"/>
              </a:solidFill>
              <a:effectLst/>
              <a:latin typeface="Arial"/>
              <a:ea typeface="Arial"/>
              <a:cs typeface="Arial"/>
              <a:sym typeface="Arial"/>
            </a:endParaRPr>
          </a:p>
          <a:p>
            <a:pPr lvl="0"/>
            <a:r>
              <a:rPr lang="en-US" sz="1100" b="0" i="1" u="none" strike="noStrike" cap="none" dirty="0" smtClean="0">
                <a:solidFill>
                  <a:srgbClr val="000000"/>
                </a:solidFill>
                <a:effectLst/>
                <a:latin typeface="Arial"/>
                <a:ea typeface="Arial"/>
                <a:cs typeface="Arial"/>
                <a:sym typeface="Arial"/>
              </a:rPr>
              <a:t>The greenhouse effect works by greenhouse gases, like CO</a:t>
            </a:r>
            <a:r>
              <a:rPr lang="en-US" sz="1100" b="0" i="1" u="none" strike="noStrike" cap="none" baseline="-25000" dirty="0" smtClean="0">
                <a:solidFill>
                  <a:srgbClr val="000000"/>
                </a:solidFill>
                <a:effectLst/>
                <a:latin typeface="Arial"/>
                <a:ea typeface="Arial"/>
                <a:cs typeface="Arial"/>
                <a:sym typeface="Arial"/>
              </a:rPr>
              <a:t>2</a:t>
            </a:r>
            <a:r>
              <a:rPr lang="en-US" sz="1100" b="0" i="1" u="none" strike="noStrike" cap="none" dirty="0" smtClean="0">
                <a:solidFill>
                  <a:srgbClr val="000000"/>
                </a:solidFill>
                <a:effectLst/>
                <a:latin typeface="Arial"/>
                <a:ea typeface="Arial"/>
                <a:cs typeface="Arial"/>
                <a:sym typeface="Arial"/>
              </a:rPr>
              <a:t>, absorbing heat. If humans release more CO</a:t>
            </a:r>
            <a:r>
              <a:rPr lang="en-US" sz="1100" b="0" i="1" u="none" strike="noStrike" cap="none" baseline="-25000" dirty="0" smtClean="0">
                <a:solidFill>
                  <a:srgbClr val="000000"/>
                </a:solidFill>
                <a:effectLst/>
                <a:latin typeface="Arial"/>
                <a:ea typeface="Arial"/>
                <a:cs typeface="Arial"/>
                <a:sym typeface="Arial"/>
              </a:rPr>
              <a:t>2</a:t>
            </a:r>
            <a:r>
              <a:rPr lang="en-US" sz="1100" b="0" i="1" u="none" strike="noStrike" cap="none" dirty="0" smtClean="0">
                <a:solidFill>
                  <a:srgbClr val="000000"/>
                </a:solidFill>
                <a:effectLst/>
                <a:latin typeface="Arial"/>
                <a:ea typeface="Arial"/>
                <a:cs typeface="Arial"/>
                <a:sym typeface="Arial"/>
              </a:rPr>
              <a:t> into the atmosphere then it will absorb more heat and increase temperatures on Earth.</a:t>
            </a:r>
            <a:endParaRPr lang="en-US" sz="1100" b="0" i="0" u="none" strike="noStrike" cap="none" dirty="0" smtClean="0">
              <a:solidFill>
                <a:srgbClr val="000000"/>
              </a:solidFill>
              <a:effectLst/>
              <a:latin typeface="Arial"/>
              <a:ea typeface="Arial"/>
              <a:cs typeface="Arial"/>
              <a:sym typeface="Arial"/>
            </a:endParaRPr>
          </a:p>
          <a:p>
            <a:pPr lvl="0"/>
            <a:r>
              <a:rPr lang="en-US" sz="1100" b="0" i="1" u="none" strike="noStrike" cap="none" dirty="0" smtClean="0">
                <a:solidFill>
                  <a:srgbClr val="000000"/>
                </a:solidFill>
                <a:effectLst/>
                <a:latin typeface="Arial"/>
                <a:ea typeface="Arial"/>
                <a:cs typeface="Arial"/>
                <a:sym typeface="Arial"/>
              </a:rPr>
              <a:t>We figured out that fossil fuels are part of the Carbon Cycle, which moves carbon. </a:t>
            </a:r>
            <a:endParaRPr lang="en-US" sz="1100" b="0" i="0" u="none" strike="noStrike" cap="none" dirty="0" smtClean="0">
              <a:solidFill>
                <a:srgbClr val="000000"/>
              </a:solidFill>
              <a:effectLst/>
              <a:latin typeface="Arial"/>
              <a:ea typeface="Arial"/>
              <a:cs typeface="Arial"/>
              <a:sym typeface="Arial"/>
            </a:endParaRPr>
          </a:p>
          <a:p>
            <a:pPr lvl="0"/>
            <a:r>
              <a:rPr lang="en-US" sz="1100" b="0" i="1" u="none" strike="noStrike" cap="none" dirty="0" smtClean="0">
                <a:solidFill>
                  <a:srgbClr val="000000"/>
                </a:solidFill>
                <a:effectLst/>
                <a:latin typeface="Arial"/>
                <a:ea typeface="Arial"/>
                <a:cs typeface="Arial"/>
                <a:sym typeface="Arial"/>
              </a:rPr>
              <a:t>The waste product of burning fossil fuels is CO</a:t>
            </a:r>
            <a:r>
              <a:rPr lang="en-US" sz="1100" b="0" i="1" u="none" strike="noStrike" cap="none" baseline="-25000" dirty="0" smtClean="0">
                <a:solidFill>
                  <a:srgbClr val="000000"/>
                </a:solidFill>
                <a:effectLst/>
                <a:latin typeface="Arial"/>
                <a:ea typeface="Arial"/>
                <a:cs typeface="Arial"/>
                <a:sym typeface="Arial"/>
              </a:rPr>
              <a:t>2</a:t>
            </a:r>
            <a:r>
              <a:rPr lang="en-US" sz="1100" b="0" i="1" u="none" strike="noStrike" cap="none" dirty="0" smtClean="0">
                <a:solidFill>
                  <a:srgbClr val="000000"/>
                </a:solidFill>
                <a:effectLst/>
                <a:latin typeface="Arial"/>
                <a:ea typeface="Arial"/>
                <a:cs typeface="Arial"/>
                <a:sym typeface="Arial"/>
              </a:rPr>
              <a:t>.</a:t>
            </a:r>
            <a:endParaRPr lang="en-US" sz="1100" b="0" i="0" u="none" strike="noStrike" cap="none" dirty="0" smtClean="0">
              <a:solidFill>
                <a:srgbClr val="000000"/>
              </a:solidFill>
              <a:effectLst/>
              <a:latin typeface="Arial"/>
              <a:ea typeface="Arial"/>
              <a:cs typeface="Arial"/>
              <a:sym typeface="Arial"/>
            </a:endParaRPr>
          </a:p>
          <a:p>
            <a:pPr lvl="0"/>
            <a:r>
              <a:rPr lang="en-US" sz="1100" b="0" i="1" u="none" strike="noStrike" cap="none" dirty="0" smtClean="0">
                <a:solidFill>
                  <a:srgbClr val="000000"/>
                </a:solidFill>
                <a:effectLst/>
                <a:latin typeface="Arial"/>
                <a:ea typeface="Arial"/>
                <a:cs typeface="Arial"/>
                <a:sym typeface="Arial"/>
              </a:rPr>
              <a:t>All of the graphs showing human activity from the start of the Industrial Revolution match rate of change in the global warming chart. </a:t>
            </a:r>
            <a:endParaRPr lang="en-US" sz="1100" b="0" i="0" u="none" strike="noStrike" cap="none" dirty="0" smtClean="0">
              <a:solidFill>
                <a:srgbClr val="000000"/>
              </a:solidFill>
              <a:effectLst/>
              <a:latin typeface="Arial"/>
              <a:ea typeface="Arial"/>
              <a:cs typeface="Arial"/>
              <a:sym typeface="Arial"/>
            </a:endParaRPr>
          </a:p>
          <a:p>
            <a:pPr marL="0" lvl="0" indent="0">
              <a:spcBef>
                <a:spcPts val="0"/>
              </a:spcBef>
              <a:spcAft>
                <a:spcPts val="0"/>
              </a:spcAft>
              <a:buNone/>
            </a:pPr>
            <a:endParaRPr b="1" dirty="0">
              <a:solidFill>
                <a:schemeClr val="dk1"/>
              </a:solidFill>
              <a:latin typeface="Cambria"/>
              <a:ea typeface="Cambria"/>
              <a:cs typeface="Cambria"/>
              <a:sym typeface="Cambria"/>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39700" indent="0">
              <a:buNone/>
            </a:pPr>
            <a:r>
              <a:rPr lang="en-US" sz="1100" b="1" i="0" u="none" strike="noStrike" cap="none" dirty="0" smtClean="0">
                <a:solidFill>
                  <a:srgbClr val="000000"/>
                </a:solidFill>
                <a:effectLst/>
                <a:latin typeface="Arial"/>
                <a:ea typeface="Arial"/>
                <a:cs typeface="Arial"/>
                <a:sym typeface="Arial"/>
              </a:rPr>
              <a:t>2.  (5 min) Next, shift to a Sharing Initial Ideas Discussion </a:t>
            </a:r>
            <a:r>
              <a:rPr lang="en-US" sz="1100" b="1" i="0" u="none" strike="noStrike" cap="none" baseline="30000" dirty="0" smtClean="0">
                <a:solidFill>
                  <a:srgbClr val="000000"/>
                </a:solidFill>
                <a:effectLst/>
                <a:latin typeface="Arial"/>
                <a:ea typeface="Arial"/>
                <a:cs typeface="Arial"/>
                <a:sym typeface="Arial"/>
              </a:rPr>
              <a:t>3</a:t>
            </a:r>
            <a:r>
              <a:rPr lang="en-US" sz="1100" b="1" i="0" u="none" strike="noStrike" cap="none" dirty="0" smtClean="0">
                <a:solidFill>
                  <a:srgbClr val="000000"/>
                </a:solidFill>
                <a:effectLst/>
                <a:latin typeface="Arial"/>
                <a:ea typeface="Arial"/>
                <a:cs typeface="Arial"/>
                <a:sym typeface="Arial"/>
              </a:rPr>
              <a:t>. Use the following prompts to guide students to articulate what they think they should focus on</a:t>
            </a:r>
            <a:r>
              <a:rPr lang="en-US" sz="1100" b="1" i="0" u="none" strike="noStrike" cap="none" baseline="30000" dirty="0" smtClean="0">
                <a:solidFill>
                  <a:srgbClr val="000000"/>
                </a:solidFill>
                <a:effectLst/>
                <a:latin typeface="Arial"/>
                <a:ea typeface="Arial"/>
                <a:cs typeface="Arial"/>
                <a:sym typeface="Arial"/>
              </a:rPr>
              <a:t> </a:t>
            </a:r>
            <a:r>
              <a:rPr lang="en-US" sz="1100" b="1" i="0" u="none" strike="noStrike" cap="none" dirty="0" smtClean="0">
                <a:solidFill>
                  <a:srgbClr val="000000"/>
                </a:solidFill>
                <a:effectLst/>
                <a:latin typeface="Arial"/>
                <a:ea typeface="Arial"/>
                <a:cs typeface="Arial"/>
                <a:sym typeface="Arial"/>
              </a:rPr>
              <a:t>in today’s lesson. Remind students that CO</a:t>
            </a:r>
            <a:r>
              <a:rPr lang="en-US" sz="1100" b="1" i="0" u="none" strike="noStrike" cap="none" baseline="-25000" dirty="0" smtClean="0">
                <a:solidFill>
                  <a:srgbClr val="000000"/>
                </a:solidFill>
                <a:effectLst/>
                <a:latin typeface="Arial"/>
                <a:ea typeface="Arial"/>
                <a:cs typeface="Arial"/>
                <a:sym typeface="Arial"/>
              </a:rPr>
              <a:t>2 </a:t>
            </a:r>
            <a:r>
              <a:rPr lang="en-US" sz="1100" b="1" i="0" u="none" strike="noStrike" cap="none" dirty="0" smtClean="0">
                <a:solidFill>
                  <a:srgbClr val="000000"/>
                </a:solidFill>
                <a:effectLst/>
                <a:latin typeface="Arial"/>
                <a:ea typeface="Arial"/>
                <a:cs typeface="Arial"/>
                <a:sym typeface="Arial"/>
              </a:rPr>
              <a:t>released into the atmosphere travels around the world by showing the real-world visualization:</a:t>
            </a:r>
            <a:endParaRPr lang="en-US" sz="1100" b="0" i="0" u="none" strike="noStrike" cap="none" dirty="0" smtClean="0">
              <a:solidFill>
                <a:srgbClr val="000000"/>
              </a:solidFill>
              <a:effectLst/>
              <a:latin typeface="Arial"/>
              <a:ea typeface="Arial"/>
              <a:cs typeface="Arial"/>
              <a:sym typeface="Arial"/>
            </a:endParaRPr>
          </a:p>
          <a:p>
            <a:pPr marL="139700" indent="0">
              <a:buNone/>
            </a:pPr>
            <a:r>
              <a:rPr lang="en-US" sz="1100" b="1" i="0" u="none" strike="noStrike" cap="none" dirty="0" smtClean="0">
                <a:solidFill>
                  <a:srgbClr val="000000"/>
                </a:solidFill>
                <a:effectLst/>
                <a:latin typeface="Arial"/>
                <a:ea typeface="Arial"/>
                <a:cs typeface="Arial"/>
                <a:sym typeface="Arial"/>
              </a:rPr>
              <a:t>“Air pollution travel across the planet in real time”:</a:t>
            </a:r>
            <a:endParaRPr lang="en-US" sz="1100" b="0" i="0" u="none" strike="noStrike" cap="none" dirty="0" smtClean="0">
              <a:solidFill>
                <a:srgbClr val="000000"/>
              </a:solidFill>
              <a:effectLst/>
              <a:latin typeface="Arial"/>
              <a:ea typeface="Arial"/>
              <a:cs typeface="Arial"/>
              <a:sym typeface="Arial"/>
            </a:endParaRPr>
          </a:p>
          <a:p>
            <a:pPr marL="139700" indent="0">
              <a:buNone/>
            </a:pPr>
            <a:r>
              <a:rPr lang="en-US" sz="1100" b="0" i="0" u="none" strike="noStrike" cap="none" dirty="0" smtClean="0">
                <a:solidFill>
                  <a:srgbClr val="000000"/>
                </a:solidFill>
                <a:effectLst/>
                <a:latin typeface="Arial"/>
                <a:ea typeface="Arial"/>
                <a:cs typeface="Arial"/>
                <a:sym typeface="Arial"/>
                <a:hlinkClick r:id="rId3"/>
              </a:rPr>
              <a:t>http://www.sciencemag.org/news/2016/11/watch-air-pollution-flow-across-planet-real-time</a:t>
            </a:r>
            <a:endParaRPr lang="en-US" sz="1100" b="0" i="0" u="none" strike="noStrike" cap="none" dirty="0" smtClean="0">
              <a:solidFill>
                <a:srgbClr val="000000"/>
              </a:solidFill>
              <a:effectLst/>
              <a:latin typeface="Arial"/>
              <a:ea typeface="Arial"/>
              <a:cs typeface="Arial"/>
              <a:sym typeface="Arial"/>
            </a:endParaRPr>
          </a:p>
          <a:p>
            <a:pPr marL="139700" indent="0">
              <a:buNone/>
            </a:pPr>
            <a:r>
              <a:rPr lang="en-US" sz="1100" b="1" i="0" u="none" strike="noStrike" cap="none" dirty="0" smtClean="0">
                <a:solidFill>
                  <a:srgbClr val="000000"/>
                </a:solidFill>
                <a:effectLst/>
                <a:latin typeface="Arial"/>
                <a:ea typeface="Arial"/>
                <a:cs typeface="Arial"/>
                <a:sym typeface="Arial"/>
              </a:rPr>
              <a:t> </a:t>
            </a:r>
            <a:endParaRPr lang="en-US" sz="1100" b="0" i="0" u="none" strike="noStrike" cap="none" dirty="0" smtClean="0">
              <a:solidFill>
                <a:srgbClr val="000000"/>
              </a:solidFill>
              <a:effectLst/>
              <a:latin typeface="Arial"/>
              <a:ea typeface="Arial"/>
              <a:cs typeface="Arial"/>
              <a:sym typeface="Arial"/>
            </a:endParaRPr>
          </a:p>
          <a:p>
            <a:pPr marL="139700" indent="0">
              <a:buNone/>
            </a:pPr>
            <a:r>
              <a:rPr lang="en-US" sz="1100" b="1" i="0" u="none" strike="noStrike" cap="none" dirty="0" smtClean="0">
                <a:solidFill>
                  <a:srgbClr val="000000"/>
                </a:solidFill>
                <a:effectLst/>
                <a:latin typeface="Arial"/>
                <a:ea typeface="Arial"/>
                <a:cs typeface="Arial"/>
                <a:sym typeface="Arial"/>
              </a:rPr>
              <a:t>After discussing the observed patterns of where and how much pollution is currently circulating the globe, ask students what we should figure out about cars and carbon dioxide air pollution.</a:t>
            </a:r>
            <a:endParaRPr lang="en-US" sz="1100" b="0" i="0" u="none" strike="noStrike" cap="none" dirty="0" smtClean="0">
              <a:solidFill>
                <a:srgbClr val="000000"/>
              </a:solidFill>
              <a:effectLst/>
              <a:latin typeface="Arial"/>
              <a:ea typeface="Arial"/>
              <a:cs typeface="Arial"/>
              <a:sym typeface="Arial"/>
            </a:endParaRPr>
          </a:p>
          <a:p>
            <a:pPr marL="139700" indent="0">
              <a:buNone/>
            </a:pPr>
            <a:r>
              <a:rPr lang="en-US" sz="1100" b="1" i="0" u="none" strike="noStrike" cap="none" dirty="0" smtClean="0">
                <a:solidFill>
                  <a:srgbClr val="000000"/>
                </a:solidFill>
                <a:effectLst/>
                <a:latin typeface="Arial"/>
                <a:ea typeface="Arial"/>
                <a:cs typeface="Arial"/>
                <a:sym typeface="Arial"/>
              </a:rPr>
              <a:t> </a:t>
            </a:r>
            <a:endParaRPr lang="en-US" sz="1100" b="0" i="0" u="none" strike="noStrike" cap="none" dirty="0" smtClean="0">
              <a:solidFill>
                <a:srgbClr val="000000"/>
              </a:solidFill>
              <a:effectLst/>
              <a:latin typeface="Arial"/>
              <a:ea typeface="Arial"/>
              <a:cs typeface="Arial"/>
              <a:sym typeface="Arial"/>
            </a:endParaRPr>
          </a:p>
          <a:p>
            <a:pPr marL="139700" indent="0">
              <a:buNone/>
            </a:pPr>
            <a:r>
              <a:rPr lang="en-US" sz="1100" b="1" i="0" u="sng" strike="noStrike" cap="none" dirty="0" smtClean="0">
                <a:solidFill>
                  <a:srgbClr val="000000"/>
                </a:solidFill>
                <a:effectLst/>
                <a:latin typeface="Arial"/>
                <a:ea typeface="Arial"/>
                <a:cs typeface="Arial"/>
                <a:sym typeface="Arial"/>
              </a:rPr>
              <a:t>Suggested Prompts: </a:t>
            </a:r>
            <a:endParaRPr lang="en-US" sz="1100" b="0" i="0" u="none" strike="noStrike" cap="none" dirty="0" smtClean="0">
              <a:solidFill>
                <a:srgbClr val="000000"/>
              </a:solidFill>
              <a:effectLst/>
              <a:latin typeface="Arial"/>
              <a:ea typeface="Arial"/>
              <a:cs typeface="Arial"/>
              <a:sym typeface="Arial"/>
            </a:endParaRPr>
          </a:p>
          <a:p>
            <a:pPr marL="457200" lvl="0" indent="-317500"/>
            <a:r>
              <a:rPr lang="en-US" sz="1100" b="0" i="0" u="none" strike="noStrike" cap="none" dirty="0" smtClean="0">
                <a:solidFill>
                  <a:srgbClr val="000000"/>
                </a:solidFill>
                <a:effectLst/>
                <a:latin typeface="Arial"/>
                <a:ea typeface="Arial"/>
                <a:cs typeface="Arial"/>
                <a:sym typeface="Arial"/>
              </a:rPr>
              <a:t>What do you think we could/should do to help us decide whether the burning of fossil fuel is contributing to more CO</a:t>
            </a:r>
            <a:r>
              <a:rPr lang="en-US" sz="1100" b="0" i="0" u="none" strike="noStrike" cap="none" baseline="-25000" dirty="0" smtClean="0">
                <a:solidFill>
                  <a:srgbClr val="000000"/>
                </a:solidFill>
                <a:effectLst/>
                <a:latin typeface="Arial"/>
                <a:ea typeface="Arial"/>
                <a:cs typeface="Arial"/>
                <a:sym typeface="Arial"/>
              </a:rPr>
              <a:t>2</a:t>
            </a:r>
            <a:r>
              <a:rPr lang="en-US" sz="1100" b="0" i="0" u="none" strike="noStrike" cap="none" dirty="0" smtClean="0">
                <a:solidFill>
                  <a:srgbClr val="000000"/>
                </a:solidFill>
                <a:effectLst/>
                <a:latin typeface="Arial"/>
                <a:ea typeface="Arial"/>
                <a:cs typeface="Arial"/>
                <a:sym typeface="Arial"/>
              </a:rPr>
              <a:t>?</a:t>
            </a:r>
            <a:endParaRPr lang="en-US" u="none" strike="noStrike" dirty="0" smtClean="0">
              <a:effectLst/>
            </a:endParaRPr>
          </a:p>
          <a:p>
            <a:pPr marL="457200" lvl="0" indent="-317500"/>
            <a:r>
              <a:rPr lang="en-US" sz="1100" b="0" i="0" u="none" strike="noStrike" cap="none" dirty="0" smtClean="0">
                <a:solidFill>
                  <a:srgbClr val="000000"/>
                </a:solidFill>
                <a:effectLst/>
                <a:latin typeface="Arial"/>
                <a:ea typeface="Arial"/>
                <a:cs typeface="Arial"/>
                <a:sym typeface="Arial"/>
              </a:rPr>
              <a:t>What kind of data will we need?</a:t>
            </a:r>
            <a:endParaRPr lang="en-US" u="none" strike="noStrike" dirty="0" smtClean="0">
              <a:effectLst/>
            </a:endParaRPr>
          </a:p>
          <a:p>
            <a:pPr marL="139700" indent="0">
              <a:buNone/>
            </a:pPr>
            <a:endParaRPr lang="en-US" sz="1100" b="0" i="0" u="none" strike="noStrike" cap="none" dirty="0" smtClean="0">
              <a:solidFill>
                <a:srgbClr val="000000"/>
              </a:solidFill>
              <a:effectLst/>
              <a:latin typeface="Arial"/>
              <a:ea typeface="Arial"/>
              <a:cs typeface="Arial"/>
              <a:sym typeface="Arial"/>
            </a:endParaRPr>
          </a:p>
          <a:p>
            <a:pPr marL="139700" indent="0">
              <a:buNone/>
            </a:pPr>
            <a:r>
              <a:rPr lang="en-US" sz="1100" b="1" i="0" u="none" strike="noStrike" cap="none" dirty="0" smtClean="0">
                <a:solidFill>
                  <a:srgbClr val="000000"/>
                </a:solidFill>
                <a:effectLst/>
                <a:latin typeface="Arial"/>
                <a:ea typeface="Arial"/>
                <a:cs typeface="Arial"/>
                <a:sym typeface="Arial"/>
              </a:rPr>
              <a:t>Listen for </a:t>
            </a:r>
            <a:r>
              <a:rPr lang="en-US" sz="1100" b="1" i="1" u="none" strike="noStrike" cap="none" dirty="0" smtClean="0">
                <a:solidFill>
                  <a:srgbClr val="000000"/>
                </a:solidFill>
                <a:effectLst/>
                <a:latin typeface="Arial"/>
                <a:ea typeface="Arial"/>
                <a:cs typeface="Arial"/>
                <a:sym typeface="Arial"/>
              </a:rPr>
              <a:t>student responses</a:t>
            </a:r>
            <a:r>
              <a:rPr lang="en-US" sz="1100" b="1" i="0" u="none" strike="noStrike" cap="none" dirty="0" smtClean="0">
                <a:solidFill>
                  <a:srgbClr val="000000"/>
                </a:solidFill>
                <a:effectLst/>
                <a:latin typeface="Arial"/>
                <a:ea typeface="Arial"/>
                <a:cs typeface="Arial"/>
                <a:sym typeface="Arial"/>
              </a:rPr>
              <a:t> that mimic the next step in the story line, such as</a:t>
            </a:r>
            <a:endParaRPr lang="en-US" sz="1100" b="0" i="0" u="none" strike="noStrike" cap="none" dirty="0" smtClean="0">
              <a:solidFill>
                <a:srgbClr val="000000"/>
              </a:solidFill>
              <a:effectLst/>
              <a:latin typeface="Arial"/>
              <a:ea typeface="Arial"/>
              <a:cs typeface="Arial"/>
              <a:sym typeface="Arial"/>
            </a:endParaRPr>
          </a:p>
          <a:p>
            <a:pPr marL="457200" lvl="0" indent="-317500"/>
            <a:r>
              <a:rPr lang="en-US" sz="1100" b="0" i="1" u="none" strike="noStrike" cap="none" dirty="0" smtClean="0">
                <a:solidFill>
                  <a:srgbClr val="000000"/>
                </a:solidFill>
                <a:effectLst/>
                <a:latin typeface="Arial"/>
                <a:ea typeface="Arial"/>
                <a:cs typeface="Arial"/>
                <a:sym typeface="Arial"/>
              </a:rPr>
              <a:t>We will need to know if more cars are driving on the road.  </a:t>
            </a:r>
            <a:endParaRPr lang="en-US" sz="1100" b="0" i="0" u="none" strike="noStrike" cap="none" dirty="0" smtClean="0">
              <a:solidFill>
                <a:srgbClr val="000000"/>
              </a:solidFill>
              <a:effectLst/>
              <a:latin typeface="Arial"/>
              <a:ea typeface="Arial"/>
              <a:cs typeface="Arial"/>
              <a:sym typeface="Arial"/>
            </a:endParaRPr>
          </a:p>
          <a:p>
            <a:pPr marL="457200" lvl="0" indent="-317500"/>
            <a:r>
              <a:rPr lang="en-US" sz="1100" b="0" i="1" u="none" strike="noStrike" cap="none" dirty="0" smtClean="0">
                <a:solidFill>
                  <a:srgbClr val="000000"/>
                </a:solidFill>
                <a:effectLst/>
                <a:latin typeface="Arial"/>
                <a:ea typeface="Arial"/>
                <a:cs typeface="Arial"/>
                <a:sym typeface="Arial"/>
              </a:rPr>
              <a:t>We could find out the amount of CO</a:t>
            </a:r>
            <a:r>
              <a:rPr lang="en-US" sz="1100" b="0" i="1" u="none" strike="noStrike" cap="none" baseline="-25000" dirty="0" smtClean="0">
                <a:solidFill>
                  <a:srgbClr val="000000"/>
                </a:solidFill>
                <a:effectLst/>
                <a:latin typeface="Arial"/>
                <a:ea typeface="Arial"/>
                <a:cs typeface="Arial"/>
                <a:sym typeface="Arial"/>
              </a:rPr>
              <a:t>2</a:t>
            </a:r>
            <a:r>
              <a:rPr lang="en-US" sz="1100" b="0" i="1" u="none" strike="noStrike" cap="none" dirty="0" smtClean="0">
                <a:solidFill>
                  <a:srgbClr val="000000"/>
                </a:solidFill>
                <a:effectLst/>
                <a:latin typeface="Arial"/>
                <a:ea typeface="Arial"/>
                <a:cs typeface="Arial"/>
                <a:sym typeface="Arial"/>
              </a:rPr>
              <a:t> given off from different countries.</a:t>
            </a:r>
            <a:endParaRPr lang="en-US" sz="1100" b="0" i="0" u="none" strike="noStrike" cap="none" dirty="0" smtClean="0">
              <a:solidFill>
                <a:srgbClr val="000000"/>
              </a:solidFill>
              <a:effectLst/>
              <a:latin typeface="Arial"/>
              <a:ea typeface="Arial"/>
              <a:cs typeface="Arial"/>
              <a:sym typeface="Arial"/>
            </a:endParaRPr>
          </a:p>
          <a:p>
            <a:pPr marL="457200" lvl="0" indent="-317500"/>
            <a:r>
              <a:rPr lang="en-US" sz="1100" b="0" i="1" u="none" strike="noStrike" cap="none" dirty="0" smtClean="0">
                <a:solidFill>
                  <a:srgbClr val="000000"/>
                </a:solidFill>
                <a:effectLst/>
                <a:latin typeface="Arial"/>
                <a:ea typeface="Arial"/>
                <a:cs typeface="Arial"/>
                <a:sym typeface="Arial"/>
              </a:rPr>
              <a:t>We could find out if the CO</a:t>
            </a:r>
            <a:r>
              <a:rPr lang="en-US" sz="1100" b="0" i="1" u="none" strike="noStrike" cap="none" baseline="-25000" dirty="0" smtClean="0">
                <a:solidFill>
                  <a:srgbClr val="000000"/>
                </a:solidFill>
                <a:effectLst/>
                <a:latin typeface="Arial"/>
                <a:ea typeface="Arial"/>
                <a:cs typeface="Arial"/>
                <a:sym typeface="Arial"/>
              </a:rPr>
              <a:t>2</a:t>
            </a:r>
            <a:r>
              <a:rPr lang="en-US" sz="1100" b="0" i="1" u="none" strike="noStrike" cap="none" dirty="0" smtClean="0">
                <a:solidFill>
                  <a:srgbClr val="000000"/>
                </a:solidFill>
                <a:effectLst/>
                <a:latin typeface="Arial"/>
                <a:ea typeface="Arial"/>
                <a:cs typeface="Arial"/>
                <a:sym typeface="Arial"/>
              </a:rPr>
              <a:t> level in the atmosphere has risen over time.</a:t>
            </a:r>
            <a:endParaRPr lang="en-US" sz="1100" b="0" i="0" u="none" strike="noStrike" cap="none" dirty="0">
              <a:solidFill>
                <a:srgbClr val="000000"/>
              </a:solidFill>
              <a:effectLst/>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Shape 7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1" name="Shape 7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39700" indent="0">
              <a:buNone/>
            </a:pPr>
            <a:r>
              <a:rPr lang="en-US" sz="1100" b="1" i="0" u="none" strike="noStrike" cap="none" dirty="0" smtClean="0">
                <a:solidFill>
                  <a:srgbClr val="000000"/>
                </a:solidFill>
                <a:effectLst/>
                <a:latin typeface="Arial"/>
                <a:ea typeface="Arial"/>
                <a:cs typeface="Arial"/>
                <a:sym typeface="Arial"/>
              </a:rPr>
              <a:t>3. (10 min) Now that students have moved to greenhouse gases (GHGs), they need to connect a real-life example of how human activities that burn fossil fuels, like driving cars, release GHGs into the atmosphere.</a:t>
            </a:r>
            <a:endParaRPr lang="en-US" sz="1100" b="0" i="0" u="none" strike="noStrike" cap="none" dirty="0" smtClean="0">
              <a:solidFill>
                <a:srgbClr val="000000"/>
              </a:solidFill>
              <a:effectLst/>
              <a:latin typeface="Arial"/>
              <a:ea typeface="Arial"/>
              <a:cs typeface="Arial"/>
              <a:sym typeface="Arial"/>
            </a:endParaRPr>
          </a:p>
          <a:p>
            <a:pPr marL="139700" indent="0">
              <a:buNone/>
            </a:pPr>
            <a:r>
              <a:rPr lang="en-US" sz="1100" b="1" i="0" u="none" strike="noStrike" cap="none" dirty="0" smtClean="0">
                <a:solidFill>
                  <a:srgbClr val="000000"/>
                </a:solidFill>
                <a:effectLst/>
                <a:latin typeface="Arial"/>
                <a:ea typeface="Arial"/>
                <a:cs typeface="Arial"/>
                <a:sym typeface="Arial"/>
              </a:rPr>
              <a:t>(1 to 2 min,) Ask students for an example of a human activity in their everyday life that releases greenhouse gases, especially CO</a:t>
            </a:r>
            <a:r>
              <a:rPr lang="en-US" sz="1100" b="1" i="0" u="none" strike="noStrike" cap="none" baseline="-25000" dirty="0" smtClean="0">
                <a:solidFill>
                  <a:srgbClr val="000000"/>
                </a:solidFill>
                <a:effectLst/>
                <a:latin typeface="Arial"/>
                <a:ea typeface="Arial"/>
                <a:cs typeface="Arial"/>
                <a:sym typeface="Arial"/>
              </a:rPr>
              <a:t>2</a:t>
            </a:r>
            <a:r>
              <a:rPr lang="en-US" sz="1100" b="1" i="0" u="none" strike="noStrike" cap="none" dirty="0" smtClean="0">
                <a:solidFill>
                  <a:srgbClr val="000000"/>
                </a:solidFill>
                <a:effectLst/>
                <a:latin typeface="Arial"/>
                <a:ea typeface="Arial"/>
                <a:cs typeface="Arial"/>
                <a:sym typeface="Arial"/>
              </a:rPr>
              <a:t>.</a:t>
            </a:r>
            <a:endParaRPr lang="en-US" sz="1100" b="0" i="0" u="none" strike="noStrike" cap="none" dirty="0" smtClean="0">
              <a:solidFill>
                <a:srgbClr val="000000"/>
              </a:solidFill>
              <a:effectLst/>
              <a:latin typeface="Arial"/>
              <a:ea typeface="Arial"/>
              <a:cs typeface="Arial"/>
              <a:sym typeface="Arial"/>
            </a:endParaRPr>
          </a:p>
          <a:p>
            <a:pPr marL="139700" indent="0">
              <a:buNone/>
            </a:pPr>
            <a:r>
              <a:rPr lang="en-US" sz="1100" b="1" i="0" u="none" strike="noStrike" cap="none" dirty="0" smtClean="0">
                <a:solidFill>
                  <a:srgbClr val="000000"/>
                </a:solidFill>
                <a:effectLst/>
                <a:latin typeface="Arial"/>
                <a:ea typeface="Arial"/>
                <a:cs typeface="Arial"/>
                <a:sym typeface="Arial"/>
              </a:rPr>
              <a:t> </a:t>
            </a:r>
            <a:endParaRPr lang="en-US" sz="1100" b="0" i="0" u="none" strike="noStrike" cap="none" dirty="0" smtClean="0">
              <a:solidFill>
                <a:srgbClr val="000000"/>
              </a:solidFill>
              <a:effectLst/>
              <a:latin typeface="Arial"/>
              <a:ea typeface="Arial"/>
              <a:cs typeface="Arial"/>
              <a:sym typeface="Arial"/>
            </a:endParaRPr>
          </a:p>
          <a:p>
            <a:pPr marL="139700" indent="0">
              <a:buNone/>
            </a:pPr>
            <a:r>
              <a:rPr lang="en-US" sz="1100" b="1" i="0" u="sng" strike="noStrike" cap="none" dirty="0" smtClean="0">
                <a:solidFill>
                  <a:srgbClr val="000000"/>
                </a:solidFill>
                <a:effectLst/>
                <a:latin typeface="Arial"/>
                <a:ea typeface="Arial"/>
                <a:cs typeface="Arial"/>
                <a:sym typeface="Arial"/>
              </a:rPr>
              <a:t>Suggested Prompts for group discussion: </a:t>
            </a:r>
            <a:endParaRPr lang="en-US" sz="1100" b="0" i="0" u="none" strike="noStrike" cap="none" dirty="0" smtClean="0">
              <a:solidFill>
                <a:srgbClr val="000000"/>
              </a:solidFill>
              <a:effectLst/>
              <a:latin typeface="Arial"/>
              <a:ea typeface="Arial"/>
              <a:cs typeface="Arial"/>
              <a:sym typeface="Arial"/>
            </a:endParaRPr>
          </a:p>
          <a:p>
            <a:pPr lvl="0"/>
            <a:r>
              <a:rPr lang="en-US" sz="1100" b="0" i="0" u="none" strike="noStrike" cap="none" dirty="0" smtClean="0">
                <a:solidFill>
                  <a:srgbClr val="000000"/>
                </a:solidFill>
                <a:effectLst/>
                <a:latin typeface="Arial"/>
                <a:ea typeface="Arial"/>
                <a:cs typeface="Arial"/>
                <a:sym typeface="Arial"/>
              </a:rPr>
              <a:t>How did you get to school today?</a:t>
            </a:r>
          </a:p>
          <a:p>
            <a:pPr lvl="0"/>
            <a:r>
              <a:rPr lang="en-US" sz="1100" b="0" i="0" u="none" strike="noStrike" cap="none" dirty="0" smtClean="0">
                <a:solidFill>
                  <a:srgbClr val="000000"/>
                </a:solidFill>
                <a:effectLst/>
                <a:latin typeface="Arial"/>
                <a:ea typeface="Arial"/>
                <a:cs typeface="Arial"/>
                <a:sym typeface="Arial"/>
              </a:rPr>
              <a:t>Did anyone take a car or bus to get to school?</a:t>
            </a:r>
          </a:p>
          <a:p>
            <a:pPr marL="139700" indent="0">
              <a:buNone/>
            </a:pPr>
            <a:r>
              <a:rPr lang="en-US" sz="1100" b="0" i="0" u="none" strike="noStrike" cap="none" dirty="0" smtClean="0">
                <a:solidFill>
                  <a:srgbClr val="000000"/>
                </a:solidFill>
                <a:effectLst/>
                <a:latin typeface="Arial"/>
                <a:ea typeface="Arial"/>
                <a:cs typeface="Arial"/>
                <a:sym typeface="Arial"/>
              </a:rPr>
              <a:t> </a:t>
            </a:r>
          </a:p>
          <a:p>
            <a:pPr marL="139700" indent="0">
              <a:buNone/>
            </a:pPr>
            <a:r>
              <a:rPr lang="en-US" sz="1100" b="1" i="0" u="none" strike="noStrike" cap="none" dirty="0" smtClean="0">
                <a:solidFill>
                  <a:srgbClr val="000000"/>
                </a:solidFill>
                <a:effectLst/>
                <a:latin typeface="Arial"/>
                <a:ea typeface="Arial"/>
                <a:cs typeface="Arial"/>
                <a:sym typeface="Arial"/>
              </a:rPr>
              <a:t> </a:t>
            </a:r>
            <a:r>
              <a:rPr lang="en-US" sz="1100" b="1" i="0" u="sng" strike="noStrike" cap="none" dirty="0" smtClean="0">
                <a:solidFill>
                  <a:srgbClr val="000000"/>
                </a:solidFill>
                <a:effectLst/>
                <a:latin typeface="Arial"/>
                <a:ea typeface="Arial"/>
                <a:cs typeface="Arial"/>
                <a:sym typeface="Arial"/>
              </a:rPr>
              <a:t>Suggested Prompts before the video: </a:t>
            </a:r>
            <a:endParaRPr lang="en-US" sz="1100" b="0" i="0" u="none" strike="noStrike" cap="none" dirty="0" smtClean="0">
              <a:solidFill>
                <a:srgbClr val="000000"/>
              </a:solidFill>
              <a:effectLst/>
              <a:latin typeface="Arial"/>
              <a:ea typeface="Arial"/>
              <a:cs typeface="Arial"/>
              <a:sym typeface="Arial"/>
            </a:endParaRPr>
          </a:p>
          <a:p>
            <a:pPr lvl="0"/>
            <a:r>
              <a:rPr lang="en-US" sz="1100" b="0" i="0" u="none" strike="noStrike" cap="none" dirty="0" smtClean="0">
                <a:solidFill>
                  <a:srgbClr val="000000"/>
                </a:solidFill>
                <a:effectLst/>
                <a:latin typeface="Arial"/>
                <a:ea typeface="Arial"/>
                <a:cs typeface="Arial"/>
                <a:sym typeface="Arial"/>
              </a:rPr>
              <a:t>Where does a car get its energy?</a:t>
            </a:r>
          </a:p>
          <a:p>
            <a:pPr lvl="0"/>
            <a:r>
              <a:rPr lang="en-US" sz="1100" b="0" i="0" u="none" strike="noStrike" cap="none" dirty="0" smtClean="0">
                <a:solidFill>
                  <a:srgbClr val="000000"/>
                </a:solidFill>
                <a:effectLst/>
                <a:latin typeface="Arial"/>
                <a:ea typeface="Arial"/>
                <a:cs typeface="Arial"/>
                <a:sym typeface="Arial"/>
              </a:rPr>
              <a:t>What comes out in car exhaust after it burns fuel?</a:t>
            </a:r>
          </a:p>
          <a:p>
            <a:pPr lvl="0"/>
            <a:r>
              <a:rPr lang="en-US" sz="1100" b="0" i="0" u="none" strike="noStrike" cap="none" dirty="0" smtClean="0">
                <a:solidFill>
                  <a:srgbClr val="000000"/>
                </a:solidFill>
                <a:effectLst/>
                <a:latin typeface="Arial"/>
                <a:ea typeface="Arial"/>
                <a:cs typeface="Arial"/>
                <a:sym typeface="Arial"/>
              </a:rPr>
              <a:t>What is the source of that product?</a:t>
            </a:r>
          </a:p>
          <a:p>
            <a:pPr marL="139700" indent="0">
              <a:buNone/>
            </a:pPr>
            <a:r>
              <a:rPr lang="en-US" sz="1100" b="0" i="0" u="none" strike="noStrike" cap="none" dirty="0" smtClean="0">
                <a:solidFill>
                  <a:srgbClr val="000000"/>
                </a:solidFill>
                <a:effectLst/>
                <a:latin typeface="Arial"/>
                <a:ea typeface="Arial"/>
                <a:cs typeface="Arial"/>
                <a:sym typeface="Arial"/>
              </a:rPr>
              <a:t> </a:t>
            </a:r>
          </a:p>
          <a:p>
            <a:pPr marL="139700" indent="0">
              <a:buNone/>
            </a:pPr>
            <a:r>
              <a:rPr lang="en-US" sz="1100" b="1" i="0" u="none" strike="noStrike" cap="none" dirty="0" smtClean="0">
                <a:solidFill>
                  <a:srgbClr val="000000"/>
                </a:solidFill>
                <a:effectLst/>
                <a:latin typeface="Arial"/>
                <a:ea typeface="Arial"/>
                <a:cs typeface="Arial"/>
                <a:sym typeface="Arial"/>
              </a:rPr>
              <a:t>Watch a video “Science please: The internal combustion engine” about how CO</a:t>
            </a:r>
            <a:r>
              <a:rPr lang="en-US" sz="1100" b="1" i="0" u="none" strike="noStrike" cap="none" baseline="-25000" dirty="0" smtClean="0">
                <a:solidFill>
                  <a:srgbClr val="000000"/>
                </a:solidFill>
                <a:effectLst/>
                <a:latin typeface="Arial"/>
                <a:ea typeface="Arial"/>
                <a:cs typeface="Arial"/>
                <a:sym typeface="Arial"/>
              </a:rPr>
              <a:t>2</a:t>
            </a:r>
            <a:r>
              <a:rPr lang="en-US" sz="1100" b="1" i="0" u="none" strike="noStrike" cap="none" dirty="0" smtClean="0">
                <a:solidFill>
                  <a:srgbClr val="000000"/>
                </a:solidFill>
                <a:effectLst/>
                <a:latin typeface="Arial"/>
                <a:ea typeface="Arial"/>
                <a:cs typeface="Arial"/>
                <a:sym typeface="Arial"/>
              </a:rPr>
              <a:t> is produced from cars. Give prompts first: </a:t>
            </a:r>
            <a:r>
              <a:rPr lang="en-US" sz="1100" b="0" i="0" u="none" strike="noStrike" cap="none" dirty="0" smtClean="0">
                <a:solidFill>
                  <a:srgbClr val="000000"/>
                </a:solidFill>
                <a:effectLst/>
                <a:latin typeface="Arial"/>
                <a:ea typeface="Arial"/>
                <a:cs typeface="Arial"/>
                <a:sym typeface="Arial"/>
                <a:hlinkClick r:id="rId3"/>
              </a:rPr>
              <a:t>https://www.youtube.com/watch?v=5tN6eynMMNw</a:t>
            </a:r>
            <a:endParaRPr lang="en-US" sz="1100" b="0" i="0" u="none" strike="noStrike" cap="none" dirty="0" smtClean="0">
              <a:solidFill>
                <a:srgbClr val="000000"/>
              </a:solidFill>
              <a:effectLst/>
              <a:latin typeface="Arial"/>
              <a:ea typeface="Arial"/>
              <a:cs typeface="Arial"/>
              <a:sym typeface="Arial"/>
            </a:endParaRPr>
          </a:p>
          <a:p>
            <a:pPr marL="139700" indent="0">
              <a:buNone/>
            </a:pPr>
            <a:r>
              <a:rPr lang="en-US" sz="1100" b="0" i="1" u="none" strike="noStrike" cap="none" dirty="0" smtClean="0">
                <a:solidFill>
                  <a:srgbClr val="000000"/>
                </a:solidFill>
                <a:effectLst/>
                <a:latin typeface="Arial"/>
                <a:ea typeface="Arial"/>
                <a:cs typeface="Arial"/>
                <a:sym typeface="Arial"/>
              </a:rPr>
              <a:t> </a:t>
            </a:r>
            <a:endParaRPr lang="en-US" sz="1100" b="0" i="0" u="none" strike="noStrike" cap="none" dirty="0" smtClean="0">
              <a:solidFill>
                <a:srgbClr val="000000"/>
              </a:solidFill>
              <a:effectLst/>
              <a:latin typeface="Arial"/>
              <a:ea typeface="Arial"/>
              <a:cs typeface="Arial"/>
              <a:sym typeface="Arial"/>
            </a:endParaRPr>
          </a:p>
          <a:p>
            <a:pPr marL="139700" indent="0">
              <a:buNone/>
            </a:pPr>
            <a:r>
              <a:rPr lang="en-US" sz="1100" b="1" i="0" u="none" strike="noStrike" cap="none" dirty="0" smtClean="0">
                <a:solidFill>
                  <a:srgbClr val="000000"/>
                </a:solidFill>
                <a:effectLst/>
                <a:latin typeface="Arial"/>
                <a:ea typeface="Arial"/>
                <a:cs typeface="Arial"/>
                <a:sym typeface="Arial"/>
              </a:rPr>
              <a:t>After watching the video, students will collaborate in groups and share with the class.</a:t>
            </a:r>
            <a:r>
              <a:rPr lang="en-US" sz="1100" b="1" i="0" u="none" strike="noStrike" cap="none" baseline="30000" dirty="0" smtClean="0">
                <a:solidFill>
                  <a:srgbClr val="000000"/>
                </a:solidFill>
                <a:effectLst/>
                <a:latin typeface="Arial"/>
                <a:ea typeface="Arial"/>
                <a:cs typeface="Arial"/>
                <a:sym typeface="Arial"/>
              </a:rPr>
              <a:t>4</a:t>
            </a:r>
            <a:endParaRPr lang="en-US" sz="1100" b="0" i="0" u="none" strike="noStrike" cap="none" dirty="0" smtClean="0">
              <a:solidFill>
                <a:srgbClr val="000000"/>
              </a:solidFill>
              <a:effectLst/>
              <a:latin typeface="Arial"/>
              <a:ea typeface="Arial"/>
              <a:cs typeface="Arial"/>
              <a:sym typeface="Arial"/>
            </a:endParaRPr>
          </a:p>
          <a:p>
            <a:pPr marL="139700" indent="0">
              <a:buNone/>
            </a:pPr>
            <a:r>
              <a:rPr lang="en-US" sz="1100" b="1" i="0" u="none" strike="noStrike" cap="none" dirty="0" smtClean="0">
                <a:solidFill>
                  <a:srgbClr val="000000"/>
                </a:solidFill>
                <a:effectLst/>
                <a:latin typeface="Arial"/>
                <a:ea typeface="Arial"/>
                <a:cs typeface="Arial"/>
                <a:sym typeface="Arial"/>
              </a:rPr>
              <a:t> </a:t>
            </a:r>
            <a:endParaRPr lang="en-US" sz="1100" b="0" i="0" u="none" strike="noStrike" cap="none" dirty="0" smtClean="0">
              <a:solidFill>
                <a:srgbClr val="000000"/>
              </a:solidFill>
              <a:effectLst/>
              <a:latin typeface="Arial"/>
              <a:ea typeface="Arial"/>
              <a:cs typeface="Arial"/>
              <a:sym typeface="Arial"/>
            </a:endParaRPr>
          </a:p>
          <a:p>
            <a:pPr marL="139700" indent="0">
              <a:buNone/>
            </a:pPr>
            <a:r>
              <a:rPr lang="en-US" sz="1100" b="1" i="0" u="sng" strike="noStrike" cap="none" dirty="0" smtClean="0">
                <a:solidFill>
                  <a:srgbClr val="000000"/>
                </a:solidFill>
                <a:effectLst/>
                <a:latin typeface="Arial"/>
                <a:ea typeface="Arial"/>
                <a:cs typeface="Arial"/>
                <a:sym typeface="Arial"/>
              </a:rPr>
              <a:t>Suggested Prompts after the video: </a:t>
            </a:r>
            <a:endParaRPr lang="en-US" sz="1100" b="0" i="0" u="none" strike="noStrike" cap="none" dirty="0" smtClean="0">
              <a:solidFill>
                <a:srgbClr val="000000"/>
              </a:solidFill>
              <a:effectLst/>
              <a:latin typeface="Arial"/>
              <a:ea typeface="Arial"/>
              <a:cs typeface="Arial"/>
              <a:sym typeface="Arial"/>
            </a:endParaRPr>
          </a:p>
          <a:p>
            <a:pPr lvl="0"/>
            <a:r>
              <a:rPr lang="en-US" sz="1100" b="0" i="0" u="none" strike="noStrike" cap="none" dirty="0" smtClean="0">
                <a:solidFill>
                  <a:srgbClr val="000000"/>
                </a:solidFill>
                <a:effectLst/>
                <a:latin typeface="Arial"/>
                <a:ea typeface="Arial"/>
                <a:cs typeface="Arial"/>
                <a:sym typeface="Arial"/>
              </a:rPr>
              <a:t>What comes out in car exhaust after it burns fuel?</a:t>
            </a:r>
          </a:p>
          <a:p>
            <a:pPr lvl="0"/>
            <a:r>
              <a:rPr lang="en-US" sz="1100" b="0" i="0" u="none" strike="noStrike" cap="none" dirty="0" smtClean="0">
                <a:solidFill>
                  <a:srgbClr val="000000"/>
                </a:solidFill>
                <a:effectLst/>
                <a:latin typeface="Arial"/>
                <a:ea typeface="Arial"/>
                <a:cs typeface="Arial"/>
                <a:sym typeface="Arial"/>
              </a:rPr>
              <a:t>What is the source of that product?</a:t>
            </a:r>
          </a:p>
          <a:p>
            <a:pPr marL="139700" indent="0">
              <a:buNone/>
            </a:pPr>
            <a:r>
              <a:rPr lang="en-US" sz="1100" b="1" i="0" u="none" strike="noStrike" cap="none" dirty="0" smtClean="0">
                <a:solidFill>
                  <a:srgbClr val="000000"/>
                </a:solidFill>
                <a:effectLst/>
                <a:latin typeface="Arial"/>
                <a:ea typeface="Arial"/>
                <a:cs typeface="Arial"/>
                <a:sym typeface="Arial"/>
              </a:rPr>
              <a:t> </a:t>
            </a:r>
            <a:endParaRPr lang="en-US" sz="1100" b="0" i="0" u="none" strike="noStrike" cap="none" dirty="0" smtClean="0">
              <a:solidFill>
                <a:srgbClr val="000000"/>
              </a:solidFill>
              <a:effectLst/>
              <a:latin typeface="Arial"/>
              <a:ea typeface="Arial"/>
              <a:cs typeface="Arial"/>
              <a:sym typeface="Arial"/>
            </a:endParaRPr>
          </a:p>
          <a:p>
            <a:pPr marL="139700" indent="0">
              <a:buNone/>
            </a:pPr>
            <a:r>
              <a:rPr lang="en-US" sz="1100" b="1" i="0" u="none" strike="noStrike" cap="none" dirty="0" smtClean="0">
                <a:solidFill>
                  <a:srgbClr val="000000"/>
                </a:solidFill>
                <a:effectLst/>
                <a:latin typeface="Arial"/>
                <a:ea typeface="Arial"/>
                <a:cs typeface="Arial"/>
                <a:sym typeface="Arial"/>
              </a:rPr>
              <a:t>Listen for </a:t>
            </a:r>
            <a:r>
              <a:rPr lang="en-US" sz="1100" b="1" i="1" u="none" strike="noStrike" cap="none" dirty="0" smtClean="0">
                <a:solidFill>
                  <a:srgbClr val="000000"/>
                </a:solidFill>
                <a:effectLst/>
                <a:latin typeface="Arial"/>
                <a:ea typeface="Arial"/>
                <a:cs typeface="Arial"/>
                <a:sym typeface="Arial"/>
              </a:rPr>
              <a:t>student responses</a:t>
            </a:r>
            <a:r>
              <a:rPr lang="en-US" sz="1100" b="1" i="0" u="none" strike="noStrike" cap="none" dirty="0" smtClean="0">
                <a:solidFill>
                  <a:srgbClr val="000000"/>
                </a:solidFill>
                <a:effectLst/>
                <a:latin typeface="Arial"/>
                <a:ea typeface="Arial"/>
                <a:cs typeface="Arial"/>
                <a:sym typeface="Arial"/>
              </a:rPr>
              <a:t> such as:</a:t>
            </a:r>
            <a:endParaRPr lang="en-US" sz="1100" b="0" i="0" u="none" strike="noStrike" cap="none" dirty="0" smtClean="0">
              <a:solidFill>
                <a:srgbClr val="000000"/>
              </a:solidFill>
              <a:effectLst/>
              <a:latin typeface="Arial"/>
              <a:ea typeface="Arial"/>
              <a:cs typeface="Arial"/>
              <a:sym typeface="Arial"/>
            </a:endParaRPr>
          </a:p>
          <a:p>
            <a:pPr lvl="0"/>
            <a:r>
              <a:rPr lang="en-US" sz="1100" b="0" i="1" u="none" strike="noStrike" cap="none" dirty="0" smtClean="0">
                <a:solidFill>
                  <a:srgbClr val="000000"/>
                </a:solidFill>
                <a:effectLst/>
                <a:latin typeface="Arial"/>
                <a:ea typeface="Arial"/>
                <a:cs typeface="Arial"/>
                <a:sym typeface="Arial"/>
              </a:rPr>
              <a:t>Cars take in fossil fuel, release energy, and produce CO</a:t>
            </a:r>
            <a:r>
              <a:rPr lang="en-US" sz="1100" b="0" i="1" u="none" strike="noStrike" cap="none" baseline="-25000" dirty="0" smtClean="0">
                <a:solidFill>
                  <a:srgbClr val="000000"/>
                </a:solidFill>
                <a:effectLst/>
                <a:latin typeface="Arial"/>
                <a:ea typeface="Arial"/>
                <a:cs typeface="Arial"/>
                <a:sym typeface="Arial"/>
              </a:rPr>
              <a:t>2</a:t>
            </a:r>
            <a:r>
              <a:rPr lang="en-US" sz="1100" b="0" i="1" u="none" strike="noStrike" cap="none" dirty="0" smtClean="0">
                <a:solidFill>
                  <a:srgbClr val="000000"/>
                </a:solidFill>
                <a:effectLst/>
                <a:latin typeface="Arial"/>
                <a:ea typeface="Arial"/>
                <a:cs typeface="Arial"/>
                <a:sym typeface="Arial"/>
              </a:rPr>
              <a:t>. </a:t>
            </a:r>
            <a:endParaRPr lang="en-US" sz="1100" b="0" i="0" u="none" strike="noStrike" cap="none" dirty="0" smtClean="0">
              <a:solidFill>
                <a:srgbClr val="000000"/>
              </a:solidFill>
              <a:effectLst/>
              <a:latin typeface="Arial"/>
              <a:ea typeface="Arial"/>
              <a:cs typeface="Arial"/>
              <a:sym typeface="Arial"/>
            </a:endParaRPr>
          </a:p>
          <a:p>
            <a:pPr lvl="0"/>
            <a:r>
              <a:rPr lang="en-US" sz="1100" b="0" i="1" u="none" strike="noStrike" cap="none" dirty="0" smtClean="0">
                <a:solidFill>
                  <a:srgbClr val="000000"/>
                </a:solidFill>
                <a:effectLst/>
                <a:latin typeface="Arial"/>
                <a:ea typeface="Arial"/>
                <a:cs typeface="Arial"/>
                <a:sym typeface="Arial"/>
              </a:rPr>
              <a:t>Cars take in gasoline and produce CO</a:t>
            </a:r>
            <a:r>
              <a:rPr lang="en-US" sz="1100" b="0" i="1" u="none" strike="noStrike" cap="none" baseline="-25000" dirty="0" smtClean="0">
                <a:solidFill>
                  <a:srgbClr val="000000"/>
                </a:solidFill>
                <a:effectLst/>
                <a:latin typeface="Arial"/>
                <a:ea typeface="Arial"/>
                <a:cs typeface="Arial"/>
                <a:sym typeface="Arial"/>
              </a:rPr>
              <a:t>2</a:t>
            </a:r>
            <a:r>
              <a:rPr lang="en-US" sz="1100" b="0" i="1" u="none" strike="noStrike" cap="none" dirty="0" smtClean="0">
                <a:solidFill>
                  <a:srgbClr val="000000"/>
                </a:solidFill>
                <a:effectLst/>
                <a:latin typeface="Arial"/>
                <a:ea typeface="Arial"/>
                <a:cs typeface="Arial"/>
                <a:sym typeface="Arial"/>
              </a:rPr>
              <a:t> after burning it.</a:t>
            </a:r>
            <a:endParaRPr lang="en-US" sz="1100" b="0" i="0" u="none" strike="noStrike" cap="none" dirty="0">
              <a:solidFill>
                <a:srgbClr val="000000"/>
              </a:solidFill>
              <a:effectLst/>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8" name="Shape 7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39700" indent="0">
              <a:buNone/>
            </a:pPr>
            <a:r>
              <a:rPr lang="en-US" sz="1100" b="1" i="0" u="none" strike="noStrike" cap="none" dirty="0" smtClean="0">
                <a:solidFill>
                  <a:srgbClr val="000000"/>
                </a:solidFill>
                <a:effectLst/>
                <a:latin typeface="Arial"/>
                <a:ea typeface="Arial"/>
                <a:cs typeface="Arial"/>
                <a:sym typeface="Arial"/>
              </a:rPr>
              <a:t>4. (15 min) Now provide each student with a copy of the Student Activity Sheet and a copy of the Data Sheet for each pair of students:</a:t>
            </a:r>
            <a:endParaRPr lang="en-US" sz="1100" b="0" i="0" u="none" strike="noStrike" cap="none" dirty="0" smtClean="0">
              <a:solidFill>
                <a:srgbClr val="000000"/>
              </a:solidFill>
              <a:effectLst/>
              <a:latin typeface="Arial"/>
              <a:ea typeface="Arial"/>
              <a:cs typeface="Arial"/>
              <a:sym typeface="Arial"/>
            </a:endParaRPr>
          </a:p>
          <a:p>
            <a:pPr marL="139700" indent="0">
              <a:buNone/>
            </a:pPr>
            <a:r>
              <a:rPr lang="en-US" sz="1100" b="1" i="0" u="none" strike="noStrike" cap="none" dirty="0" smtClean="0">
                <a:solidFill>
                  <a:srgbClr val="000000"/>
                </a:solidFill>
                <a:effectLst/>
                <a:latin typeface="Arial"/>
                <a:ea typeface="Arial"/>
                <a:cs typeface="Arial"/>
                <a:sym typeface="Arial"/>
              </a:rPr>
              <a:t>Ask students what they notice about the “World Annual Car Production” data table and if they can see a pattern in the data. Remind students that scientists build graphs from collected data so that they can observe patterns and trends. Ask students to make a graph using the data table information (Fig. 7.1) on their Student Activity Sheet.</a:t>
            </a:r>
            <a:r>
              <a:rPr lang="en-US" sz="1100" b="1" i="0" u="none" strike="noStrike" cap="none" baseline="30000" dirty="0" smtClean="0">
                <a:solidFill>
                  <a:srgbClr val="000000"/>
                </a:solidFill>
                <a:effectLst/>
                <a:latin typeface="Arial"/>
                <a:ea typeface="Arial"/>
                <a:cs typeface="Arial"/>
                <a:sym typeface="Arial"/>
              </a:rPr>
              <a:t>5</a:t>
            </a:r>
            <a:endParaRPr lang="en-US" sz="1100" b="0" i="0" u="none" strike="noStrike" cap="none" dirty="0">
              <a:solidFill>
                <a:srgbClr val="000000"/>
              </a:solidFill>
              <a:effectLst/>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6" name="Shape 8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39700" indent="0">
              <a:buNone/>
            </a:pPr>
            <a:r>
              <a:rPr lang="en-US" sz="1100" b="1" i="0" u="none" strike="noStrike" cap="none" dirty="0" smtClean="0">
                <a:solidFill>
                  <a:srgbClr val="000000"/>
                </a:solidFill>
                <a:effectLst/>
                <a:latin typeface="Arial"/>
                <a:ea typeface="Arial"/>
                <a:cs typeface="Arial"/>
                <a:sym typeface="Arial"/>
              </a:rPr>
              <a:t>5. (5 min) Once students have created their graph, have them look for patterns and/or trends in their graph and compare their graph to the “World Car Production 1898-2007” graph (Fig. 7.2). Students should record their observations on their Student Activity Sheet.</a:t>
            </a:r>
            <a:endParaRPr lang="en-US" sz="1100" b="0" i="0" u="none" strike="noStrike" cap="none" dirty="0" smtClean="0">
              <a:solidFill>
                <a:srgbClr val="000000"/>
              </a:solidFill>
              <a:effectLst/>
              <a:latin typeface="Arial"/>
              <a:ea typeface="Arial"/>
              <a:cs typeface="Arial"/>
              <a:sym typeface="Arial"/>
            </a:endParaRPr>
          </a:p>
          <a:p>
            <a:pPr marL="139700" indent="0">
              <a:buNone/>
            </a:pPr>
            <a:endParaRPr lang="en-US" sz="1100" b="1" i="0" u="none" strike="noStrike" cap="none" dirty="0" smtClean="0">
              <a:solidFill>
                <a:srgbClr val="000000"/>
              </a:solidFill>
              <a:effectLst/>
              <a:latin typeface="Arial"/>
              <a:ea typeface="Arial"/>
              <a:cs typeface="Arial"/>
              <a:sym typeface="Arial"/>
            </a:endParaRPr>
          </a:p>
          <a:p>
            <a:pPr marL="139700" indent="0">
              <a:buNone/>
            </a:pPr>
            <a:r>
              <a:rPr lang="en-US" sz="1100" b="1" i="0" u="sng" strike="noStrike" cap="none" dirty="0" smtClean="0">
                <a:solidFill>
                  <a:srgbClr val="000000"/>
                </a:solidFill>
                <a:effectLst/>
                <a:latin typeface="Arial"/>
                <a:ea typeface="Arial"/>
                <a:cs typeface="Arial"/>
                <a:sym typeface="Arial"/>
              </a:rPr>
              <a:t>Suggested Prompts: </a:t>
            </a:r>
            <a:endParaRPr lang="en-US" sz="1100" b="0" i="0" u="none" strike="noStrike" cap="none" dirty="0" smtClean="0">
              <a:solidFill>
                <a:srgbClr val="000000"/>
              </a:solidFill>
              <a:effectLst/>
              <a:latin typeface="Arial"/>
              <a:ea typeface="Arial"/>
              <a:cs typeface="Arial"/>
              <a:sym typeface="Arial"/>
            </a:endParaRPr>
          </a:p>
          <a:p>
            <a:pPr lvl="0"/>
            <a:r>
              <a:rPr lang="en-US" sz="1100" b="0" i="0" u="none" strike="noStrike" cap="none" dirty="0" smtClean="0">
                <a:solidFill>
                  <a:srgbClr val="000000"/>
                </a:solidFill>
                <a:effectLst/>
                <a:latin typeface="Arial"/>
                <a:ea typeface="Arial"/>
                <a:cs typeface="Arial"/>
                <a:sym typeface="Arial"/>
              </a:rPr>
              <a:t>What pattern or trend do you observe in the graph?</a:t>
            </a:r>
          </a:p>
          <a:p>
            <a:pPr lvl="0"/>
            <a:r>
              <a:rPr lang="en-US" sz="1100" b="0" i="0" u="none" strike="noStrike" cap="none" dirty="0" smtClean="0">
                <a:solidFill>
                  <a:srgbClr val="000000"/>
                </a:solidFill>
                <a:effectLst/>
                <a:latin typeface="Arial"/>
                <a:ea typeface="Arial"/>
                <a:cs typeface="Arial"/>
                <a:sym typeface="Arial"/>
              </a:rPr>
              <a:t>What do you notice about the trend as time passes?</a:t>
            </a:r>
          </a:p>
          <a:p>
            <a:pPr marL="139700" indent="0">
              <a:buNone/>
            </a:pPr>
            <a:endParaRPr lang="en-US" sz="1100" b="1" i="0" u="none" strike="noStrike" cap="none" dirty="0" smtClean="0">
              <a:solidFill>
                <a:srgbClr val="000000"/>
              </a:solidFill>
              <a:effectLst/>
              <a:latin typeface="Arial"/>
              <a:ea typeface="Arial"/>
              <a:cs typeface="Arial"/>
              <a:sym typeface="Arial"/>
            </a:endParaRPr>
          </a:p>
          <a:p>
            <a:pPr marL="139700" indent="0">
              <a:buNone/>
            </a:pPr>
            <a:r>
              <a:rPr lang="en-US" sz="1100" b="1" i="0" u="none" strike="noStrike" cap="none" dirty="0" smtClean="0">
                <a:solidFill>
                  <a:srgbClr val="000000"/>
                </a:solidFill>
                <a:effectLst/>
                <a:latin typeface="Arial"/>
                <a:ea typeface="Arial"/>
                <a:cs typeface="Arial"/>
                <a:sym typeface="Arial"/>
              </a:rPr>
              <a:t>Listen for </a:t>
            </a:r>
            <a:r>
              <a:rPr lang="en-US" sz="1100" b="1" i="1" u="none" strike="noStrike" cap="none" dirty="0" smtClean="0">
                <a:solidFill>
                  <a:srgbClr val="000000"/>
                </a:solidFill>
                <a:effectLst/>
                <a:latin typeface="Arial"/>
                <a:ea typeface="Arial"/>
                <a:cs typeface="Arial"/>
                <a:sym typeface="Arial"/>
              </a:rPr>
              <a:t>student responses</a:t>
            </a:r>
            <a:r>
              <a:rPr lang="en-US" sz="1100" b="1" i="0" u="none" strike="noStrike" cap="none" dirty="0" smtClean="0">
                <a:solidFill>
                  <a:srgbClr val="000000"/>
                </a:solidFill>
                <a:effectLst/>
                <a:latin typeface="Arial"/>
                <a:ea typeface="Arial"/>
                <a:cs typeface="Arial"/>
                <a:sym typeface="Arial"/>
              </a:rPr>
              <a:t>, such as</a:t>
            </a:r>
            <a:endParaRPr lang="en-US" sz="1100" b="0" i="0" u="none" strike="noStrike" cap="none" dirty="0" smtClean="0">
              <a:solidFill>
                <a:srgbClr val="000000"/>
              </a:solidFill>
              <a:effectLst/>
              <a:latin typeface="Arial"/>
              <a:ea typeface="Arial"/>
              <a:cs typeface="Arial"/>
              <a:sym typeface="Arial"/>
            </a:endParaRPr>
          </a:p>
          <a:p>
            <a:pPr lvl="0"/>
            <a:r>
              <a:rPr lang="en-US" sz="1100" b="0" i="1" u="none" strike="noStrike" cap="none" dirty="0" smtClean="0">
                <a:solidFill>
                  <a:srgbClr val="000000"/>
                </a:solidFill>
                <a:effectLst/>
                <a:latin typeface="Arial"/>
                <a:ea typeface="Arial"/>
                <a:cs typeface="Arial"/>
                <a:sym typeface="Arial"/>
              </a:rPr>
              <a:t>The slope of the line is steeper as time goes on.</a:t>
            </a:r>
            <a:endParaRPr lang="en-US" sz="1100" b="0" i="0" u="none" strike="noStrike" cap="none" dirty="0" smtClean="0">
              <a:solidFill>
                <a:srgbClr val="000000"/>
              </a:solidFill>
              <a:effectLst/>
              <a:latin typeface="Arial"/>
              <a:ea typeface="Arial"/>
              <a:cs typeface="Arial"/>
              <a:sym typeface="Arial"/>
            </a:endParaRPr>
          </a:p>
          <a:p>
            <a:pPr lvl="0"/>
            <a:r>
              <a:rPr lang="en-US" sz="1100" b="0" i="1" u="none" strike="noStrike" cap="none" dirty="0" smtClean="0">
                <a:solidFill>
                  <a:srgbClr val="000000"/>
                </a:solidFill>
                <a:effectLst/>
                <a:latin typeface="Arial"/>
                <a:ea typeface="Arial"/>
                <a:cs typeface="Arial"/>
                <a:sym typeface="Arial"/>
              </a:rPr>
              <a:t>The number of cars produced in the world is increasing.</a:t>
            </a:r>
            <a:endParaRPr lang="en-US" sz="1100" b="0" i="0" u="none" strike="noStrike" cap="none" dirty="0" smtClean="0">
              <a:solidFill>
                <a:srgbClr val="000000"/>
              </a:solidFill>
              <a:effectLst/>
              <a:latin typeface="Arial"/>
              <a:ea typeface="Arial"/>
              <a:cs typeface="Arial"/>
              <a:sym typeface="Arial"/>
            </a:endParaRPr>
          </a:p>
          <a:p>
            <a:pPr lvl="0"/>
            <a:r>
              <a:rPr lang="en-US" sz="1100" b="0" i="1" u="none" strike="noStrike" cap="none" dirty="0" smtClean="0">
                <a:solidFill>
                  <a:srgbClr val="000000"/>
                </a:solidFill>
                <a:effectLst/>
                <a:latin typeface="Arial"/>
                <a:ea typeface="Arial"/>
                <a:cs typeface="Arial"/>
                <a:sym typeface="Arial"/>
              </a:rPr>
              <a:t>The number of cars has increased faster in the last 20 years than the previous 80 years before then.</a:t>
            </a:r>
            <a:endParaRPr lang="en-US" sz="1100" b="0" i="0" u="none" strike="noStrike" cap="none" dirty="0">
              <a:solidFill>
                <a:srgbClr val="000000"/>
              </a:solidFill>
              <a:effectLst/>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4" name="Shape 9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39700" indent="0">
              <a:buNone/>
            </a:pPr>
            <a:r>
              <a:rPr lang="en-US" sz="1100" b="1" i="0" u="none" strike="noStrike" cap="none" dirty="0" smtClean="0">
                <a:solidFill>
                  <a:srgbClr val="000000"/>
                </a:solidFill>
                <a:effectLst/>
                <a:latin typeface="Arial"/>
                <a:ea typeface="Arial"/>
                <a:cs typeface="Arial"/>
                <a:sym typeface="Arial"/>
              </a:rPr>
              <a:t>6. (5 min) Students then compare the graphs of car production in the world with the “Greenhouse Gas Levels in the Atmosphere” graph (Fig. 7.3). Students record their responses on their Student Activity Sheet.</a:t>
            </a:r>
            <a:endParaRPr lang="en-US" sz="1100" b="0" i="0" u="none" strike="noStrike" cap="none" dirty="0" smtClean="0">
              <a:solidFill>
                <a:srgbClr val="000000"/>
              </a:solidFill>
              <a:effectLst/>
              <a:latin typeface="Arial"/>
              <a:ea typeface="Arial"/>
              <a:cs typeface="Arial"/>
              <a:sym typeface="Arial"/>
            </a:endParaRPr>
          </a:p>
          <a:p>
            <a:pPr marL="139700" indent="0">
              <a:buNone/>
            </a:pPr>
            <a:r>
              <a:rPr lang="en-US" sz="1100" b="1" i="0" u="none" strike="noStrike" cap="none" dirty="0" smtClean="0">
                <a:solidFill>
                  <a:srgbClr val="000000"/>
                </a:solidFill>
                <a:effectLst/>
                <a:latin typeface="Arial"/>
                <a:ea typeface="Arial"/>
                <a:cs typeface="Arial"/>
                <a:sym typeface="Arial"/>
              </a:rPr>
              <a:t> </a:t>
            </a:r>
            <a:endParaRPr lang="en-US" sz="1100" b="0" i="0" u="none" strike="noStrike" cap="none" dirty="0" smtClean="0">
              <a:solidFill>
                <a:srgbClr val="000000"/>
              </a:solidFill>
              <a:effectLst/>
              <a:latin typeface="Arial"/>
              <a:ea typeface="Arial"/>
              <a:cs typeface="Arial"/>
              <a:sym typeface="Arial"/>
            </a:endParaRPr>
          </a:p>
          <a:p>
            <a:pPr marL="139700" indent="0">
              <a:buNone/>
            </a:pPr>
            <a:r>
              <a:rPr lang="en-US" sz="1100" b="1" i="0" u="sng" strike="noStrike" cap="none" dirty="0" smtClean="0">
                <a:solidFill>
                  <a:srgbClr val="000000"/>
                </a:solidFill>
                <a:effectLst/>
                <a:latin typeface="Arial"/>
                <a:ea typeface="Arial"/>
                <a:cs typeface="Arial"/>
                <a:sym typeface="Arial"/>
              </a:rPr>
              <a:t>Suggested Prompts: </a:t>
            </a:r>
            <a:endParaRPr lang="en-US" sz="1100" b="0" i="0" u="none" strike="noStrike" cap="none" dirty="0" smtClean="0">
              <a:solidFill>
                <a:srgbClr val="000000"/>
              </a:solidFill>
              <a:effectLst/>
              <a:latin typeface="Arial"/>
              <a:ea typeface="Arial"/>
              <a:cs typeface="Arial"/>
              <a:sym typeface="Arial"/>
            </a:endParaRPr>
          </a:p>
          <a:p>
            <a:pPr lvl="0"/>
            <a:r>
              <a:rPr lang="en-US" sz="1100" b="0" i="0" u="none" strike="noStrike" cap="none" dirty="0" smtClean="0">
                <a:solidFill>
                  <a:srgbClr val="000000"/>
                </a:solidFill>
                <a:effectLst/>
                <a:latin typeface="Arial"/>
                <a:ea typeface="Arial"/>
                <a:cs typeface="Arial"/>
                <a:sym typeface="Arial"/>
              </a:rPr>
              <a:t>Do you see any patterns in each of the graphs or not?</a:t>
            </a:r>
          </a:p>
          <a:p>
            <a:pPr lvl="0"/>
            <a:r>
              <a:rPr lang="en-US" sz="1100" b="0" i="0" u="none" strike="noStrike" cap="none" dirty="0" smtClean="0">
                <a:solidFill>
                  <a:srgbClr val="000000"/>
                </a:solidFill>
                <a:effectLst/>
                <a:latin typeface="Arial"/>
                <a:ea typeface="Arial"/>
                <a:cs typeface="Arial"/>
                <a:sym typeface="Arial"/>
              </a:rPr>
              <a:t>How do the two graphs compare?</a:t>
            </a:r>
          </a:p>
          <a:p>
            <a:pPr lvl="0"/>
            <a:r>
              <a:rPr lang="en-US" sz="1100" b="0" i="0" u="none" strike="noStrike" cap="none" dirty="0" smtClean="0">
                <a:solidFill>
                  <a:srgbClr val="000000"/>
                </a:solidFill>
                <a:effectLst/>
                <a:latin typeface="Arial"/>
                <a:ea typeface="Arial"/>
                <a:cs typeface="Arial"/>
                <a:sym typeface="Arial"/>
              </a:rPr>
              <a:t>How do the trends of each graph compare to each other?</a:t>
            </a:r>
          </a:p>
          <a:p>
            <a:pPr marL="139700" indent="0">
              <a:buNone/>
            </a:pPr>
            <a:r>
              <a:rPr lang="en-US" sz="1100" b="0" i="0" u="none" strike="noStrike" cap="none" dirty="0" smtClean="0">
                <a:solidFill>
                  <a:srgbClr val="000000"/>
                </a:solidFill>
                <a:effectLst/>
                <a:latin typeface="Arial"/>
                <a:ea typeface="Arial"/>
                <a:cs typeface="Arial"/>
                <a:sym typeface="Arial"/>
              </a:rPr>
              <a:t> </a:t>
            </a:r>
          </a:p>
          <a:p>
            <a:pPr marL="139700" indent="0">
              <a:buNone/>
            </a:pPr>
            <a:r>
              <a:rPr lang="en-US" sz="1100" b="1" i="0" u="none" strike="noStrike" cap="none" dirty="0" smtClean="0">
                <a:solidFill>
                  <a:srgbClr val="000000"/>
                </a:solidFill>
                <a:effectLst/>
                <a:latin typeface="Arial"/>
                <a:ea typeface="Arial"/>
                <a:cs typeface="Arial"/>
                <a:sym typeface="Arial"/>
              </a:rPr>
              <a:t>Listen for </a:t>
            </a:r>
            <a:r>
              <a:rPr lang="en-US" sz="1100" b="1" i="1" u="none" strike="noStrike" cap="none" dirty="0" smtClean="0">
                <a:solidFill>
                  <a:srgbClr val="000000"/>
                </a:solidFill>
                <a:effectLst/>
                <a:latin typeface="Arial"/>
                <a:ea typeface="Arial"/>
                <a:cs typeface="Arial"/>
                <a:sym typeface="Arial"/>
              </a:rPr>
              <a:t>student responses</a:t>
            </a:r>
            <a:r>
              <a:rPr lang="en-US" sz="1100" b="1" i="0" u="none" strike="noStrike" cap="none" dirty="0" smtClean="0">
                <a:solidFill>
                  <a:srgbClr val="000000"/>
                </a:solidFill>
                <a:effectLst/>
                <a:latin typeface="Arial"/>
                <a:ea typeface="Arial"/>
                <a:cs typeface="Arial"/>
                <a:sym typeface="Arial"/>
              </a:rPr>
              <a:t> such as:</a:t>
            </a:r>
            <a:endParaRPr lang="en-US" sz="1100" b="0" i="0" u="none" strike="noStrike" cap="none" dirty="0" smtClean="0">
              <a:solidFill>
                <a:srgbClr val="000000"/>
              </a:solidFill>
              <a:effectLst/>
              <a:latin typeface="Arial"/>
              <a:ea typeface="Arial"/>
              <a:cs typeface="Arial"/>
              <a:sym typeface="Arial"/>
            </a:endParaRPr>
          </a:p>
          <a:p>
            <a:pPr marL="457200" lvl="0" indent="-317500"/>
            <a:r>
              <a:rPr lang="en-US" sz="1100" b="0" i="1" u="none" strike="noStrike" cap="none" dirty="0" smtClean="0">
                <a:solidFill>
                  <a:srgbClr val="000000"/>
                </a:solidFill>
                <a:effectLst/>
                <a:latin typeface="Arial"/>
                <a:ea typeface="Arial"/>
                <a:cs typeface="Arial"/>
                <a:sym typeface="Arial"/>
              </a:rPr>
              <a:t>The two graphs each show an increasing trend.</a:t>
            </a:r>
            <a:endParaRPr lang="en-US" sz="1100" b="0" i="0" u="none" strike="noStrike" cap="none" dirty="0" smtClean="0">
              <a:solidFill>
                <a:srgbClr val="000000"/>
              </a:solidFill>
              <a:effectLst/>
              <a:latin typeface="Arial"/>
              <a:ea typeface="Arial"/>
              <a:cs typeface="Arial"/>
              <a:sym typeface="Arial"/>
            </a:endParaRPr>
          </a:p>
          <a:p>
            <a:pPr lvl="0"/>
            <a:r>
              <a:rPr lang="en-US" sz="1100" b="0" i="1" u="none" strike="noStrike" cap="none" dirty="0" smtClean="0">
                <a:solidFill>
                  <a:srgbClr val="000000"/>
                </a:solidFill>
                <a:effectLst/>
                <a:latin typeface="Arial"/>
                <a:ea typeface="Arial"/>
                <a:cs typeface="Arial"/>
                <a:sym typeface="Arial"/>
              </a:rPr>
              <a:t>Both graphs increase around the same time and in a similar pattern (early 1900s to recent times)</a:t>
            </a:r>
          </a:p>
          <a:p>
            <a:pPr lvl="0"/>
            <a:endParaRPr lang="en-US" sz="1100" b="0" i="1" u="none" strike="noStrike" cap="none" dirty="0" smtClean="0">
              <a:solidFill>
                <a:srgbClr val="000000"/>
              </a:solidFill>
              <a:effectLst/>
              <a:latin typeface="Arial"/>
              <a:ea typeface="Arial"/>
              <a:cs typeface="Arial"/>
              <a:sym typeface="Arial"/>
            </a:endParaRPr>
          </a:p>
          <a:p>
            <a:pPr marL="139700" lvl="0" indent="0">
              <a:buNone/>
            </a:pPr>
            <a:endParaRPr lang="en-US" sz="1100" b="0" i="1" u="none" strike="noStrike" cap="none" dirty="0" smtClean="0">
              <a:solidFill>
                <a:srgbClr val="000000"/>
              </a:solidFill>
              <a:effectLst/>
              <a:latin typeface="Arial"/>
              <a:ea typeface="Arial"/>
              <a:cs typeface="Arial"/>
              <a:sym typeface="Arial"/>
            </a:endParaRPr>
          </a:p>
          <a:p>
            <a:pPr marL="139700" lvl="0" indent="0">
              <a:buNone/>
            </a:pPr>
            <a:endParaRPr lang="en-US" sz="1100" b="0" i="0" u="none" strike="noStrike" cap="none" dirty="0" smtClean="0">
              <a:solidFill>
                <a:srgbClr val="000000"/>
              </a:solidFill>
              <a:effectLst/>
              <a:latin typeface="Arial"/>
              <a:ea typeface="Arial"/>
              <a:cs typeface="Arial"/>
              <a:sym typeface="Arial"/>
            </a:endParaRPr>
          </a:p>
          <a:p>
            <a:pPr marL="139700" indent="0">
              <a:buNone/>
            </a:pPr>
            <a:r>
              <a:rPr lang="en-US" sz="1100" b="1" i="0" u="none" strike="noStrike" cap="none" dirty="0" smtClean="0">
                <a:solidFill>
                  <a:srgbClr val="000000"/>
                </a:solidFill>
                <a:effectLst/>
                <a:latin typeface="Arial"/>
                <a:ea typeface="Arial"/>
                <a:cs typeface="Arial"/>
                <a:sym typeface="Arial"/>
              </a:rPr>
              <a:t>7. (5 min) After students have shared, connecting the two graphs, “What have we figured out so far?”</a:t>
            </a:r>
            <a:endParaRPr lang="en-US" sz="1100" b="0" i="0" u="none" strike="noStrike" cap="none" dirty="0" smtClean="0">
              <a:solidFill>
                <a:srgbClr val="000000"/>
              </a:solidFill>
              <a:effectLst/>
              <a:latin typeface="Arial"/>
              <a:ea typeface="Arial"/>
              <a:cs typeface="Arial"/>
              <a:sym typeface="Arial"/>
            </a:endParaRPr>
          </a:p>
          <a:p>
            <a:pPr marL="139700" indent="0">
              <a:buNone/>
            </a:pPr>
            <a:r>
              <a:rPr lang="en-US" sz="1100" b="1" i="0" u="none" strike="noStrike" cap="none" dirty="0" smtClean="0">
                <a:solidFill>
                  <a:srgbClr val="000000"/>
                </a:solidFill>
                <a:effectLst/>
                <a:latin typeface="Arial"/>
                <a:ea typeface="Arial"/>
                <a:cs typeface="Arial"/>
                <a:sym typeface="Arial"/>
              </a:rPr>
              <a:t> </a:t>
            </a:r>
            <a:endParaRPr lang="en-US" sz="1100" b="0" i="0" u="none" strike="noStrike" cap="none" dirty="0" smtClean="0">
              <a:solidFill>
                <a:srgbClr val="000000"/>
              </a:solidFill>
              <a:effectLst/>
              <a:latin typeface="Arial"/>
              <a:ea typeface="Arial"/>
              <a:cs typeface="Arial"/>
              <a:sym typeface="Arial"/>
            </a:endParaRPr>
          </a:p>
          <a:p>
            <a:pPr marL="139700" indent="0">
              <a:buNone/>
            </a:pPr>
            <a:r>
              <a:rPr lang="en-US" sz="1100" b="1" i="0" u="sng" strike="noStrike" cap="none" dirty="0" smtClean="0">
                <a:solidFill>
                  <a:srgbClr val="000000"/>
                </a:solidFill>
                <a:effectLst/>
                <a:latin typeface="Arial"/>
                <a:ea typeface="Arial"/>
                <a:cs typeface="Arial"/>
                <a:sym typeface="Arial"/>
              </a:rPr>
              <a:t>Suggested Prompts: </a:t>
            </a:r>
            <a:endParaRPr lang="en-US" sz="1100" b="0" i="0" u="none" strike="noStrike" cap="none" dirty="0" smtClean="0">
              <a:solidFill>
                <a:srgbClr val="000000"/>
              </a:solidFill>
              <a:effectLst/>
              <a:latin typeface="Arial"/>
              <a:ea typeface="Arial"/>
              <a:cs typeface="Arial"/>
              <a:sym typeface="Arial"/>
            </a:endParaRPr>
          </a:p>
          <a:p>
            <a:pPr lvl="0"/>
            <a:r>
              <a:rPr lang="en-US" sz="1100" b="0" i="0" u="none" strike="noStrike" cap="none" dirty="0" smtClean="0">
                <a:solidFill>
                  <a:srgbClr val="000000"/>
                </a:solidFill>
                <a:effectLst/>
                <a:latin typeface="Arial"/>
                <a:ea typeface="Arial"/>
                <a:cs typeface="Arial"/>
                <a:sym typeface="Arial"/>
              </a:rPr>
              <a:t>At this point, what new information and knowledge have we gained about the number of cars and the amount of CO</a:t>
            </a:r>
            <a:r>
              <a:rPr lang="en-US" sz="1100" b="0" i="0" u="none" strike="noStrike" cap="none" baseline="-25000" dirty="0" smtClean="0">
                <a:solidFill>
                  <a:srgbClr val="000000"/>
                </a:solidFill>
                <a:effectLst/>
                <a:latin typeface="Arial"/>
                <a:ea typeface="Arial"/>
                <a:cs typeface="Arial"/>
                <a:sym typeface="Arial"/>
              </a:rPr>
              <a:t>2</a:t>
            </a:r>
            <a:r>
              <a:rPr lang="en-US" sz="1100" b="0" i="0" u="none" strike="noStrike" cap="none" dirty="0" smtClean="0">
                <a:solidFill>
                  <a:srgbClr val="000000"/>
                </a:solidFill>
                <a:effectLst/>
                <a:latin typeface="Arial"/>
                <a:ea typeface="Arial"/>
                <a:cs typeface="Arial"/>
                <a:sym typeface="Arial"/>
              </a:rPr>
              <a:t> in the atmosphere?</a:t>
            </a:r>
          </a:p>
          <a:p>
            <a:pPr lvl="0"/>
            <a:r>
              <a:rPr lang="en-US" sz="1100" b="0" i="0" u="none" strike="noStrike" cap="none" dirty="0" smtClean="0">
                <a:solidFill>
                  <a:srgbClr val="000000"/>
                </a:solidFill>
                <a:effectLst/>
                <a:latin typeface="Arial"/>
                <a:ea typeface="Arial"/>
                <a:cs typeface="Arial"/>
                <a:sym typeface="Arial"/>
              </a:rPr>
              <a:t>Where do you think all these cars are in the world? </a:t>
            </a:r>
          </a:p>
          <a:p>
            <a:pPr lvl="0"/>
            <a:r>
              <a:rPr lang="en-US" sz="1100" b="0" i="0" u="none" strike="noStrike" cap="none" dirty="0" smtClean="0">
                <a:solidFill>
                  <a:srgbClr val="000000"/>
                </a:solidFill>
                <a:effectLst/>
                <a:latin typeface="Arial"/>
                <a:ea typeface="Arial"/>
                <a:cs typeface="Arial"/>
                <a:sym typeface="Arial"/>
              </a:rPr>
              <a:t>How do the number of cars connect to the CO</a:t>
            </a:r>
            <a:r>
              <a:rPr lang="en-US" sz="1100" b="0" i="0" u="none" strike="noStrike" cap="none" baseline="-25000" dirty="0" smtClean="0">
                <a:solidFill>
                  <a:srgbClr val="000000"/>
                </a:solidFill>
                <a:effectLst/>
                <a:latin typeface="Arial"/>
                <a:ea typeface="Arial"/>
                <a:cs typeface="Arial"/>
                <a:sym typeface="Arial"/>
              </a:rPr>
              <a:t>2</a:t>
            </a:r>
            <a:r>
              <a:rPr lang="en-US" sz="1100" b="0" i="0" u="none" strike="noStrike" cap="none" dirty="0" smtClean="0">
                <a:solidFill>
                  <a:srgbClr val="000000"/>
                </a:solidFill>
                <a:effectLst/>
                <a:latin typeface="Arial"/>
                <a:ea typeface="Arial"/>
                <a:cs typeface="Arial"/>
                <a:sym typeface="Arial"/>
              </a:rPr>
              <a:t> level in the atmosphere?</a:t>
            </a:r>
          </a:p>
          <a:p>
            <a:pPr marL="139700" indent="0">
              <a:buNone/>
            </a:pPr>
            <a:r>
              <a:rPr lang="en-US" sz="1100" b="0" i="0" u="none" strike="noStrike" cap="none" dirty="0" smtClean="0">
                <a:solidFill>
                  <a:srgbClr val="000000"/>
                </a:solidFill>
                <a:effectLst/>
                <a:latin typeface="Arial"/>
                <a:ea typeface="Arial"/>
                <a:cs typeface="Arial"/>
                <a:sym typeface="Arial"/>
              </a:rPr>
              <a:t> </a:t>
            </a:r>
          </a:p>
          <a:p>
            <a:pPr marL="139700" indent="0">
              <a:buNone/>
            </a:pPr>
            <a:r>
              <a:rPr lang="en-US" sz="1100" b="1" i="0" u="none" strike="noStrike" cap="none" dirty="0" smtClean="0">
                <a:solidFill>
                  <a:srgbClr val="000000"/>
                </a:solidFill>
                <a:effectLst/>
                <a:latin typeface="Arial"/>
                <a:ea typeface="Arial"/>
                <a:cs typeface="Arial"/>
                <a:sym typeface="Arial"/>
              </a:rPr>
              <a:t>Listen for </a:t>
            </a:r>
            <a:r>
              <a:rPr lang="en-US" sz="1100" b="1" i="1" u="none" strike="noStrike" cap="none" dirty="0" smtClean="0">
                <a:solidFill>
                  <a:srgbClr val="000000"/>
                </a:solidFill>
                <a:effectLst/>
                <a:latin typeface="Arial"/>
                <a:ea typeface="Arial"/>
                <a:cs typeface="Arial"/>
                <a:sym typeface="Arial"/>
              </a:rPr>
              <a:t>student responses</a:t>
            </a:r>
            <a:r>
              <a:rPr lang="en-US" sz="1100" b="1" i="0" u="none" strike="noStrike" cap="none" dirty="0" smtClean="0">
                <a:solidFill>
                  <a:srgbClr val="000000"/>
                </a:solidFill>
                <a:effectLst/>
                <a:latin typeface="Arial"/>
                <a:ea typeface="Arial"/>
                <a:cs typeface="Arial"/>
                <a:sym typeface="Arial"/>
              </a:rPr>
              <a:t> such as:</a:t>
            </a:r>
            <a:endParaRPr lang="en-US" sz="1100" b="0" i="0" u="none" strike="noStrike" cap="none" dirty="0" smtClean="0">
              <a:solidFill>
                <a:srgbClr val="000000"/>
              </a:solidFill>
              <a:effectLst/>
              <a:latin typeface="Arial"/>
              <a:ea typeface="Arial"/>
              <a:cs typeface="Arial"/>
              <a:sym typeface="Arial"/>
            </a:endParaRPr>
          </a:p>
          <a:p>
            <a:pPr lvl="0"/>
            <a:r>
              <a:rPr lang="en-US" sz="1100" b="0" i="1" u="none" strike="noStrike" cap="none" dirty="0" smtClean="0">
                <a:solidFill>
                  <a:srgbClr val="000000"/>
                </a:solidFill>
                <a:effectLst/>
                <a:latin typeface="Arial"/>
                <a:ea typeface="Arial"/>
                <a:cs typeface="Arial"/>
                <a:sym typeface="Arial"/>
              </a:rPr>
              <a:t>We know that cars and CO</a:t>
            </a:r>
            <a:r>
              <a:rPr lang="en-US" sz="1100" b="0" i="1" u="none" strike="noStrike" cap="none" baseline="-25000" dirty="0" smtClean="0">
                <a:solidFill>
                  <a:srgbClr val="000000"/>
                </a:solidFill>
                <a:effectLst/>
                <a:latin typeface="Arial"/>
                <a:ea typeface="Arial"/>
                <a:cs typeface="Arial"/>
                <a:sym typeface="Arial"/>
              </a:rPr>
              <a:t>2</a:t>
            </a:r>
            <a:r>
              <a:rPr lang="en-US" sz="1100" b="0" i="1" u="none" strike="noStrike" cap="none" dirty="0" smtClean="0">
                <a:solidFill>
                  <a:srgbClr val="000000"/>
                </a:solidFill>
                <a:effectLst/>
                <a:latin typeface="Arial"/>
                <a:ea typeface="Arial"/>
                <a:cs typeface="Arial"/>
                <a:sym typeface="Arial"/>
              </a:rPr>
              <a:t> have both increased a lot, especially in the last 100 years.</a:t>
            </a:r>
            <a:endParaRPr lang="en-US" sz="1100" b="0" i="0" u="none" strike="noStrike" cap="none" dirty="0" smtClean="0">
              <a:solidFill>
                <a:srgbClr val="000000"/>
              </a:solidFill>
              <a:effectLst/>
              <a:latin typeface="Arial"/>
              <a:ea typeface="Arial"/>
              <a:cs typeface="Arial"/>
              <a:sym typeface="Arial"/>
            </a:endParaRPr>
          </a:p>
          <a:p>
            <a:pPr lvl="0"/>
            <a:r>
              <a:rPr lang="en-US" sz="1100" b="0" i="1" u="none" strike="noStrike" cap="none" dirty="0" smtClean="0">
                <a:solidFill>
                  <a:srgbClr val="000000"/>
                </a:solidFill>
                <a:effectLst/>
                <a:latin typeface="Arial"/>
                <a:ea typeface="Arial"/>
                <a:cs typeface="Arial"/>
                <a:sym typeface="Arial"/>
              </a:rPr>
              <a:t>Is the number of cars in other countries similar to the U.S.?  </a:t>
            </a:r>
            <a:endParaRPr lang="en-US" sz="1100" b="0" i="0" u="none" strike="noStrike" cap="none" dirty="0" smtClean="0">
              <a:solidFill>
                <a:srgbClr val="000000"/>
              </a:solidFill>
              <a:effectLst/>
              <a:latin typeface="Arial"/>
              <a:ea typeface="Arial"/>
              <a:cs typeface="Arial"/>
              <a:sym typeface="Arial"/>
            </a:endParaRPr>
          </a:p>
          <a:p>
            <a:pPr marL="139700" indent="0">
              <a:buNone/>
            </a:pPr>
            <a:r>
              <a:rPr lang="en-US" sz="1100" b="1" i="0" u="none" strike="noStrike" cap="none" dirty="0" smtClean="0">
                <a:solidFill>
                  <a:srgbClr val="000000"/>
                </a:solidFill>
                <a:effectLst/>
                <a:latin typeface="Arial"/>
                <a:ea typeface="Arial"/>
                <a:cs typeface="Arial"/>
                <a:sym typeface="Arial"/>
              </a:rPr>
              <a:t> </a:t>
            </a:r>
            <a:endParaRPr lang="en-US" sz="1100" b="0" i="0" u="none" strike="noStrike" cap="none" dirty="0" smtClean="0">
              <a:solidFill>
                <a:srgbClr val="000000"/>
              </a:solidFill>
              <a:effectLst/>
              <a:latin typeface="Arial"/>
              <a:ea typeface="Arial"/>
              <a:cs typeface="Arial"/>
              <a:sym typeface="Arial"/>
            </a:endParaRPr>
          </a:p>
          <a:p>
            <a:pPr marL="139700" indent="0">
              <a:buNone/>
            </a:pPr>
            <a:r>
              <a:rPr lang="en-US" sz="1100" b="1" i="0" u="none" strike="noStrike" cap="none" dirty="0" smtClean="0">
                <a:solidFill>
                  <a:srgbClr val="000000"/>
                </a:solidFill>
                <a:effectLst/>
                <a:latin typeface="Arial"/>
                <a:ea typeface="Arial"/>
                <a:cs typeface="Arial"/>
                <a:sym typeface="Arial"/>
              </a:rPr>
              <a:t>Record and post what we figured and what we are wondering:  Examples:</a:t>
            </a:r>
            <a:endParaRPr lang="en-US" sz="1100" b="0" i="0" u="none" strike="noStrike" cap="none" dirty="0" smtClean="0">
              <a:solidFill>
                <a:srgbClr val="000000"/>
              </a:solidFill>
              <a:effectLst/>
              <a:latin typeface="Arial"/>
              <a:ea typeface="Arial"/>
              <a:cs typeface="Arial"/>
              <a:sym typeface="Arial"/>
            </a:endParaRPr>
          </a:p>
          <a:p>
            <a:pPr lvl="0"/>
            <a:r>
              <a:rPr lang="en-US" sz="1100" b="0" i="0" u="none" strike="noStrike" cap="none" dirty="0" smtClean="0">
                <a:solidFill>
                  <a:srgbClr val="000000"/>
                </a:solidFill>
                <a:effectLst/>
                <a:latin typeface="Arial"/>
                <a:ea typeface="Arial"/>
                <a:cs typeface="Arial"/>
                <a:sym typeface="Arial"/>
              </a:rPr>
              <a:t>The number of cars is increasing.</a:t>
            </a:r>
            <a:endParaRPr lang="en-US" u="none" strike="noStrike" dirty="0" smtClean="0">
              <a:effectLst/>
            </a:endParaRPr>
          </a:p>
          <a:p>
            <a:pPr lvl="0"/>
            <a:r>
              <a:rPr lang="en-US" sz="1100" b="0" i="0" u="none" strike="noStrike" cap="none" dirty="0" smtClean="0">
                <a:solidFill>
                  <a:srgbClr val="000000"/>
                </a:solidFill>
                <a:effectLst/>
                <a:latin typeface="Arial"/>
                <a:ea typeface="Arial"/>
                <a:cs typeface="Arial"/>
                <a:sym typeface="Arial"/>
              </a:rPr>
              <a:t>The CO</a:t>
            </a:r>
            <a:r>
              <a:rPr lang="en-US" sz="1100" b="0" i="0" u="none" strike="noStrike" cap="none" baseline="-25000" dirty="0" smtClean="0">
                <a:solidFill>
                  <a:srgbClr val="000000"/>
                </a:solidFill>
                <a:effectLst/>
                <a:latin typeface="Arial"/>
                <a:ea typeface="Arial"/>
                <a:cs typeface="Arial"/>
                <a:sym typeface="Arial"/>
              </a:rPr>
              <a:t>2</a:t>
            </a:r>
            <a:r>
              <a:rPr lang="en-US" sz="1100" b="0" i="0" u="none" strike="noStrike" cap="none" dirty="0" smtClean="0">
                <a:solidFill>
                  <a:srgbClr val="000000"/>
                </a:solidFill>
                <a:effectLst/>
                <a:latin typeface="Arial"/>
                <a:ea typeface="Arial"/>
                <a:cs typeface="Arial"/>
                <a:sym typeface="Arial"/>
              </a:rPr>
              <a:t> in the atmosphere is increasing.</a:t>
            </a:r>
            <a:endParaRPr lang="en-US" u="none" strike="noStrike" dirty="0" smtClean="0">
              <a:effectLst/>
            </a:endParaRPr>
          </a:p>
          <a:p>
            <a:pPr lvl="0"/>
            <a:r>
              <a:rPr lang="en-US" sz="1100" b="0" i="0" u="none" strike="noStrike" cap="none" dirty="0" smtClean="0">
                <a:solidFill>
                  <a:srgbClr val="000000"/>
                </a:solidFill>
                <a:effectLst/>
                <a:latin typeface="Arial"/>
                <a:ea typeface="Arial"/>
                <a:cs typeface="Arial"/>
                <a:sym typeface="Arial"/>
              </a:rPr>
              <a:t>The rate of car production in the world follows a similar trend to the rate of CO</a:t>
            </a:r>
            <a:r>
              <a:rPr lang="en-US" sz="1100" b="0" i="0" u="none" strike="noStrike" cap="none" baseline="-25000" dirty="0" smtClean="0">
                <a:solidFill>
                  <a:srgbClr val="000000"/>
                </a:solidFill>
                <a:effectLst/>
                <a:latin typeface="Arial"/>
                <a:ea typeface="Arial"/>
                <a:cs typeface="Arial"/>
                <a:sym typeface="Arial"/>
              </a:rPr>
              <a:t>2</a:t>
            </a:r>
            <a:r>
              <a:rPr lang="en-US" sz="1100" b="0" i="0" u="none" strike="noStrike" cap="none" dirty="0" smtClean="0">
                <a:solidFill>
                  <a:srgbClr val="000000"/>
                </a:solidFill>
                <a:effectLst/>
                <a:latin typeface="Arial"/>
                <a:ea typeface="Arial"/>
                <a:cs typeface="Arial"/>
                <a:sym typeface="Arial"/>
              </a:rPr>
              <a:t> concentration in the atmosphere.</a:t>
            </a:r>
            <a:endParaRPr lang="en-US" u="none" strike="noStrike" dirty="0">
              <a:effectLst/>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2" name="Shape 10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39700" indent="0">
              <a:buNone/>
            </a:pPr>
            <a:r>
              <a:rPr lang="en-US" sz="1100" b="1" i="0" u="none" strike="noStrike" cap="none" dirty="0" smtClean="0">
                <a:solidFill>
                  <a:srgbClr val="000000"/>
                </a:solidFill>
                <a:effectLst/>
                <a:latin typeface="Arial"/>
                <a:ea typeface="Arial"/>
                <a:cs typeface="Arial"/>
                <a:sym typeface="Arial"/>
              </a:rPr>
              <a:t>8. (10 min) Ask students to analyze the “1 Billion Cars in Operation” (Fig. 7.4), “Transportation GHG Emissions in the U.S.” (Fig. 7.5) and “CO</a:t>
            </a:r>
            <a:r>
              <a:rPr lang="en-US" sz="1100" b="1" i="0" u="none" strike="noStrike" cap="none" baseline="-25000" dirty="0" smtClean="0">
                <a:solidFill>
                  <a:srgbClr val="000000"/>
                </a:solidFill>
                <a:effectLst/>
                <a:latin typeface="Arial"/>
                <a:ea typeface="Arial"/>
                <a:cs typeface="Arial"/>
                <a:sym typeface="Arial"/>
              </a:rPr>
              <a:t>2</a:t>
            </a:r>
            <a:r>
              <a:rPr lang="en-US" sz="1100" b="1" i="0" u="none" strike="noStrike" cap="none" dirty="0" smtClean="0">
                <a:solidFill>
                  <a:srgbClr val="000000"/>
                </a:solidFill>
                <a:effectLst/>
                <a:latin typeface="Arial"/>
                <a:ea typeface="Arial"/>
                <a:cs typeface="Arial"/>
                <a:sym typeface="Arial"/>
              </a:rPr>
              <a:t> Emissions from Burning Fossil Fuels” (Fig. 7.6).</a:t>
            </a:r>
            <a:endParaRPr lang="en-US" sz="1100" b="0" i="0" u="none" strike="noStrike" cap="none" dirty="0" smtClean="0">
              <a:solidFill>
                <a:srgbClr val="000000"/>
              </a:solidFill>
              <a:effectLst/>
              <a:latin typeface="Arial"/>
              <a:ea typeface="Arial"/>
              <a:cs typeface="Arial"/>
              <a:sym typeface="Arial"/>
            </a:endParaRPr>
          </a:p>
          <a:p>
            <a:pPr marL="139700" indent="0">
              <a:buNone/>
            </a:pPr>
            <a:r>
              <a:rPr lang="en-US" sz="1100" b="1" i="0" u="none" strike="noStrike" cap="none" dirty="0" smtClean="0">
                <a:solidFill>
                  <a:srgbClr val="000000"/>
                </a:solidFill>
                <a:effectLst/>
                <a:latin typeface="Arial"/>
                <a:ea typeface="Arial"/>
                <a:cs typeface="Arial"/>
                <a:sym typeface="Arial"/>
              </a:rPr>
              <a:t>Ask students what patterns they observe in the data. Students record observations on their Student Activity Sheet. </a:t>
            </a:r>
            <a:endParaRPr lang="en-US" sz="1100" b="0" i="0" u="none" strike="noStrike" cap="none" dirty="0" smtClean="0">
              <a:solidFill>
                <a:srgbClr val="000000"/>
              </a:solidFill>
              <a:effectLst/>
              <a:latin typeface="Arial"/>
              <a:ea typeface="Arial"/>
              <a:cs typeface="Arial"/>
              <a:sym typeface="Arial"/>
            </a:endParaRPr>
          </a:p>
          <a:p>
            <a:pPr marL="139700" indent="0">
              <a:buNone/>
            </a:pPr>
            <a:r>
              <a:rPr lang="en-US" sz="1100" b="1" i="0" u="none" strike="noStrike" cap="none" dirty="0" smtClean="0">
                <a:solidFill>
                  <a:srgbClr val="000000"/>
                </a:solidFill>
                <a:effectLst/>
                <a:latin typeface="Arial"/>
                <a:ea typeface="Arial"/>
                <a:cs typeface="Arial"/>
                <a:sym typeface="Arial"/>
              </a:rPr>
              <a:t> </a:t>
            </a:r>
            <a:endParaRPr lang="en-US" sz="1100" b="0" i="0" u="none" strike="noStrike" cap="none" dirty="0" smtClean="0">
              <a:solidFill>
                <a:srgbClr val="000000"/>
              </a:solidFill>
              <a:effectLst/>
              <a:latin typeface="Arial"/>
              <a:ea typeface="Arial"/>
              <a:cs typeface="Arial"/>
              <a:sym typeface="Arial"/>
            </a:endParaRPr>
          </a:p>
          <a:p>
            <a:pPr marL="139700" indent="0">
              <a:buNone/>
            </a:pPr>
            <a:r>
              <a:rPr lang="en-US" sz="1100" b="1" i="0" u="sng" strike="noStrike" cap="none" dirty="0" smtClean="0">
                <a:solidFill>
                  <a:srgbClr val="000000"/>
                </a:solidFill>
                <a:effectLst/>
                <a:latin typeface="Arial"/>
                <a:ea typeface="Arial"/>
                <a:cs typeface="Arial"/>
                <a:sym typeface="Arial"/>
              </a:rPr>
              <a:t>Suggested Prompts: </a:t>
            </a:r>
            <a:endParaRPr lang="en-US" sz="1100" b="0" i="0" u="none" strike="noStrike" cap="none" dirty="0" smtClean="0">
              <a:solidFill>
                <a:srgbClr val="000000"/>
              </a:solidFill>
              <a:effectLst/>
              <a:latin typeface="Arial"/>
              <a:ea typeface="Arial"/>
              <a:cs typeface="Arial"/>
              <a:sym typeface="Arial"/>
            </a:endParaRPr>
          </a:p>
          <a:p>
            <a:pPr lvl="0"/>
            <a:r>
              <a:rPr lang="en-US" sz="1100" b="0" i="0" u="none" strike="noStrike" cap="none" dirty="0" smtClean="0">
                <a:solidFill>
                  <a:srgbClr val="000000"/>
                </a:solidFill>
                <a:effectLst/>
                <a:latin typeface="Arial"/>
                <a:ea typeface="Arial"/>
                <a:cs typeface="Arial"/>
                <a:sym typeface="Arial"/>
              </a:rPr>
              <a:t>After comparing Figures 7.4, 7.5, 7.6, what patterns, if any, do you observe in the data?</a:t>
            </a:r>
          </a:p>
          <a:p>
            <a:pPr lvl="0"/>
            <a:r>
              <a:rPr lang="en-US" sz="1100" b="0" i="0" u="none" strike="noStrike" cap="none" dirty="0" smtClean="0">
                <a:solidFill>
                  <a:srgbClr val="000000"/>
                </a:solidFill>
                <a:effectLst/>
                <a:latin typeface="Arial"/>
                <a:ea typeface="Arial"/>
                <a:cs typeface="Arial"/>
                <a:sym typeface="Arial"/>
              </a:rPr>
              <a:t>Do you see a connection between the location of cars in the world and the highest CO</a:t>
            </a:r>
            <a:r>
              <a:rPr lang="en-US" sz="1100" b="0" i="0" u="none" strike="noStrike" cap="none" baseline="-25000" dirty="0" smtClean="0">
                <a:solidFill>
                  <a:srgbClr val="000000"/>
                </a:solidFill>
                <a:effectLst/>
                <a:latin typeface="Arial"/>
                <a:ea typeface="Arial"/>
                <a:cs typeface="Arial"/>
                <a:sym typeface="Arial"/>
              </a:rPr>
              <a:t>2</a:t>
            </a:r>
            <a:r>
              <a:rPr lang="en-US" sz="1100" b="0" i="0" u="none" strike="noStrike" cap="none" dirty="0" smtClean="0">
                <a:solidFill>
                  <a:srgbClr val="000000"/>
                </a:solidFill>
                <a:effectLst/>
                <a:latin typeface="Arial"/>
                <a:ea typeface="Arial"/>
                <a:cs typeface="Arial"/>
                <a:sym typeface="Arial"/>
              </a:rPr>
              <a:t> emissions in the world? Explain.</a:t>
            </a:r>
          </a:p>
          <a:p>
            <a:pPr lvl="0"/>
            <a:r>
              <a:rPr lang="en-US" sz="1100" b="0" i="0" u="none" strike="noStrike" cap="none" dirty="0" smtClean="0">
                <a:solidFill>
                  <a:srgbClr val="000000"/>
                </a:solidFill>
                <a:effectLst/>
                <a:latin typeface="Arial"/>
                <a:ea typeface="Arial"/>
                <a:cs typeface="Arial"/>
                <a:sym typeface="Arial"/>
              </a:rPr>
              <a:t>What do you note about transportation in the U.S. and GHG emissions?</a:t>
            </a:r>
          </a:p>
          <a:p>
            <a:pPr marL="139700" indent="0">
              <a:buNone/>
            </a:pPr>
            <a:r>
              <a:rPr lang="en-US" sz="1100" b="0" i="0" u="none" strike="noStrike" cap="none" dirty="0" smtClean="0">
                <a:solidFill>
                  <a:srgbClr val="000000"/>
                </a:solidFill>
                <a:effectLst/>
                <a:latin typeface="Arial"/>
                <a:ea typeface="Arial"/>
                <a:cs typeface="Arial"/>
                <a:sym typeface="Arial"/>
              </a:rPr>
              <a:t> </a:t>
            </a:r>
          </a:p>
          <a:p>
            <a:pPr marL="139700" indent="0">
              <a:buNone/>
            </a:pPr>
            <a:r>
              <a:rPr lang="en-US" sz="1100" b="1" i="0" u="none" strike="noStrike" cap="none" dirty="0" smtClean="0">
                <a:solidFill>
                  <a:srgbClr val="000000"/>
                </a:solidFill>
                <a:effectLst/>
                <a:latin typeface="Arial"/>
                <a:ea typeface="Arial"/>
                <a:cs typeface="Arial"/>
                <a:sym typeface="Arial"/>
              </a:rPr>
              <a:t>Listen for </a:t>
            </a:r>
            <a:r>
              <a:rPr lang="en-US" sz="1100" b="1" i="1" u="none" strike="noStrike" cap="none" dirty="0" smtClean="0">
                <a:solidFill>
                  <a:srgbClr val="000000"/>
                </a:solidFill>
                <a:effectLst/>
                <a:latin typeface="Arial"/>
                <a:ea typeface="Arial"/>
                <a:cs typeface="Arial"/>
                <a:sym typeface="Arial"/>
              </a:rPr>
              <a:t>student responses</a:t>
            </a:r>
            <a:r>
              <a:rPr lang="en-US" sz="1100" b="1" i="0" u="none" strike="noStrike" cap="none" dirty="0" smtClean="0">
                <a:solidFill>
                  <a:srgbClr val="000000"/>
                </a:solidFill>
                <a:effectLst/>
                <a:latin typeface="Arial"/>
                <a:ea typeface="Arial"/>
                <a:cs typeface="Arial"/>
                <a:sym typeface="Arial"/>
              </a:rPr>
              <a:t> such as:</a:t>
            </a:r>
            <a:endParaRPr lang="en-US" sz="1100" b="0" i="0" u="none" strike="noStrike" cap="none" dirty="0" smtClean="0">
              <a:solidFill>
                <a:srgbClr val="000000"/>
              </a:solidFill>
              <a:effectLst/>
              <a:latin typeface="Arial"/>
              <a:ea typeface="Arial"/>
              <a:cs typeface="Arial"/>
              <a:sym typeface="Arial"/>
            </a:endParaRPr>
          </a:p>
          <a:p>
            <a:pPr lvl="0"/>
            <a:r>
              <a:rPr lang="en-US" sz="1100" b="0" i="1" u="none" strike="noStrike" cap="none" dirty="0" smtClean="0">
                <a:solidFill>
                  <a:srgbClr val="000000"/>
                </a:solidFill>
                <a:effectLst/>
                <a:latin typeface="Arial"/>
                <a:ea typeface="Arial"/>
                <a:cs typeface="Arial"/>
                <a:sym typeface="Arial"/>
              </a:rPr>
              <a:t>We see that the location of the cars in the world match the locations of the greatest CO</a:t>
            </a:r>
            <a:r>
              <a:rPr lang="en-US" sz="1100" b="0" i="1" u="none" strike="noStrike" cap="none" baseline="-25000" dirty="0" smtClean="0">
                <a:solidFill>
                  <a:srgbClr val="000000"/>
                </a:solidFill>
                <a:effectLst/>
                <a:latin typeface="Arial"/>
                <a:ea typeface="Arial"/>
                <a:cs typeface="Arial"/>
                <a:sym typeface="Arial"/>
              </a:rPr>
              <a:t>2</a:t>
            </a:r>
            <a:r>
              <a:rPr lang="en-US" sz="1100" b="0" i="1" u="none" strike="noStrike" cap="none" dirty="0" smtClean="0">
                <a:solidFill>
                  <a:srgbClr val="000000"/>
                </a:solidFill>
                <a:effectLst/>
                <a:latin typeface="Arial"/>
                <a:ea typeface="Arial"/>
                <a:cs typeface="Arial"/>
                <a:sym typeface="Arial"/>
              </a:rPr>
              <a:t> emissions in the world.</a:t>
            </a:r>
            <a:endParaRPr lang="en-US" sz="1100" b="0" i="0" u="none" strike="noStrike" cap="none" dirty="0" smtClean="0">
              <a:solidFill>
                <a:srgbClr val="000000"/>
              </a:solidFill>
              <a:effectLst/>
              <a:latin typeface="Arial"/>
              <a:ea typeface="Arial"/>
              <a:cs typeface="Arial"/>
              <a:sym typeface="Arial"/>
            </a:endParaRPr>
          </a:p>
          <a:p>
            <a:pPr lvl="0"/>
            <a:r>
              <a:rPr lang="en-US" sz="1100" b="0" i="1" u="none" strike="noStrike" cap="none" dirty="0" smtClean="0">
                <a:solidFill>
                  <a:srgbClr val="000000"/>
                </a:solidFill>
                <a:effectLst/>
                <a:latin typeface="Arial"/>
                <a:ea typeface="Arial"/>
                <a:cs typeface="Arial"/>
                <a:sym typeface="Arial"/>
              </a:rPr>
              <a:t>Almost all of the countries with the greatest number of cars has the highest emissions of CO</a:t>
            </a:r>
            <a:r>
              <a:rPr lang="en-US" sz="1100" b="0" i="1" u="none" strike="noStrike" cap="none" baseline="-25000" dirty="0" smtClean="0">
                <a:solidFill>
                  <a:srgbClr val="000000"/>
                </a:solidFill>
                <a:effectLst/>
                <a:latin typeface="Arial"/>
                <a:ea typeface="Arial"/>
                <a:cs typeface="Arial"/>
                <a:sym typeface="Arial"/>
              </a:rPr>
              <a:t>2</a:t>
            </a:r>
            <a:r>
              <a:rPr lang="en-US" sz="1100" b="0" i="1" u="none" strike="noStrike" cap="none" dirty="0" smtClean="0">
                <a:solidFill>
                  <a:srgbClr val="000000"/>
                </a:solidFill>
                <a:effectLst/>
                <a:latin typeface="Arial"/>
                <a:ea typeface="Arial"/>
                <a:cs typeface="Arial"/>
                <a:sym typeface="Arial"/>
              </a:rPr>
              <a:t>.</a:t>
            </a:r>
            <a:endParaRPr lang="en-US" sz="1100" b="0" i="0" u="none" strike="noStrike" cap="none" dirty="0" smtClean="0">
              <a:solidFill>
                <a:srgbClr val="000000"/>
              </a:solidFill>
              <a:effectLst/>
              <a:latin typeface="Arial"/>
              <a:ea typeface="Arial"/>
              <a:cs typeface="Arial"/>
              <a:sym typeface="Arial"/>
            </a:endParaRPr>
          </a:p>
          <a:p>
            <a:pPr lvl="0"/>
            <a:r>
              <a:rPr lang="en-US" sz="1100" b="0" i="1" u="none" strike="noStrike" cap="none" dirty="0" smtClean="0">
                <a:solidFill>
                  <a:srgbClr val="000000"/>
                </a:solidFill>
                <a:effectLst/>
                <a:latin typeface="Arial"/>
                <a:ea typeface="Arial"/>
                <a:cs typeface="Arial"/>
                <a:sym typeface="Arial"/>
              </a:rPr>
              <a:t>In the U.S., transportation is one of the top GHG emitters, which comes mainly from cars and trucks.</a:t>
            </a:r>
            <a:endParaRPr lang="en-US" sz="1100" b="0" i="0" u="none" strike="noStrike" cap="none" dirty="0" smtClean="0">
              <a:solidFill>
                <a:srgbClr val="000000"/>
              </a:solidFill>
              <a:effectLst/>
              <a:latin typeface="Arial"/>
              <a:ea typeface="Arial"/>
              <a:cs typeface="Arial"/>
              <a:sym typeface="Arial"/>
            </a:endParaRPr>
          </a:p>
          <a:p>
            <a:pPr marL="0" lvl="0" indent="0" rtl="0">
              <a:lnSpc>
                <a:spcPct val="115000"/>
              </a:lnSpc>
              <a:spcBef>
                <a:spcPts val="0"/>
              </a:spcBef>
              <a:spcAft>
                <a:spcPts val="1000"/>
              </a:spcAft>
              <a:buClr>
                <a:schemeClr val="dk1"/>
              </a:buClr>
              <a:buSzPts val="1100"/>
              <a:buFont typeface="Arial"/>
              <a:buNone/>
            </a:pPr>
            <a:endParaRPr b="1" dirty="0">
              <a:solidFill>
                <a:schemeClr val="dk1"/>
              </a:solidFill>
              <a:latin typeface="Cambria"/>
              <a:ea typeface="Cambria"/>
              <a:cs typeface="Cambria"/>
              <a:sym typeface="Cambria"/>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Shape 11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1" name="Shape 11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39700" indent="0">
              <a:buNone/>
            </a:pPr>
            <a:r>
              <a:rPr lang="en-US" sz="1100" b="1" i="0" u="none" strike="noStrike" cap="none" dirty="0" smtClean="0">
                <a:solidFill>
                  <a:srgbClr val="000000"/>
                </a:solidFill>
                <a:effectLst/>
                <a:latin typeface="Arial"/>
                <a:ea typeface="Arial"/>
                <a:cs typeface="Arial"/>
                <a:sym typeface="Arial"/>
              </a:rPr>
              <a:t>8. (10 min) Ask students to analyze the “1 Billion Cars in Operation” (Fig. 7.4), “Transportation GHG Emissions in the U.S.” (Fig. 7.5) and “CO</a:t>
            </a:r>
            <a:r>
              <a:rPr lang="en-US" sz="1100" b="1" i="0" u="none" strike="noStrike" cap="none" baseline="-25000" dirty="0" smtClean="0">
                <a:solidFill>
                  <a:srgbClr val="000000"/>
                </a:solidFill>
                <a:effectLst/>
                <a:latin typeface="Arial"/>
                <a:ea typeface="Arial"/>
                <a:cs typeface="Arial"/>
                <a:sym typeface="Arial"/>
              </a:rPr>
              <a:t>2</a:t>
            </a:r>
            <a:r>
              <a:rPr lang="en-US" sz="1100" b="1" i="0" u="none" strike="noStrike" cap="none" dirty="0" smtClean="0">
                <a:solidFill>
                  <a:srgbClr val="000000"/>
                </a:solidFill>
                <a:effectLst/>
                <a:latin typeface="Arial"/>
                <a:ea typeface="Arial"/>
                <a:cs typeface="Arial"/>
                <a:sym typeface="Arial"/>
              </a:rPr>
              <a:t> Emissions from Burning Fossil Fuels” (Fig. 7.6).</a:t>
            </a:r>
            <a:endParaRPr lang="en-US" sz="1100" b="0" i="0" u="none" strike="noStrike" cap="none" dirty="0" smtClean="0">
              <a:solidFill>
                <a:srgbClr val="000000"/>
              </a:solidFill>
              <a:effectLst/>
              <a:latin typeface="Arial"/>
              <a:ea typeface="Arial"/>
              <a:cs typeface="Arial"/>
              <a:sym typeface="Arial"/>
            </a:endParaRPr>
          </a:p>
          <a:p>
            <a:pPr marL="139700" indent="0">
              <a:buNone/>
            </a:pPr>
            <a:r>
              <a:rPr lang="en-US" sz="1100" b="1" i="0" u="none" strike="noStrike" cap="none" dirty="0" smtClean="0">
                <a:solidFill>
                  <a:srgbClr val="000000"/>
                </a:solidFill>
                <a:effectLst/>
                <a:latin typeface="Arial"/>
                <a:ea typeface="Arial"/>
                <a:cs typeface="Arial"/>
                <a:sym typeface="Arial"/>
              </a:rPr>
              <a:t>Ask students what patterns they observe in the data. Students record observations on their Student Activity Sheet. </a:t>
            </a:r>
            <a:endParaRPr lang="en-US" sz="1100" b="0" i="0" u="none" strike="noStrike" cap="none" dirty="0" smtClean="0">
              <a:solidFill>
                <a:srgbClr val="000000"/>
              </a:solidFill>
              <a:effectLst/>
              <a:latin typeface="Arial"/>
              <a:ea typeface="Arial"/>
              <a:cs typeface="Arial"/>
              <a:sym typeface="Arial"/>
            </a:endParaRPr>
          </a:p>
          <a:p>
            <a:pPr marL="139700" indent="0">
              <a:buNone/>
            </a:pPr>
            <a:r>
              <a:rPr lang="en-US" sz="1100" b="1" i="0" u="none" strike="noStrike" cap="none" dirty="0" smtClean="0">
                <a:solidFill>
                  <a:srgbClr val="000000"/>
                </a:solidFill>
                <a:effectLst/>
                <a:latin typeface="Arial"/>
                <a:ea typeface="Arial"/>
                <a:cs typeface="Arial"/>
                <a:sym typeface="Arial"/>
              </a:rPr>
              <a:t> </a:t>
            </a:r>
            <a:endParaRPr lang="en-US" sz="1100" b="0" i="0" u="none" strike="noStrike" cap="none" dirty="0" smtClean="0">
              <a:solidFill>
                <a:srgbClr val="000000"/>
              </a:solidFill>
              <a:effectLst/>
              <a:latin typeface="Arial"/>
              <a:ea typeface="Arial"/>
              <a:cs typeface="Arial"/>
              <a:sym typeface="Arial"/>
            </a:endParaRPr>
          </a:p>
          <a:p>
            <a:pPr marL="139700" indent="0">
              <a:buNone/>
            </a:pPr>
            <a:r>
              <a:rPr lang="en-US" sz="1100" b="1" i="0" u="sng" strike="noStrike" cap="none" dirty="0" smtClean="0">
                <a:solidFill>
                  <a:srgbClr val="000000"/>
                </a:solidFill>
                <a:effectLst/>
                <a:latin typeface="Arial"/>
                <a:ea typeface="Arial"/>
                <a:cs typeface="Arial"/>
                <a:sym typeface="Arial"/>
              </a:rPr>
              <a:t>Suggested Prompts: </a:t>
            </a:r>
            <a:endParaRPr lang="en-US" sz="1100" b="0" i="0" u="none" strike="noStrike" cap="none" dirty="0" smtClean="0">
              <a:solidFill>
                <a:srgbClr val="000000"/>
              </a:solidFill>
              <a:effectLst/>
              <a:latin typeface="Arial"/>
              <a:ea typeface="Arial"/>
              <a:cs typeface="Arial"/>
              <a:sym typeface="Arial"/>
            </a:endParaRPr>
          </a:p>
          <a:p>
            <a:pPr lvl="0"/>
            <a:r>
              <a:rPr lang="en-US" sz="1100" b="0" i="0" u="none" strike="noStrike" cap="none" dirty="0" smtClean="0">
                <a:solidFill>
                  <a:srgbClr val="000000"/>
                </a:solidFill>
                <a:effectLst/>
                <a:latin typeface="Arial"/>
                <a:ea typeface="Arial"/>
                <a:cs typeface="Arial"/>
                <a:sym typeface="Arial"/>
              </a:rPr>
              <a:t>After comparing Figures 7.4, 7.5, 7.6, what patterns, if any, do you observe in the data?</a:t>
            </a:r>
          </a:p>
          <a:p>
            <a:pPr lvl="0"/>
            <a:r>
              <a:rPr lang="en-US" sz="1100" b="0" i="0" u="none" strike="noStrike" cap="none" dirty="0" smtClean="0">
                <a:solidFill>
                  <a:srgbClr val="000000"/>
                </a:solidFill>
                <a:effectLst/>
                <a:latin typeface="Arial"/>
                <a:ea typeface="Arial"/>
                <a:cs typeface="Arial"/>
                <a:sym typeface="Arial"/>
              </a:rPr>
              <a:t>Do you see a connection between the location of cars in the world and the highest CO</a:t>
            </a:r>
            <a:r>
              <a:rPr lang="en-US" sz="1100" b="0" i="0" u="none" strike="noStrike" cap="none" baseline="-25000" dirty="0" smtClean="0">
                <a:solidFill>
                  <a:srgbClr val="000000"/>
                </a:solidFill>
                <a:effectLst/>
                <a:latin typeface="Arial"/>
                <a:ea typeface="Arial"/>
                <a:cs typeface="Arial"/>
                <a:sym typeface="Arial"/>
              </a:rPr>
              <a:t>2</a:t>
            </a:r>
            <a:r>
              <a:rPr lang="en-US" sz="1100" b="0" i="0" u="none" strike="noStrike" cap="none" dirty="0" smtClean="0">
                <a:solidFill>
                  <a:srgbClr val="000000"/>
                </a:solidFill>
                <a:effectLst/>
                <a:latin typeface="Arial"/>
                <a:ea typeface="Arial"/>
                <a:cs typeface="Arial"/>
                <a:sym typeface="Arial"/>
              </a:rPr>
              <a:t> emissions in the world? Explain.</a:t>
            </a:r>
          </a:p>
          <a:p>
            <a:pPr lvl="0"/>
            <a:r>
              <a:rPr lang="en-US" sz="1100" b="0" i="0" u="none" strike="noStrike" cap="none" dirty="0" smtClean="0">
                <a:solidFill>
                  <a:srgbClr val="000000"/>
                </a:solidFill>
                <a:effectLst/>
                <a:latin typeface="Arial"/>
                <a:ea typeface="Arial"/>
                <a:cs typeface="Arial"/>
                <a:sym typeface="Arial"/>
              </a:rPr>
              <a:t>What do you note about transportation in the U.S. and GHG emissions?</a:t>
            </a:r>
          </a:p>
          <a:p>
            <a:pPr marL="139700" indent="0">
              <a:buNone/>
            </a:pPr>
            <a:r>
              <a:rPr lang="en-US" sz="1100" b="0" i="0" u="none" strike="noStrike" cap="none" dirty="0" smtClean="0">
                <a:solidFill>
                  <a:srgbClr val="000000"/>
                </a:solidFill>
                <a:effectLst/>
                <a:latin typeface="Arial"/>
                <a:ea typeface="Arial"/>
                <a:cs typeface="Arial"/>
                <a:sym typeface="Arial"/>
              </a:rPr>
              <a:t> </a:t>
            </a:r>
          </a:p>
          <a:p>
            <a:pPr marL="139700" indent="0">
              <a:buNone/>
            </a:pPr>
            <a:r>
              <a:rPr lang="en-US" sz="1100" b="1" i="0" u="none" strike="noStrike" cap="none" dirty="0" smtClean="0">
                <a:solidFill>
                  <a:srgbClr val="000000"/>
                </a:solidFill>
                <a:effectLst/>
                <a:latin typeface="Arial"/>
                <a:ea typeface="Arial"/>
                <a:cs typeface="Arial"/>
                <a:sym typeface="Arial"/>
              </a:rPr>
              <a:t>Listen for </a:t>
            </a:r>
            <a:r>
              <a:rPr lang="en-US" sz="1100" b="1" i="1" u="none" strike="noStrike" cap="none" dirty="0" smtClean="0">
                <a:solidFill>
                  <a:srgbClr val="000000"/>
                </a:solidFill>
                <a:effectLst/>
                <a:latin typeface="Arial"/>
                <a:ea typeface="Arial"/>
                <a:cs typeface="Arial"/>
                <a:sym typeface="Arial"/>
              </a:rPr>
              <a:t>student responses</a:t>
            </a:r>
            <a:r>
              <a:rPr lang="en-US" sz="1100" b="1" i="0" u="none" strike="noStrike" cap="none" dirty="0" smtClean="0">
                <a:solidFill>
                  <a:srgbClr val="000000"/>
                </a:solidFill>
                <a:effectLst/>
                <a:latin typeface="Arial"/>
                <a:ea typeface="Arial"/>
                <a:cs typeface="Arial"/>
                <a:sym typeface="Arial"/>
              </a:rPr>
              <a:t> such as:</a:t>
            </a:r>
            <a:endParaRPr lang="en-US" sz="1100" b="0" i="0" u="none" strike="noStrike" cap="none" dirty="0" smtClean="0">
              <a:solidFill>
                <a:srgbClr val="000000"/>
              </a:solidFill>
              <a:effectLst/>
              <a:latin typeface="Arial"/>
              <a:ea typeface="Arial"/>
              <a:cs typeface="Arial"/>
              <a:sym typeface="Arial"/>
            </a:endParaRPr>
          </a:p>
          <a:p>
            <a:pPr lvl="0"/>
            <a:r>
              <a:rPr lang="en-US" sz="1100" b="0" i="1" u="none" strike="noStrike" cap="none" dirty="0" smtClean="0">
                <a:solidFill>
                  <a:srgbClr val="000000"/>
                </a:solidFill>
                <a:effectLst/>
                <a:latin typeface="Arial"/>
                <a:ea typeface="Arial"/>
                <a:cs typeface="Arial"/>
                <a:sym typeface="Arial"/>
              </a:rPr>
              <a:t>We see that the location of the cars in the world match the locations of the greatest CO</a:t>
            </a:r>
            <a:r>
              <a:rPr lang="en-US" sz="1100" b="0" i="1" u="none" strike="noStrike" cap="none" baseline="-25000" dirty="0" smtClean="0">
                <a:solidFill>
                  <a:srgbClr val="000000"/>
                </a:solidFill>
                <a:effectLst/>
                <a:latin typeface="Arial"/>
                <a:ea typeface="Arial"/>
                <a:cs typeface="Arial"/>
                <a:sym typeface="Arial"/>
              </a:rPr>
              <a:t>2</a:t>
            </a:r>
            <a:r>
              <a:rPr lang="en-US" sz="1100" b="0" i="1" u="none" strike="noStrike" cap="none" dirty="0" smtClean="0">
                <a:solidFill>
                  <a:srgbClr val="000000"/>
                </a:solidFill>
                <a:effectLst/>
                <a:latin typeface="Arial"/>
                <a:ea typeface="Arial"/>
                <a:cs typeface="Arial"/>
                <a:sym typeface="Arial"/>
              </a:rPr>
              <a:t> emissions in the world.</a:t>
            </a:r>
            <a:endParaRPr lang="en-US" sz="1100" b="0" i="0" u="none" strike="noStrike" cap="none" dirty="0" smtClean="0">
              <a:solidFill>
                <a:srgbClr val="000000"/>
              </a:solidFill>
              <a:effectLst/>
              <a:latin typeface="Arial"/>
              <a:ea typeface="Arial"/>
              <a:cs typeface="Arial"/>
              <a:sym typeface="Arial"/>
            </a:endParaRPr>
          </a:p>
          <a:p>
            <a:pPr lvl="0"/>
            <a:r>
              <a:rPr lang="en-US" sz="1100" b="0" i="1" u="none" strike="noStrike" cap="none" dirty="0" smtClean="0">
                <a:solidFill>
                  <a:srgbClr val="000000"/>
                </a:solidFill>
                <a:effectLst/>
                <a:latin typeface="Arial"/>
                <a:ea typeface="Arial"/>
                <a:cs typeface="Arial"/>
                <a:sym typeface="Arial"/>
              </a:rPr>
              <a:t>Almost all of the countries with the greatest number of cars has the highest emissions of CO</a:t>
            </a:r>
            <a:r>
              <a:rPr lang="en-US" sz="1100" b="0" i="1" u="none" strike="noStrike" cap="none" baseline="-25000" dirty="0" smtClean="0">
                <a:solidFill>
                  <a:srgbClr val="000000"/>
                </a:solidFill>
                <a:effectLst/>
                <a:latin typeface="Arial"/>
                <a:ea typeface="Arial"/>
                <a:cs typeface="Arial"/>
                <a:sym typeface="Arial"/>
              </a:rPr>
              <a:t>2</a:t>
            </a:r>
            <a:r>
              <a:rPr lang="en-US" sz="1100" b="0" i="1" u="none" strike="noStrike" cap="none" dirty="0" smtClean="0">
                <a:solidFill>
                  <a:srgbClr val="000000"/>
                </a:solidFill>
                <a:effectLst/>
                <a:latin typeface="Arial"/>
                <a:ea typeface="Arial"/>
                <a:cs typeface="Arial"/>
                <a:sym typeface="Arial"/>
              </a:rPr>
              <a:t>.</a:t>
            </a:r>
            <a:endParaRPr lang="en-US" sz="1100" b="0" i="0" u="none" strike="noStrike" cap="none" dirty="0" smtClean="0">
              <a:solidFill>
                <a:srgbClr val="000000"/>
              </a:solidFill>
              <a:effectLst/>
              <a:latin typeface="Arial"/>
              <a:ea typeface="Arial"/>
              <a:cs typeface="Arial"/>
              <a:sym typeface="Arial"/>
            </a:endParaRPr>
          </a:p>
          <a:p>
            <a:pPr lvl="0"/>
            <a:r>
              <a:rPr lang="en-US" sz="1100" b="0" i="1" u="none" strike="noStrike" cap="none" dirty="0" smtClean="0">
                <a:solidFill>
                  <a:srgbClr val="000000"/>
                </a:solidFill>
                <a:effectLst/>
                <a:latin typeface="Arial"/>
                <a:ea typeface="Arial"/>
                <a:cs typeface="Arial"/>
                <a:sym typeface="Arial"/>
              </a:rPr>
              <a:t>In the U.S., transportation is one of the top GHG emitters, which comes mainly from cars and trucks.</a:t>
            </a:r>
            <a:endParaRPr lang="en-US" sz="1100" b="0" i="0" u="none" strike="noStrike" cap="none" dirty="0">
              <a:solidFill>
                <a:srgbClr val="000000"/>
              </a:solidFill>
              <a:effectLst/>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blipFill>
          <a:blip r:embed="rId2">
            <a:alphaModFix/>
          </a:blip>
          <a:stretch>
            <a:fillRect/>
          </a:stretch>
        </a:blipFill>
        <a:effectLst/>
      </p:bgPr>
    </p:bg>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992767"/>
            <a:ext cx="8520600" cy="2736900"/>
          </a:xfrm>
          <a:prstGeom prst="rect">
            <a:avLst/>
          </a:prstGeom>
        </p:spPr>
        <p:txBody>
          <a:bodyPr spcFirstLastPara="1" wrap="square" lIns="91425" tIns="91425" rIns="91425" bIns="91425" anchor="b" anchorCtr="0"/>
          <a:lstStyle>
            <a:lvl1pPr lvl="0" algn="ctr">
              <a:spcBef>
                <a:spcPts val="0"/>
              </a:spcBef>
              <a:spcAft>
                <a:spcPts val="0"/>
              </a:spcAft>
              <a:buClr>
                <a:srgbClr val="38761D"/>
              </a:buClr>
              <a:buSzPts val="5200"/>
              <a:buFont typeface="Dosis"/>
              <a:buNone/>
              <a:defRPr sz="5200" b="1">
                <a:solidFill>
                  <a:srgbClr val="38761D"/>
                </a:solidFill>
                <a:latin typeface="Dosis"/>
                <a:ea typeface="Dosis"/>
                <a:cs typeface="Dosis"/>
                <a:sym typeface="Dosis"/>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Shape 11"/>
          <p:cNvSpPr txBox="1">
            <a:spLocks noGrp="1"/>
          </p:cNvSpPr>
          <p:nvPr>
            <p:ph type="subTitle" idx="1"/>
          </p:nvPr>
        </p:nvSpPr>
        <p:spPr>
          <a:xfrm>
            <a:off x="311700" y="3778833"/>
            <a:ext cx="8520600" cy="10569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Clr>
                <a:srgbClr val="000000"/>
              </a:buClr>
              <a:buSzPts val="2800"/>
              <a:buFont typeface="Dosis"/>
              <a:buNone/>
              <a:defRPr sz="2800">
                <a:solidFill>
                  <a:srgbClr val="000000"/>
                </a:solidFill>
                <a:latin typeface="Dosis"/>
                <a:ea typeface="Dosis"/>
                <a:cs typeface="Dosis"/>
                <a:sym typeface="Dosis"/>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Shape 12"/>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Shape 45"/>
          <p:cNvSpPr txBox="1">
            <a:spLocks noGrp="1"/>
          </p:cNvSpPr>
          <p:nvPr>
            <p:ph type="title" hasCustomPrompt="1"/>
          </p:nvPr>
        </p:nvSpPr>
        <p:spPr>
          <a:xfrm>
            <a:off x="311700" y="1474833"/>
            <a:ext cx="8520600" cy="26181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Shape 46"/>
          <p:cNvSpPr txBox="1">
            <a:spLocks noGrp="1"/>
          </p:cNvSpPr>
          <p:nvPr>
            <p:ph type="body" idx="1"/>
          </p:nvPr>
        </p:nvSpPr>
        <p:spPr>
          <a:xfrm>
            <a:off x="311700" y="4202967"/>
            <a:ext cx="8520600" cy="17343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Shape 47"/>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867800"/>
            <a:ext cx="8520600" cy="11223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Shape 15"/>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lstStyle>
            <a:lvl1pPr lvl="0">
              <a:spcBef>
                <a:spcPts val="0"/>
              </a:spcBef>
              <a:spcAft>
                <a:spcPts val="0"/>
              </a:spcAft>
              <a:buClr>
                <a:srgbClr val="38761D"/>
              </a:buClr>
              <a:buSzPts val="3600"/>
              <a:buFont typeface="Dosis"/>
              <a:buNone/>
              <a:defRPr sz="3600" b="1">
                <a:solidFill>
                  <a:srgbClr val="38761D"/>
                </a:solidFill>
                <a:latin typeface="Dosis"/>
                <a:ea typeface="Dosis"/>
                <a:cs typeface="Dosis"/>
                <a:sym typeface="Dosis"/>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Shape 18"/>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lstStyle>
            <a:lvl1pPr marL="457200" lvl="0" indent="-381000">
              <a:spcBef>
                <a:spcPts val="0"/>
              </a:spcBef>
              <a:spcAft>
                <a:spcPts val="0"/>
              </a:spcAft>
              <a:buClr>
                <a:srgbClr val="000000"/>
              </a:buClr>
              <a:buSzPts val="2400"/>
              <a:buFont typeface="Petrona"/>
              <a:buChar char="●"/>
              <a:defRPr sz="2400">
                <a:solidFill>
                  <a:srgbClr val="000000"/>
                </a:solidFill>
                <a:latin typeface="Petrona"/>
                <a:ea typeface="Petrona"/>
                <a:cs typeface="Petrona"/>
                <a:sym typeface="Petrona"/>
              </a:defRPr>
            </a:lvl1pPr>
            <a:lvl2pPr marL="914400" lvl="1" indent="-342900">
              <a:spcBef>
                <a:spcPts val="1600"/>
              </a:spcBef>
              <a:spcAft>
                <a:spcPts val="0"/>
              </a:spcAft>
              <a:buClr>
                <a:srgbClr val="38761D"/>
              </a:buClr>
              <a:buSzPts val="1800"/>
              <a:buFont typeface="Dosis"/>
              <a:buChar char="○"/>
              <a:defRPr sz="1800">
                <a:solidFill>
                  <a:srgbClr val="38761D"/>
                </a:solidFill>
                <a:latin typeface="Dosis"/>
                <a:ea typeface="Dosis"/>
                <a:cs typeface="Dosis"/>
                <a:sym typeface="Dosis"/>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Shape 19"/>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Shape 22"/>
          <p:cNvSpPr txBox="1">
            <a:spLocks noGrp="1"/>
          </p:cNvSpPr>
          <p:nvPr>
            <p:ph type="body" idx="1"/>
          </p:nvPr>
        </p:nvSpPr>
        <p:spPr>
          <a:xfrm>
            <a:off x="311700" y="1536633"/>
            <a:ext cx="3999900" cy="45552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Shape 23"/>
          <p:cNvSpPr txBox="1">
            <a:spLocks noGrp="1"/>
          </p:cNvSpPr>
          <p:nvPr>
            <p:ph type="body" idx="2"/>
          </p:nvPr>
        </p:nvSpPr>
        <p:spPr>
          <a:xfrm>
            <a:off x="4832400" y="1536633"/>
            <a:ext cx="3999900" cy="45552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Shape 24"/>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Shape 27"/>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740800"/>
            <a:ext cx="2808000" cy="1007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Shape 30"/>
          <p:cNvSpPr txBox="1">
            <a:spLocks noGrp="1"/>
          </p:cNvSpPr>
          <p:nvPr>
            <p:ph type="body" idx="1"/>
          </p:nvPr>
        </p:nvSpPr>
        <p:spPr>
          <a:xfrm>
            <a:off x="311700" y="1852800"/>
            <a:ext cx="2808000" cy="42393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Shape 31"/>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600200"/>
            <a:ext cx="6367800" cy="54543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Shape 34"/>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Shape 36"/>
          <p:cNvSpPr/>
          <p:nvPr/>
        </p:nvSpPr>
        <p:spPr>
          <a:xfrm>
            <a:off x="4572000" y="-167"/>
            <a:ext cx="4572000" cy="68580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 name="Shape 37"/>
          <p:cNvSpPr txBox="1">
            <a:spLocks noGrp="1"/>
          </p:cNvSpPr>
          <p:nvPr>
            <p:ph type="title"/>
          </p:nvPr>
        </p:nvSpPr>
        <p:spPr>
          <a:xfrm>
            <a:off x="265500" y="1644233"/>
            <a:ext cx="4045200" cy="19764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Shape 38"/>
          <p:cNvSpPr txBox="1">
            <a:spLocks noGrp="1"/>
          </p:cNvSpPr>
          <p:nvPr>
            <p:ph type="subTitle" idx="1"/>
          </p:nvPr>
        </p:nvSpPr>
        <p:spPr>
          <a:xfrm>
            <a:off x="265500" y="3737433"/>
            <a:ext cx="4045200" cy="16467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Shape 39"/>
          <p:cNvSpPr txBox="1">
            <a:spLocks noGrp="1"/>
          </p:cNvSpPr>
          <p:nvPr>
            <p:ph type="body" idx="2"/>
          </p:nvPr>
        </p:nvSpPr>
        <p:spPr>
          <a:xfrm>
            <a:off x="4939500" y="965433"/>
            <a:ext cx="3837000" cy="49269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Shape 40"/>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5640767"/>
            <a:ext cx="5998800" cy="8067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Shape 43"/>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Shape 7"/>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Shape 8"/>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311700" y="1279077"/>
            <a:ext cx="8520600" cy="33015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How do cars impact CO</a:t>
            </a:r>
            <a:r>
              <a:rPr lang="en" baseline="-25000"/>
              <a:t>2</a:t>
            </a:r>
            <a:r>
              <a:rPr lang="en"/>
              <a:t> </a:t>
            </a:r>
            <a:endParaRPr/>
          </a:p>
          <a:p>
            <a:pPr marL="0" lvl="0" indent="0">
              <a:spcBef>
                <a:spcPts val="0"/>
              </a:spcBef>
              <a:spcAft>
                <a:spcPts val="0"/>
              </a:spcAft>
              <a:buNone/>
            </a:pPr>
            <a:r>
              <a:rPr lang="en"/>
              <a:t>in the atmosphere?</a:t>
            </a:r>
            <a:endParaRPr/>
          </a:p>
          <a:p>
            <a:pPr marL="0" lvl="0" indent="0">
              <a:spcBef>
                <a:spcPts val="0"/>
              </a:spcBef>
              <a:spcAft>
                <a:spcPts val="0"/>
              </a:spcAft>
              <a:buNone/>
            </a:pPr>
            <a:endParaRPr/>
          </a:p>
          <a:p>
            <a:pPr marL="0" lvl="0" indent="0">
              <a:spcBef>
                <a:spcPts val="0"/>
              </a:spcBef>
              <a:spcAft>
                <a:spcPts val="0"/>
              </a:spcAft>
              <a:buNone/>
            </a:pPr>
            <a:r>
              <a:rPr lang="en"/>
              <a:t>Lesson 7</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CFE2F3"/>
        </a:solidFill>
        <a:effectLst/>
      </p:bgPr>
    </p:bg>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311700" y="281067"/>
            <a:ext cx="8520600" cy="763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What did we figure out? What questions do you have now? </a:t>
            </a:r>
            <a:endParaRPr/>
          </a:p>
        </p:txBody>
      </p:sp>
      <p:sp>
        <p:nvSpPr>
          <p:cNvPr id="122" name="Shape 122"/>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noAutofit/>
          </a:bodyPr>
          <a:lstStyle/>
          <a:p>
            <a:pPr marL="0" lvl="0" indent="0" rtl="0">
              <a:spcBef>
                <a:spcPts val="0"/>
              </a:spcBef>
              <a:spcAft>
                <a:spcPts val="0"/>
              </a:spcAft>
              <a:buClr>
                <a:schemeClr val="dk1"/>
              </a:buClr>
              <a:buSzPts val="1100"/>
              <a:buFont typeface="Arial"/>
              <a:buNone/>
            </a:pPr>
            <a:r>
              <a:rPr lang="en" sz="3000">
                <a:solidFill>
                  <a:schemeClr val="dk1"/>
                </a:solidFill>
              </a:rPr>
              <a:t>Share thoughts as a class.</a:t>
            </a:r>
            <a:endParaRPr sz="3000" b="1">
              <a:solidFill>
                <a:schemeClr val="dk1"/>
              </a:solidFill>
              <a:latin typeface="Dosis"/>
              <a:ea typeface="Dosis"/>
              <a:cs typeface="Dosis"/>
              <a:sym typeface="Dosis"/>
            </a:endParaRPr>
          </a:p>
          <a:p>
            <a:pPr marL="0" lvl="0" indent="0" rtl="0">
              <a:lnSpc>
                <a:spcPct val="100000"/>
              </a:lnSpc>
              <a:spcBef>
                <a:spcPts val="1600"/>
              </a:spcBef>
              <a:spcAft>
                <a:spcPts val="1000"/>
              </a:spcAft>
              <a:buClr>
                <a:schemeClr val="dk1"/>
              </a:buClr>
              <a:buSzPts val="1100"/>
              <a:buFont typeface="Arial"/>
              <a:buNone/>
            </a:pPr>
            <a:endParaRPr sz="3000">
              <a:solidFill>
                <a:schemeClr val="dk1"/>
              </a:solidFill>
            </a:endParaRPr>
          </a:p>
        </p:txBody>
      </p:sp>
      <p:cxnSp>
        <p:nvCxnSpPr>
          <p:cNvPr id="123" name="Shape 123"/>
          <p:cNvCxnSpPr/>
          <p:nvPr/>
        </p:nvCxnSpPr>
        <p:spPr>
          <a:xfrm>
            <a:off x="367100" y="1501750"/>
            <a:ext cx="8476500" cy="33300"/>
          </a:xfrm>
          <a:prstGeom prst="straightConnector1">
            <a:avLst/>
          </a:prstGeom>
          <a:noFill/>
          <a:ln w="38100" cap="flat" cmpd="sng">
            <a:solidFill>
              <a:srgbClr val="38761D"/>
            </a:solidFill>
            <a:prstDash val="solid"/>
            <a:round/>
            <a:headEnd type="none" w="med" len="med"/>
            <a:tailEnd type="none" w="med" len="med"/>
          </a:ln>
        </p:spPr>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CFE2F3"/>
        </a:solidFill>
        <a:effectLst/>
      </p:bgPr>
    </p:bg>
    <p:spTree>
      <p:nvGrpSpPr>
        <p:cNvPr id="1" name="Shape 127"/>
        <p:cNvGrpSpPr/>
        <p:nvPr/>
      </p:nvGrpSpPr>
      <p:grpSpPr>
        <a:xfrm>
          <a:off x="0" y="0"/>
          <a:ext cx="0" cy="0"/>
          <a:chOff x="0" y="0"/>
          <a:chExt cx="0" cy="0"/>
        </a:xfrm>
      </p:grpSpPr>
      <p:sp>
        <p:nvSpPr>
          <p:cNvPr id="128" name="Shape 128"/>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Where should we go next?</a:t>
            </a:r>
            <a:endParaRPr/>
          </a:p>
        </p:txBody>
      </p:sp>
      <p:sp>
        <p:nvSpPr>
          <p:cNvPr id="129" name="Shape 129"/>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3000" dirty="0"/>
              <a:t>What questions and ideas do we have for how we might investigate these questions in future lessons? </a:t>
            </a:r>
            <a:endParaRPr sz="3000" dirty="0"/>
          </a:p>
          <a:p>
            <a:pPr marL="0" lvl="0" indent="0" rtl="0">
              <a:spcBef>
                <a:spcPts val="1600"/>
              </a:spcBef>
              <a:spcAft>
                <a:spcPts val="0"/>
              </a:spcAft>
              <a:buNone/>
            </a:pPr>
            <a:r>
              <a:rPr lang="en" sz="3000">
                <a:solidFill>
                  <a:schemeClr val="dk1"/>
                </a:solidFill>
              </a:rPr>
              <a:t>Write them down on your </a:t>
            </a:r>
            <a:r>
              <a:rPr lang="en" sz="3000" smtClean="0">
                <a:solidFill>
                  <a:schemeClr val="dk1"/>
                </a:solidFill>
              </a:rPr>
              <a:t>Student Activity Sheet</a:t>
            </a:r>
            <a:r>
              <a:rPr lang="en" sz="3000">
                <a:solidFill>
                  <a:schemeClr val="dk1"/>
                </a:solidFill>
              </a:rPr>
              <a:t>.</a:t>
            </a:r>
            <a:endParaRPr sz="3000" dirty="0"/>
          </a:p>
          <a:p>
            <a:pPr marL="0" lvl="0" indent="0" rtl="0">
              <a:spcBef>
                <a:spcPts val="1600"/>
              </a:spcBef>
              <a:spcAft>
                <a:spcPts val="1600"/>
              </a:spcAft>
              <a:buNone/>
            </a:pPr>
            <a:endParaRPr sz="3000" dirty="0"/>
          </a:p>
        </p:txBody>
      </p:sp>
      <p:cxnSp>
        <p:nvCxnSpPr>
          <p:cNvPr id="130" name="Shape 130"/>
          <p:cNvCxnSpPr/>
          <p:nvPr/>
        </p:nvCxnSpPr>
        <p:spPr>
          <a:xfrm>
            <a:off x="367100" y="1501750"/>
            <a:ext cx="8476500" cy="33300"/>
          </a:xfrm>
          <a:prstGeom prst="straightConnector1">
            <a:avLst/>
          </a:prstGeom>
          <a:noFill/>
          <a:ln w="38100" cap="flat" cmpd="sng">
            <a:solidFill>
              <a:srgbClr val="38761D"/>
            </a:solidFill>
            <a:prstDash val="solid"/>
            <a:round/>
            <a:headEnd type="none" w="med" len="med"/>
            <a:tailEnd type="none" w="med" len="med"/>
          </a:ln>
        </p:spPr>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Do now</a:t>
            </a:r>
            <a:endParaRPr/>
          </a:p>
        </p:txBody>
      </p:sp>
      <p:cxnSp>
        <p:nvCxnSpPr>
          <p:cNvPr id="60" name="Shape 60"/>
          <p:cNvCxnSpPr/>
          <p:nvPr/>
        </p:nvCxnSpPr>
        <p:spPr>
          <a:xfrm>
            <a:off x="367100" y="1501750"/>
            <a:ext cx="8476500" cy="33300"/>
          </a:xfrm>
          <a:prstGeom prst="straightConnector1">
            <a:avLst/>
          </a:prstGeom>
          <a:noFill/>
          <a:ln w="38100" cap="flat" cmpd="sng">
            <a:solidFill>
              <a:srgbClr val="38761D"/>
            </a:solidFill>
            <a:prstDash val="solid"/>
            <a:round/>
            <a:headEnd type="none" w="med" len="med"/>
            <a:tailEnd type="none" w="med" len="med"/>
          </a:ln>
        </p:spPr>
      </p:cxnSp>
      <p:sp>
        <p:nvSpPr>
          <p:cNvPr id="61" name="Shape 61"/>
          <p:cNvSpPr txBox="1">
            <a:spLocks noGrp="1"/>
          </p:cNvSpPr>
          <p:nvPr>
            <p:ph type="body" idx="1"/>
          </p:nvPr>
        </p:nvSpPr>
        <p:spPr>
          <a:xfrm>
            <a:off x="311700" y="1811858"/>
            <a:ext cx="8520600" cy="4555200"/>
          </a:xfrm>
          <a:prstGeom prst="rect">
            <a:avLst/>
          </a:prstGeom>
        </p:spPr>
        <p:txBody>
          <a:bodyPr spcFirstLastPara="1" wrap="square" lIns="91425" tIns="91425" rIns="91425" bIns="91425" anchor="t" anchorCtr="0">
            <a:noAutofit/>
          </a:bodyPr>
          <a:lstStyle/>
          <a:p>
            <a:pPr marL="0" lvl="0" indent="0" rtl="0">
              <a:lnSpc>
                <a:spcPct val="100000"/>
              </a:lnSpc>
              <a:spcBef>
                <a:spcPts val="0"/>
              </a:spcBef>
              <a:spcAft>
                <a:spcPts val="0"/>
              </a:spcAft>
              <a:buNone/>
            </a:pPr>
            <a:r>
              <a:rPr lang="en" sz="3000"/>
              <a:t>What did we decide we wanted to investigate last time?</a:t>
            </a:r>
            <a:endParaRPr sz="3000"/>
          </a:p>
          <a:p>
            <a:pPr marL="0" lvl="0" indent="0" rtl="0">
              <a:lnSpc>
                <a:spcPct val="100000"/>
              </a:lnSpc>
              <a:spcBef>
                <a:spcPts val="0"/>
              </a:spcBef>
              <a:spcAft>
                <a:spcPts val="0"/>
              </a:spcAft>
              <a:buClr>
                <a:schemeClr val="dk1"/>
              </a:buClr>
              <a:buSzPts val="1100"/>
              <a:buFont typeface="Arial"/>
              <a:buNone/>
            </a:pPr>
            <a:endParaRPr sz="3000"/>
          </a:p>
          <a:p>
            <a:pPr marL="0" lvl="0" indent="0" rtl="0">
              <a:lnSpc>
                <a:spcPct val="100000"/>
              </a:lnSpc>
              <a:spcBef>
                <a:spcPts val="0"/>
              </a:spcBef>
              <a:spcAft>
                <a:spcPts val="0"/>
              </a:spcAft>
              <a:buClr>
                <a:schemeClr val="dk1"/>
              </a:buClr>
              <a:buSzPts val="1100"/>
              <a:buFont typeface="Arial"/>
              <a:buNone/>
            </a:pPr>
            <a:endParaRPr sz="3000"/>
          </a:p>
          <a:p>
            <a:pPr marL="0" lvl="0" indent="0" rtl="0">
              <a:lnSpc>
                <a:spcPct val="100000"/>
              </a:lnSpc>
              <a:spcBef>
                <a:spcPts val="0"/>
              </a:spcBef>
              <a:spcAft>
                <a:spcPts val="0"/>
              </a:spcAft>
              <a:buNone/>
            </a:pPr>
            <a:r>
              <a:rPr lang="en" sz="3000"/>
              <a:t>What questions do you still have about human activities and the relationship with carbon dioxide (CO</a:t>
            </a:r>
            <a:r>
              <a:rPr lang="en" sz="3000" baseline="-25000"/>
              <a:t>2</a:t>
            </a:r>
            <a:r>
              <a:rPr lang="en" sz="3000"/>
              <a:t>) in the atmosphere?</a:t>
            </a:r>
            <a:endParaRPr sz="30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Driving Questions Board</a:t>
            </a:r>
            <a:endParaRPr/>
          </a:p>
        </p:txBody>
      </p:sp>
      <p:cxnSp>
        <p:nvCxnSpPr>
          <p:cNvPr id="67" name="Shape 67"/>
          <p:cNvCxnSpPr/>
          <p:nvPr/>
        </p:nvCxnSpPr>
        <p:spPr>
          <a:xfrm>
            <a:off x="367100" y="1501750"/>
            <a:ext cx="8476500" cy="33300"/>
          </a:xfrm>
          <a:prstGeom prst="straightConnector1">
            <a:avLst/>
          </a:prstGeom>
          <a:noFill/>
          <a:ln w="38100" cap="flat" cmpd="sng">
            <a:solidFill>
              <a:srgbClr val="38761D"/>
            </a:solidFill>
            <a:prstDash val="solid"/>
            <a:round/>
            <a:headEnd type="none" w="med" len="med"/>
            <a:tailEnd type="none" w="med" len="med"/>
          </a:ln>
        </p:spPr>
      </p:cxnSp>
      <p:sp>
        <p:nvSpPr>
          <p:cNvPr id="68" name="Shape 68"/>
          <p:cNvSpPr txBox="1">
            <a:spLocks noGrp="1"/>
          </p:cNvSpPr>
          <p:nvPr>
            <p:ph type="body" idx="1"/>
          </p:nvPr>
        </p:nvSpPr>
        <p:spPr>
          <a:xfrm>
            <a:off x="311700" y="1679933"/>
            <a:ext cx="8520600" cy="4555200"/>
          </a:xfrm>
          <a:prstGeom prst="rect">
            <a:avLst/>
          </a:prstGeom>
        </p:spPr>
        <p:txBody>
          <a:bodyPr spcFirstLastPara="1" wrap="square" lIns="91425" tIns="91425" rIns="91425" bIns="91425" anchor="t" anchorCtr="0">
            <a:noAutofit/>
          </a:bodyPr>
          <a:lstStyle/>
          <a:p>
            <a:pPr marL="0" lvl="0" indent="0" rtl="0">
              <a:lnSpc>
                <a:spcPct val="100000"/>
              </a:lnSpc>
              <a:spcBef>
                <a:spcPts val="0"/>
              </a:spcBef>
              <a:spcAft>
                <a:spcPts val="0"/>
              </a:spcAft>
              <a:buNone/>
            </a:pPr>
            <a:r>
              <a:rPr lang="en" sz="3000"/>
              <a:t>Share your thoughts...</a:t>
            </a:r>
            <a:endParaRPr sz="30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311700" y="288567"/>
            <a:ext cx="8520600" cy="7635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Brainstorm - What information do we need? </a:t>
            </a:r>
            <a:endParaRPr/>
          </a:p>
        </p:txBody>
      </p:sp>
      <p:cxnSp>
        <p:nvCxnSpPr>
          <p:cNvPr id="74" name="Shape 74"/>
          <p:cNvCxnSpPr/>
          <p:nvPr/>
        </p:nvCxnSpPr>
        <p:spPr>
          <a:xfrm>
            <a:off x="367100" y="1501750"/>
            <a:ext cx="8476500" cy="33300"/>
          </a:xfrm>
          <a:prstGeom prst="straightConnector1">
            <a:avLst/>
          </a:prstGeom>
          <a:noFill/>
          <a:ln w="38100" cap="flat" cmpd="sng">
            <a:solidFill>
              <a:srgbClr val="38761D"/>
            </a:solidFill>
            <a:prstDash val="solid"/>
            <a:round/>
            <a:headEnd type="none" w="med" len="med"/>
            <a:tailEnd type="none" w="med" len="med"/>
          </a:ln>
        </p:spPr>
      </p:cxnSp>
      <p:sp>
        <p:nvSpPr>
          <p:cNvPr id="75" name="Shape 75"/>
          <p:cNvSpPr txBox="1">
            <a:spLocks noGrp="1"/>
          </p:cNvSpPr>
          <p:nvPr>
            <p:ph type="body" idx="1"/>
          </p:nvPr>
        </p:nvSpPr>
        <p:spPr>
          <a:xfrm>
            <a:off x="311700" y="1811858"/>
            <a:ext cx="8520600" cy="45552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3000" dirty="0"/>
              <a:t>What sources of information should we use to find out more about the relationship between human activities that use fossil fuels </a:t>
            </a:r>
            <a:r>
              <a:rPr lang="en" sz="3000" dirty="0" smtClean="0"/>
              <a:t>and the </a:t>
            </a:r>
            <a:r>
              <a:rPr lang="en" sz="3000" dirty="0"/>
              <a:t>release </a:t>
            </a:r>
            <a:r>
              <a:rPr lang="en" sz="3000" dirty="0" smtClean="0"/>
              <a:t>of greenhouse </a:t>
            </a:r>
            <a:r>
              <a:rPr lang="en" sz="3000" dirty="0"/>
              <a:t>gases like carbon dioxide?</a:t>
            </a:r>
            <a:endParaRPr sz="3000" dirty="0"/>
          </a:p>
          <a:p>
            <a:pPr marL="0" lvl="0" indent="0" rtl="0">
              <a:spcBef>
                <a:spcPts val="1000"/>
              </a:spcBef>
              <a:spcAft>
                <a:spcPts val="1000"/>
              </a:spcAft>
              <a:buNone/>
            </a:pPr>
            <a:endParaRPr sz="3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311700" y="288567"/>
            <a:ext cx="8520600" cy="763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Explore</a:t>
            </a:r>
            <a:endParaRPr/>
          </a:p>
        </p:txBody>
      </p:sp>
      <p:cxnSp>
        <p:nvCxnSpPr>
          <p:cNvPr id="81" name="Shape 81"/>
          <p:cNvCxnSpPr/>
          <p:nvPr/>
        </p:nvCxnSpPr>
        <p:spPr>
          <a:xfrm>
            <a:off x="333750" y="1501750"/>
            <a:ext cx="8476500" cy="33300"/>
          </a:xfrm>
          <a:prstGeom prst="straightConnector1">
            <a:avLst/>
          </a:prstGeom>
          <a:noFill/>
          <a:ln w="38100" cap="flat" cmpd="sng">
            <a:solidFill>
              <a:srgbClr val="38761D"/>
            </a:solidFill>
            <a:prstDash val="solid"/>
            <a:round/>
            <a:headEnd type="none" w="med" len="med"/>
            <a:tailEnd type="none" w="med" len="med"/>
          </a:ln>
        </p:spPr>
      </p:cxnSp>
      <p:graphicFrame>
        <p:nvGraphicFramePr>
          <p:cNvPr id="82" name="Shape 82"/>
          <p:cNvGraphicFramePr/>
          <p:nvPr>
            <p:extLst>
              <p:ext uri="{D42A27DB-BD31-4B8C-83A1-F6EECF244321}">
                <p14:modId xmlns:p14="http://schemas.microsoft.com/office/powerpoint/2010/main" val="537028658"/>
              </p:ext>
            </p:extLst>
          </p:nvPr>
        </p:nvGraphicFramePr>
        <p:xfrm>
          <a:off x="366700" y="2740400"/>
          <a:ext cx="8410600" cy="3657600"/>
        </p:xfrm>
        <a:graphic>
          <a:graphicData uri="http://schemas.openxmlformats.org/drawingml/2006/table">
            <a:tbl>
              <a:tblPr>
                <a:noFill/>
                <a:tableStyleId>{63CF93AD-EF46-463B-A93F-6C5021A21C73}</a:tableStyleId>
              </a:tblPr>
              <a:tblGrid>
                <a:gridCol w="974925">
                  <a:extLst>
                    <a:ext uri="{9D8B030D-6E8A-4147-A177-3AD203B41FA5}">
                      <a16:colId xmlns:a16="http://schemas.microsoft.com/office/drawing/2014/main" val="20000"/>
                    </a:ext>
                  </a:extLst>
                </a:gridCol>
                <a:gridCol w="2735625">
                  <a:extLst>
                    <a:ext uri="{9D8B030D-6E8A-4147-A177-3AD203B41FA5}">
                      <a16:colId xmlns:a16="http://schemas.microsoft.com/office/drawing/2014/main" val="20001"/>
                    </a:ext>
                  </a:extLst>
                </a:gridCol>
                <a:gridCol w="1033150">
                  <a:extLst>
                    <a:ext uri="{9D8B030D-6E8A-4147-A177-3AD203B41FA5}">
                      <a16:colId xmlns:a16="http://schemas.microsoft.com/office/drawing/2014/main" val="20002"/>
                    </a:ext>
                  </a:extLst>
                </a:gridCol>
                <a:gridCol w="974925">
                  <a:extLst>
                    <a:ext uri="{9D8B030D-6E8A-4147-A177-3AD203B41FA5}">
                      <a16:colId xmlns:a16="http://schemas.microsoft.com/office/drawing/2014/main" val="20003"/>
                    </a:ext>
                  </a:extLst>
                </a:gridCol>
                <a:gridCol w="2691975">
                  <a:extLst>
                    <a:ext uri="{9D8B030D-6E8A-4147-A177-3AD203B41FA5}">
                      <a16:colId xmlns:a16="http://schemas.microsoft.com/office/drawing/2014/main" val="20004"/>
                    </a:ext>
                  </a:extLst>
                </a:gridCol>
              </a:tblGrid>
              <a:tr h="514200">
                <a:tc>
                  <a:txBody>
                    <a:bodyPr/>
                    <a:lstStyle/>
                    <a:p>
                      <a:pPr marL="0" lvl="0" indent="0" algn="ctr" rtl="0">
                        <a:spcBef>
                          <a:spcPts val="0"/>
                        </a:spcBef>
                        <a:spcAft>
                          <a:spcPts val="0"/>
                        </a:spcAft>
                        <a:buNone/>
                      </a:pPr>
                      <a:r>
                        <a:rPr lang="en" sz="1200" b="1"/>
                        <a:t>Year</a:t>
                      </a:r>
                      <a:endParaRPr sz="1200" b="1"/>
                    </a:p>
                  </a:txBody>
                  <a:tcPr marL="63500" marR="63500" marT="63500" marB="63500">
                    <a:lnR w="6350" cap="flat" cmpd="sng">
                      <a:solidFill>
                        <a:srgbClr val="000000"/>
                      </a:solidFill>
                      <a:prstDash val="solid"/>
                      <a:round/>
                      <a:headEnd type="none" w="sm" len="sm"/>
                      <a:tailEnd type="none" w="sm" len="sm"/>
                    </a:lnR>
                    <a:solidFill>
                      <a:srgbClr val="FFFFFF"/>
                    </a:solidFill>
                  </a:tcPr>
                </a:tc>
                <a:tc>
                  <a:txBody>
                    <a:bodyPr/>
                    <a:lstStyle/>
                    <a:p>
                      <a:pPr marL="0" lvl="0" indent="0" algn="ctr" rtl="0">
                        <a:lnSpc>
                          <a:spcPct val="115000"/>
                        </a:lnSpc>
                        <a:spcBef>
                          <a:spcPts val="0"/>
                        </a:spcBef>
                        <a:spcAft>
                          <a:spcPts val="0"/>
                        </a:spcAft>
                        <a:buNone/>
                      </a:pPr>
                      <a:r>
                        <a:rPr lang="en" sz="1200" b="1">
                          <a:highlight>
                            <a:srgbClr val="F8F9FA"/>
                          </a:highlight>
                        </a:rPr>
                        <a:t>Total Cars Produced</a:t>
                      </a:r>
                      <a:endParaRPr sz="1200" b="1">
                        <a:highlight>
                          <a:srgbClr val="F8F9FA"/>
                        </a:highlight>
                      </a:endParaRPr>
                    </a:p>
                  </a:txBody>
                  <a:tcPr marL="63500" marR="63500" marT="63500" marB="63500">
                    <a:lnL w="6350" cap="flat" cmpd="sng">
                      <a:solidFill>
                        <a:srgbClr val="000000"/>
                      </a:solidFill>
                      <a:prstDash val="solid"/>
                      <a:round/>
                      <a:headEnd type="none" w="sm" len="sm"/>
                      <a:tailEnd type="none" w="sm" len="sm"/>
                    </a:lnL>
                    <a:lnR w="6350" cap="flat" cmpd="sng">
                      <a:solidFill>
                        <a:srgbClr val="000000"/>
                      </a:solidFill>
                      <a:prstDash val="solid"/>
                      <a:round/>
                      <a:headEnd type="none" w="sm" len="sm"/>
                      <a:tailEnd type="none" w="sm" len="sm"/>
                    </a:lnR>
                    <a:lnT w="6350" cap="flat" cmpd="sng">
                      <a:solidFill>
                        <a:srgbClr val="000000"/>
                      </a:solidFill>
                      <a:prstDash val="solid"/>
                      <a:round/>
                      <a:headEnd type="none" w="sm" len="sm"/>
                      <a:tailEnd type="none" w="sm" len="sm"/>
                    </a:lnT>
                    <a:lnB w="6350" cap="flat" cmpd="sng">
                      <a:solidFill>
                        <a:srgbClr val="000000"/>
                      </a:solidFill>
                      <a:prstDash val="solid"/>
                      <a:round/>
                      <a:headEnd type="none" w="sm" len="sm"/>
                      <a:tailEnd type="none" w="sm" len="sm"/>
                    </a:lnB>
                    <a:solidFill>
                      <a:srgbClr val="FFFFFF"/>
                    </a:solidFill>
                  </a:tcPr>
                </a:tc>
                <a:tc>
                  <a:txBody>
                    <a:bodyPr/>
                    <a:lstStyle/>
                    <a:p>
                      <a:pPr marL="0" lvl="0" indent="0" algn="ctr" rtl="0">
                        <a:spcBef>
                          <a:spcPts val="0"/>
                        </a:spcBef>
                        <a:spcAft>
                          <a:spcPts val="0"/>
                        </a:spcAft>
                        <a:buNone/>
                      </a:pPr>
                      <a:endParaRPr sz="1200" b="1"/>
                    </a:p>
                  </a:txBody>
                  <a:tcPr marL="63500" marR="63500" marT="63500" marB="63500">
                    <a:lnL w="6350" cap="flat" cmpd="sng">
                      <a:solidFill>
                        <a:srgbClr val="000000"/>
                      </a:solidFill>
                      <a:prstDash val="solid"/>
                      <a:round/>
                      <a:headEnd type="none" w="sm" len="sm"/>
                      <a:tailEnd type="none" w="sm" len="sm"/>
                    </a:lnL>
                    <a:lnT w="127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solidFill>
                      <a:srgbClr val="FFFFFF"/>
                    </a:solidFill>
                  </a:tcPr>
                </a:tc>
                <a:tc>
                  <a:txBody>
                    <a:bodyPr/>
                    <a:lstStyle/>
                    <a:p>
                      <a:pPr marL="0" lvl="0" indent="0" algn="ctr" rtl="0">
                        <a:spcBef>
                          <a:spcPts val="0"/>
                        </a:spcBef>
                        <a:spcAft>
                          <a:spcPts val="0"/>
                        </a:spcAft>
                        <a:buNone/>
                      </a:pPr>
                      <a:r>
                        <a:rPr lang="en" sz="1200" b="1"/>
                        <a:t>Year</a:t>
                      </a:r>
                      <a:endParaRPr sz="1200" b="1"/>
                    </a:p>
                  </a:txBody>
                  <a:tcPr marL="63500" marR="63500" marT="63500" marB="63500">
                    <a:lnR w="6350" cap="flat" cmpd="sng">
                      <a:solidFill>
                        <a:srgbClr val="000000"/>
                      </a:solidFill>
                      <a:prstDash val="solid"/>
                      <a:round/>
                      <a:headEnd type="none" w="sm" len="sm"/>
                      <a:tailEnd type="none" w="sm" len="sm"/>
                    </a:lnR>
                    <a:solidFill>
                      <a:srgbClr val="FFFFFF"/>
                    </a:solidFill>
                  </a:tcPr>
                </a:tc>
                <a:tc>
                  <a:txBody>
                    <a:bodyPr/>
                    <a:lstStyle/>
                    <a:p>
                      <a:pPr marL="0" lvl="0" indent="0" algn="ctr" rtl="0">
                        <a:spcBef>
                          <a:spcPts val="0"/>
                        </a:spcBef>
                        <a:spcAft>
                          <a:spcPts val="0"/>
                        </a:spcAft>
                        <a:buNone/>
                      </a:pPr>
                      <a:r>
                        <a:rPr lang="en" sz="1200" b="1">
                          <a:highlight>
                            <a:srgbClr val="F8F9FA"/>
                          </a:highlight>
                        </a:rPr>
                        <a:t>Total Cars Produced</a:t>
                      </a:r>
                      <a:endParaRPr sz="1200" b="1">
                        <a:highlight>
                          <a:srgbClr val="F8F9FA"/>
                        </a:highlight>
                      </a:endParaRPr>
                    </a:p>
                  </a:txBody>
                  <a:tcPr marL="50800" marR="50800" marT="25400" marB="25400" anchor="ctr">
                    <a:lnL w="6350" cap="flat" cmpd="sng">
                      <a:solidFill>
                        <a:srgbClr val="000000"/>
                      </a:solidFill>
                      <a:prstDash val="solid"/>
                      <a:round/>
                      <a:headEnd type="none" w="sm" len="sm"/>
                      <a:tailEnd type="none" w="sm" len="sm"/>
                    </a:lnL>
                    <a:lnR w="6350" cap="flat" cmpd="sng">
                      <a:solidFill>
                        <a:srgbClr val="000000"/>
                      </a:solidFill>
                      <a:prstDash val="solid"/>
                      <a:round/>
                      <a:headEnd type="none" w="sm" len="sm"/>
                      <a:tailEnd type="none" w="sm" len="sm"/>
                    </a:lnR>
                    <a:lnT w="6350" cap="flat" cmpd="sng">
                      <a:solidFill>
                        <a:srgbClr val="000000"/>
                      </a:solidFill>
                      <a:prstDash val="solid"/>
                      <a:round/>
                      <a:headEnd type="none" w="sm" len="sm"/>
                      <a:tailEnd type="none" w="sm" len="sm"/>
                    </a:lnT>
                    <a:lnB w="6350"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0"/>
                  </a:ext>
                </a:extLst>
              </a:tr>
              <a:tr h="523900">
                <a:tc>
                  <a:txBody>
                    <a:bodyPr/>
                    <a:lstStyle/>
                    <a:p>
                      <a:pPr marL="0" lvl="0" indent="0" algn="ctr" rtl="0">
                        <a:spcBef>
                          <a:spcPts val="0"/>
                        </a:spcBef>
                        <a:spcAft>
                          <a:spcPts val="0"/>
                        </a:spcAft>
                        <a:buNone/>
                      </a:pPr>
                      <a:r>
                        <a:rPr lang="en" sz="1200" b="1"/>
                        <a:t>2004</a:t>
                      </a:r>
                      <a:endParaRPr sz="1200" b="1"/>
                    </a:p>
                  </a:txBody>
                  <a:tcPr marL="63500" marR="63500" marT="63500" marB="63500" anchor="ctr">
                    <a:lnR w="6350" cap="flat" cmpd="sng">
                      <a:solidFill>
                        <a:srgbClr val="000000"/>
                      </a:solidFill>
                      <a:prstDash val="solid"/>
                      <a:round/>
                      <a:headEnd type="none" w="sm" len="sm"/>
                      <a:tailEnd type="none" w="sm" len="sm"/>
                    </a:lnR>
                    <a:solidFill>
                      <a:srgbClr val="FFFFFF"/>
                    </a:solidFill>
                  </a:tcPr>
                </a:tc>
                <a:tc>
                  <a:txBody>
                    <a:bodyPr/>
                    <a:lstStyle/>
                    <a:p>
                      <a:pPr marL="0" lvl="0" indent="0" algn="ctr" rtl="0">
                        <a:lnSpc>
                          <a:spcPct val="115000"/>
                        </a:lnSpc>
                        <a:spcBef>
                          <a:spcPts val="0"/>
                        </a:spcBef>
                        <a:spcAft>
                          <a:spcPts val="0"/>
                        </a:spcAft>
                        <a:buNone/>
                      </a:pPr>
                      <a:r>
                        <a:rPr lang="en" sz="1200">
                          <a:highlight>
                            <a:srgbClr val="F8F9FA"/>
                          </a:highlight>
                        </a:rPr>
                        <a:t>64,496,220</a:t>
                      </a:r>
                      <a:endParaRPr sz="1200"/>
                    </a:p>
                  </a:txBody>
                  <a:tcPr marL="63500" marR="63500" marT="63500" marB="63500" anchor="ctr">
                    <a:lnL w="6350" cap="flat" cmpd="sng">
                      <a:solidFill>
                        <a:srgbClr val="000000"/>
                      </a:solidFill>
                      <a:prstDash val="solid"/>
                      <a:round/>
                      <a:headEnd type="none" w="sm" len="sm"/>
                      <a:tailEnd type="none" w="sm" len="sm"/>
                    </a:lnL>
                    <a:lnR w="6350" cap="flat" cmpd="sng">
                      <a:solidFill>
                        <a:srgbClr val="000000"/>
                      </a:solidFill>
                      <a:prstDash val="solid"/>
                      <a:round/>
                      <a:headEnd type="none" w="sm" len="sm"/>
                      <a:tailEnd type="none" w="sm" len="sm"/>
                    </a:lnR>
                    <a:lnT w="6350" cap="flat" cmpd="sng">
                      <a:solidFill>
                        <a:srgbClr val="000000"/>
                      </a:solidFill>
                      <a:prstDash val="solid"/>
                      <a:round/>
                      <a:headEnd type="none" w="sm" len="sm"/>
                      <a:tailEnd type="none" w="sm" len="sm"/>
                    </a:lnT>
                    <a:lnB w="6350" cap="flat" cmpd="sng">
                      <a:solidFill>
                        <a:srgbClr val="000000"/>
                      </a:solidFill>
                      <a:prstDash val="solid"/>
                      <a:round/>
                      <a:headEnd type="none" w="sm" len="sm"/>
                      <a:tailEnd type="none" w="sm" len="sm"/>
                    </a:lnB>
                    <a:solidFill>
                      <a:srgbClr val="FFFFFF"/>
                    </a:solidFill>
                  </a:tcPr>
                </a:tc>
                <a:tc>
                  <a:txBody>
                    <a:bodyPr/>
                    <a:lstStyle/>
                    <a:p>
                      <a:pPr marL="0" lvl="0" indent="0" algn="ctr" rtl="0">
                        <a:spcBef>
                          <a:spcPts val="0"/>
                        </a:spcBef>
                        <a:spcAft>
                          <a:spcPts val="0"/>
                        </a:spcAft>
                        <a:buNone/>
                      </a:pPr>
                      <a:endParaRPr sz="1200" b="1"/>
                    </a:p>
                  </a:txBody>
                  <a:tcPr marL="63500" marR="63500" marT="63500" marB="63500" anchor="ctr">
                    <a:lnL w="6350" cap="flat" cmpd="sng">
                      <a:solidFill>
                        <a:srgbClr val="000000"/>
                      </a:solidFill>
                      <a:prstDash val="solid"/>
                      <a:round/>
                      <a:headEnd type="none" w="sm" len="sm"/>
                      <a:tailEnd type="none" w="sm" len="sm"/>
                    </a:lnL>
                    <a:lnT w="127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solidFill>
                      <a:srgbClr val="FFFFFF"/>
                    </a:solidFill>
                  </a:tcPr>
                </a:tc>
                <a:tc>
                  <a:txBody>
                    <a:bodyPr/>
                    <a:lstStyle/>
                    <a:p>
                      <a:pPr marL="0" lvl="0" indent="0" algn="ctr" rtl="0">
                        <a:spcBef>
                          <a:spcPts val="0"/>
                        </a:spcBef>
                        <a:spcAft>
                          <a:spcPts val="0"/>
                        </a:spcAft>
                        <a:buNone/>
                      </a:pPr>
                      <a:r>
                        <a:rPr lang="en" sz="1200" b="1"/>
                        <a:t>2010</a:t>
                      </a:r>
                      <a:endParaRPr sz="1200" b="1"/>
                    </a:p>
                  </a:txBody>
                  <a:tcPr marL="63500" marR="63500" marT="63500" marB="63500" anchor="ctr">
                    <a:lnR w="6350" cap="flat" cmpd="sng">
                      <a:solidFill>
                        <a:srgbClr val="000000"/>
                      </a:solidFill>
                      <a:prstDash val="solid"/>
                      <a:round/>
                      <a:headEnd type="none" w="sm" len="sm"/>
                      <a:tailEnd type="none" w="sm" len="sm"/>
                    </a:lnR>
                    <a:solidFill>
                      <a:srgbClr val="FFFFFF"/>
                    </a:solidFill>
                  </a:tcPr>
                </a:tc>
                <a:tc>
                  <a:txBody>
                    <a:bodyPr/>
                    <a:lstStyle/>
                    <a:p>
                      <a:pPr marL="0" lvl="0" indent="0" algn="ctr" rtl="0">
                        <a:spcBef>
                          <a:spcPts val="0"/>
                        </a:spcBef>
                        <a:spcAft>
                          <a:spcPts val="0"/>
                        </a:spcAft>
                        <a:buNone/>
                      </a:pPr>
                      <a:r>
                        <a:rPr lang="en" sz="1200">
                          <a:highlight>
                            <a:srgbClr val="F8F9FA"/>
                          </a:highlight>
                        </a:rPr>
                        <a:t>77,583,519</a:t>
                      </a:r>
                      <a:endParaRPr sz="1200">
                        <a:highlight>
                          <a:srgbClr val="F8F9FA"/>
                        </a:highlight>
                      </a:endParaRPr>
                    </a:p>
                  </a:txBody>
                  <a:tcPr marL="50800" marR="50800" marT="25400" marB="25400" anchor="ctr">
                    <a:lnL w="6350" cap="flat" cmpd="sng">
                      <a:solidFill>
                        <a:srgbClr val="000000"/>
                      </a:solidFill>
                      <a:prstDash val="solid"/>
                      <a:round/>
                      <a:headEnd type="none" w="sm" len="sm"/>
                      <a:tailEnd type="none" w="sm" len="sm"/>
                    </a:lnL>
                    <a:lnR w="6350" cap="flat" cmpd="sng">
                      <a:solidFill>
                        <a:srgbClr val="000000"/>
                      </a:solidFill>
                      <a:prstDash val="solid"/>
                      <a:round/>
                      <a:headEnd type="none" w="sm" len="sm"/>
                      <a:tailEnd type="none" w="sm" len="sm"/>
                    </a:lnR>
                    <a:lnT w="6350" cap="flat" cmpd="sng">
                      <a:solidFill>
                        <a:srgbClr val="000000"/>
                      </a:solidFill>
                      <a:prstDash val="solid"/>
                      <a:round/>
                      <a:headEnd type="none" w="sm" len="sm"/>
                      <a:tailEnd type="none" w="sm" len="sm"/>
                    </a:lnT>
                    <a:lnB w="6350"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r h="523900">
                <a:tc>
                  <a:txBody>
                    <a:bodyPr/>
                    <a:lstStyle/>
                    <a:p>
                      <a:pPr marL="0" lvl="0" indent="0" algn="ctr" rtl="0">
                        <a:spcBef>
                          <a:spcPts val="0"/>
                        </a:spcBef>
                        <a:spcAft>
                          <a:spcPts val="0"/>
                        </a:spcAft>
                        <a:buNone/>
                      </a:pPr>
                      <a:r>
                        <a:rPr lang="en" sz="1200" b="1"/>
                        <a:t>2005</a:t>
                      </a:r>
                      <a:endParaRPr sz="1200" b="1"/>
                    </a:p>
                  </a:txBody>
                  <a:tcPr marL="63500" marR="63500" marT="63500" marB="63500" anchor="ctr">
                    <a:lnR w="6350" cap="flat" cmpd="sng">
                      <a:solidFill>
                        <a:srgbClr val="000000"/>
                      </a:solidFill>
                      <a:prstDash val="solid"/>
                      <a:round/>
                      <a:headEnd type="none" w="sm" len="sm"/>
                      <a:tailEnd type="none" w="sm" len="sm"/>
                    </a:lnR>
                    <a:solidFill>
                      <a:srgbClr val="FFFFFF"/>
                    </a:solidFill>
                  </a:tcPr>
                </a:tc>
                <a:tc>
                  <a:txBody>
                    <a:bodyPr/>
                    <a:lstStyle/>
                    <a:p>
                      <a:pPr marL="0" lvl="0" indent="0" algn="ctr" rtl="0">
                        <a:spcBef>
                          <a:spcPts val="0"/>
                        </a:spcBef>
                        <a:spcAft>
                          <a:spcPts val="0"/>
                        </a:spcAft>
                        <a:buNone/>
                      </a:pPr>
                      <a:r>
                        <a:rPr lang="en" sz="1200" dirty="0">
                          <a:highlight>
                            <a:srgbClr val="F8F9FA"/>
                          </a:highlight>
                        </a:rPr>
                        <a:t>66,719,519</a:t>
                      </a:r>
                      <a:endParaRPr sz="1200" dirty="0">
                        <a:highlight>
                          <a:srgbClr val="F8F9FA"/>
                        </a:highlight>
                      </a:endParaRPr>
                    </a:p>
                  </a:txBody>
                  <a:tcPr marL="50800" marR="50800" marT="25400" marB="25400" anchor="ctr">
                    <a:lnL w="6350" cap="flat" cmpd="sng">
                      <a:solidFill>
                        <a:srgbClr val="000000"/>
                      </a:solidFill>
                      <a:prstDash val="solid"/>
                      <a:round/>
                      <a:headEnd type="none" w="sm" len="sm"/>
                      <a:tailEnd type="none" w="sm" len="sm"/>
                    </a:lnL>
                    <a:lnR w="6350" cap="flat" cmpd="sng">
                      <a:solidFill>
                        <a:srgbClr val="000000"/>
                      </a:solidFill>
                      <a:prstDash val="solid"/>
                      <a:round/>
                      <a:headEnd type="none" w="sm" len="sm"/>
                      <a:tailEnd type="none" w="sm" len="sm"/>
                    </a:lnR>
                    <a:lnT w="6350" cap="flat" cmpd="sng">
                      <a:solidFill>
                        <a:srgbClr val="000000"/>
                      </a:solidFill>
                      <a:prstDash val="solid"/>
                      <a:round/>
                      <a:headEnd type="none" w="sm" len="sm"/>
                      <a:tailEnd type="none" w="sm" len="sm"/>
                    </a:lnT>
                    <a:lnB w="6350" cap="flat" cmpd="sng">
                      <a:solidFill>
                        <a:srgbClr val="000000"/>
                      </a:solidFill>
                      <a:prstDash val="solid"/>
                      <a:round/>
                      <a:headEnd type="none" w="sm" len="sm"/>
                      <a:tailEnd type="none" w="sm" len="sm"/>
                    </a:lnB>
                    <a:solidFill>
                      <a:srgbClr val="FFFFFF"/>
                    </a:solidFill>
                  </a:tcPr>
                </a:tc>
                <a:tc>
                  <a:txBody>
                    <a:bodyPr/>
                    <a:lstStyle/>
                    <a:p>
                      <a:pPr marL="0" lvl="0" indent="0" algn="ctr" rtl="0">
                        <a:spcBef>
                          <a:spcPts val="0"/>
                        </a:spcBef>
                        <a:spcAft>
                          <a:spcPts val="0"/>
                        </a:spcAft>
                        <a:buNone/>
                      </a:pPr>
                      <a:endParaRPr sz="1200" b="1"/>
                    </a:p>
                  </a:txBody>
                  <a:tcPr marL="63500" marR="63500" marT="63500" marB="63500" anchor="ctr">
                    <a:lnL w="6350" cap="flat" cmpd="sng">
                      <a:solidFill>
                        <a:srgbClr val="000000"/>
                      </a:solidFill>
                      <a:prstDash val="solid"/>
                      <a:round/>
                      <a:headEnd type="none" w="sm" len="sm"/>
                      <a:tailEnd type="none" w="sm" len="sm"/>
                    </a:lnL>
                    <a:lnT w="127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solidFill>
                      <a:srgbClr val="FFFFFF"/>
                    </a:solidFill>
                  </a:tcPr>
                </a:tc>
                <a:tc>
                  <a:txBody>
                    <a:bodyPr/>
                    <a:lstStyle/>
                    <a:p>
                      <a:pPr marL="0" lvl="0" indent="0" algn="ctr" rtl="0">
                        <a:spcBef>
                          <a:spcPts val="0"/>
                        </a:spcBef>
                        <a:spcAft>
                          <a:spcPts val="0"/>
                        </a:spcAft>
                        <a:buNone/>
                      </a:pPr>
                      <a:r>
                        <a:rPr lang="en" sz="1200" b="1"/>
                        <a:t>2011</a:t>
                      </a:r>
                      <a:endParaRPr sz="1200" b="1"/>
                    </a:p>
                  </a:txBody>
                  <a:tcPr marL="63500" marR="63500" marT="63500" marB="63500" anchor="ctr">
                    <a:lnR w="6350" cap="flat" cmpd="sng">
                      <a:solidFill>
                        <a:srgbClr val="000000"/>
                      </a:solidFill>
                      <a:prstDash val="solid"/>
                      <a:round/>
                      <a:headEnd type="none" w="sm" len="sm"/>
                      <a:tailEnd type="none" w="sm" len="sm"/>
                    </a:lnR>
                    <a:solidFill>
                      <a:srgbClr val="FFFFFF"/>
                    </a:solidFill>
                  </a:tcPr>
                </a:tc>
                <a:tc>
                  <a:txBody>
                    <a:bodyPr/>
                    <a:lstStyle/>
                    <a:p>
                      <a:pPr marL="0" lvl="0" indent="0" algn="ctr" rtl="0">
                        <a:spcBef>
                          <a:spcPts val="0"/>
                        </a:spcBef>
                        <a:spcAft>
                          <a:spcPts val="0"/>
                        </a:spcAft>
                        <a:buNone/>
                      </a:pPr>
                      <a:r>
                        <a:rPr lang="en" sz="1200">
                          <a:highlight>
                            <a:srgbClr val="F8F9FA"/>
                          </a:highlight>
                        </a:rPr>
                        <a:t>79,880,920</a:t>
                      </a:r>
                      <a:endParaRPr sz="1200">
                        <a:highlight>
                          <a:srgbClr val="F8F9FA"/>
                        </a:highlight>
                      </a:endParaRPr>
                    </a:p>
                  </a:txBody>
                  <a:tcPr marL="50800" marR="50800" marT="25400" marB="25400" anchor="ctr">
                    <a:lnL w="6350" cap="flat" cmpd="sng">
                      <a:solidFill>
                        <a:srgbClr val="000000"/>
                      </a:solidFill>
                      <a:prstDash val="solid"/>
                      <a:round/>
                      <a:headEnd type="none" w="sm" len="sm"/>
                      <a:tailEnd type="none" w="sm" len="sm"/>
                    </a:lnL>
                    <a:lnR w="6350" cap="flat" cmpd="sng">
                      <a:solidFill>
                        <a:srgbClr val="000000"/>
                      </a:solidFill>
                      <a:prstDash val="solid"/>
                      <a:round/>
                      <a:headEnd type="none" w="sm" len="sm"/>
                      <a:tailEnd type="none" w="sm" len="sm"/>
                    </a:lnR>
                    <a:lnT w="6350" cap="flat" cmpd="sng">
                      <a:solidFill>
                        <a:srgbClr val="000000"/>
                      </a:solidFill>
                      <a:prstDash val="solid"/>
                      <a:round/>
                      <a:headEnd type="none" w="sm" len="sm"/>
                      <a:tailEnd type="none" w="sm" len="sm"/>
                    </a:lnT>
                    <a:lnB w="6350"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2"/>
                  </a:ext>
                </a:extLst>
              </a:tr>
              <a:tr h="523900">
                <a:tc>
                  <a:txBody>
                    <a:bodyPr/>
                    <a:lstStyle/>
                    <a:p>
                      <a:pPr marL="0" lvl="0" indent="0" algn="ctr" rtl="0">
                        <a:spcBef>
                          <a:spcPts val="0"/>
                        </a:spcBef>
                        <a:spcAft>
                          <a:spcPts val="0"/>
                        </a:spcAft>
                        <a:buNone/>
                      </a:pPr>
                      <a:r>
                        <a:rPr lang="en" sz="1200" b="1"/>
                        <a:t>2006</a:t>
                      </a:r>
                      <a:endParaRPr sz="1200" b="1"/>
                    </a:p>
                  </a:txBody>
                  <a:tcPr marL="63500" marR="63500" marT="63500" marB="63500" anchor="ctr">
                    <a:lnR w="6350" cap="flat" cmpd="sng">
                      <a:solidFill>
                        <a:srgbClr val="000000"/>
                      </a:solidFill>
                      <a:prstDash val="solid"/>
                      <a:round/>
                      <a:headEnd type="none" w="sm" len="sm"/>
                      <a:tailEnd type="none" w="sm" len="sm"/>
                    </a:lnR>
                    <a:solidFill>
                      <a:srgbClr val="FFFFFF"/>
                    </a:solidFill>
                  </a:tcPr>
                </a:tc>
                <a:tc>
                  <a:txBody>
                    <a:bodyPr/>
                    <a:lstStyle/>
                    <a:p>
                      <a:pPr marL="0" lvl="0" indent="0" algn="ctr" rtl="0">
                        <a:spcBef>
                          <a:spcPts val="0"/>
                        </a:spcBef>
                        <a:spcAft>
                          <a:spcPts val="0"/>
                        </a:spcAft>
                        <a:buNone/>
                      </a:pPr>
                      <a:r>
                        <a:rPr lang="en" sz="1200" dirty="0">
                          <a:highlight>
                            <a:srgbClr val="F8F9FA"/>
                          </a:highlight>
                        </a:rPr>
                        <a:t>69,222,975</a:t>
                      </a:r>
                      <a:endParaRPr sz="1200" dirty="0">
                        <a:highlight>
                          <a:srgbClr val="F8F9FA"/>
                        </a:highlight>
                      </a:endParaRPr>
                    </a:p>
                  </a:txBody>
                  <a:tcPr marL="50800" marR="50800" marT="25400" marB="25400" anchor="ctr">
                    <a:lnL w="6350" cap="flat" cmpd="sng">
                      <a:solidFill>
                        <a:srgbClr val="000000"/>
                      </a:solidFill>
                      <a:prstDash val="solid"/>
                      <a:round/>
                      <a:headEnd type="none" w="sm" len="sm"/>
                      <a:tailEnd type="none" w="sm" len="sm"/>
                    </a:lnL>
                    <a:lnR w="6350" cap="flat" cmpd="sng">
                      <a:solidFill>
                        <a:srgbClr val="000000"/>
                      </a:solidFill>
                      <a:prstDash val="solid"/>
                      <a:round/>
                      <a:headEnd type="none" w="sm" len="sm"/>
                      <a:tailEnd type="none" w="sm" len="sm"/>
                    </a:lnR>
                    <a:lnT w="6350" cap="flat" cmpd="sng">
                      <a:solidFill>
                        <a:srgbClr val="000000"/>
                      </a:solidFill>
                      <a:prstDash val="solid"/>
                      <a:round/>
                      <a:headEnd type="none" w="sm" len="sm"/>
                      <a:tailEnd type="none" w="sm" len="sm"/>
                    </a:lnT>
                    <a:lnB w="6350" cap="flat" cmpd="sng">
                      <a:solidFill>
                        <a:srgbClr val="000000"/>
                      </a:solidFill>
                      <a:prstDash val="solid"/>
                      <a:round/>
                      <a:headEnd type="none" w="sm" len="sm"/>
                      <a:tailEnd type="none" w="sm" len="sm"/>
                    </a:lnB>
                    <a:solidFill>
                      <a:srgbClr val="FFFFFF"/>
                    </a:solidFill>
                  </a:tcPr>
                </a:tc>
                <a:tc>
                  <a:txBody>
                    <a:bodyPr/>
                    <a:lstStyle/>
                    <a:p>
                      <a:pPr marL="0" lvl="0" indent="0" algn="ctr" rtl="0">
                        <a:spcBef>
                          <a:spcPts val="0"/>
                        </a:spcBef>
                        <a:spcAft>
                          <a:spcPts val="0"/>
                        </a:spcAft>
                        <a:buNone/>
                      </a:pPr>
                      <a:endParaRPr sz="1200" b="1"/>
                    </a:p>
                  </a:txBody>
                  <a:tcPr marL="63500" marR="63500" marT="63500" marB="63500" anchor="ctr">
                    <a:lnL w="6350" cap="flat" cmpd="sng">
                      <a:solidFill>
                        <a:srgbClr val="000000"/>
                      </a:solidFill>
                      <a:prstDash val="solid"/>
                      <a:round/>
                      <a:headEnd type="none" w="sm" len="sm"/>
                      <a:tailEnd type="none" w="sm" len="sm"/>
                    </a:lnL>
                    <a:lnT w="127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solidFill>
                      <a:srgbClr val="FFFFFF"/>
                    </a:solidFill>
                  </a:tcPr>
                </a:tc>
                <a:tc>
                  <a:txBody>
                    <a:bodyPr/>
                    <a:lstStyle/>
                    <a:p>
                      <a:pPr marL="0" lvl="0" indent="0" algn="ctr" rtl="0">
                        <a:spcBef>
                          <a:spcPts val="0"/>
                        </a:spcBef>
                        <a:spcAft>
                          <a:spcPts val="0"/>
                        </a:spcAft>
                        <a:buNone/>
                      </a:pPr>
                      <a:r>
                        <a:rPr lang="en" sz="1200" b="1"/>
                        <a:t>2012</a:t>
                      </a:r>
                      <a:endParaRPr sz="1200" b="1"/>
                    </a:p>
                  </a:txBody>
                  <a:tcPr marL="63500" marR="63500" marT="63500" marB="63500" anchor="ctr">
                    <a:lnR w="6350" cap="flat" cmpd="sng">
                      <a:solidFill>
                        <a:srgbClr val="000000"/>
                      </a:solidFill>
                      <a:prstDash val="solid"/>
                      <a:round/>
                      <a:headEnd type="none" w="sm" len="sm"/>
                      <a:tailEnd type="none" w="sm" len="sm"/>
                    </a:lnR>
                    <a:solidFill>
                      <a:srgbClr val="FFFFFF"/>
                    </a:solidFill>
                  </a:tcPr>
                </a:tc>
                <a:tc>
                  <a:txBody>
                    <a:bodyPr/>
                    <a:lstStyle/>
                    <a:p>
                      <a:pPr marL="0" lvl="0" indent="0" algn="ctr" rtl="0">
                        <a:spcBef>
                          <a:spcPts val="0"/>
                        </a:spcBef>
                        <a:spcAft>
                          <a:spcPts val="0"/>
                        </a:spcAft>
                        <a:buNone/>
                      </a:pPr>
                      <a:r>
                        <a:rPr lang="en" sz="1200" dirty="0">
                          <a:highlight>
                            <a:srgbClr val="F8F9FA"/>
                          </a:highlight>
                        </a:rPr>
                        <a:t>84,236,171</a:t>
                      </a:r>
                      <a:endParaRPr sz="1200" dirty="0">
                        <a:highlight>
                          <a:srgbClr val="F8F9FA"/>
                        </a:highlight>
                      </a:endParaRPr>
                    </a:p>
                  </a:txBody>
                  <a:tcPr marL="50800" marR="50800" marT="25400" marB="25400" anchor="ctr">
                    <a:lnL w="6350" cap="flat" cmpd="sng">
                      <a:solidFill>
                        <a:srgbClr val="000000"/>
                      </a:solidFill>
                      <a:prstDash val="solid"/>
                      <a:round/>
                      <a:headEnd type="none" w="sm" len="sm"/>
                      <a:tailEnd type="none" w="sm" len="sm"/>
                    </a:lnL>
                    <a:lnR w="6350" cap="flat" cmpd="sng">
                      <a:solidFill>
                        <a:srgbClr val="000000"/>
                      </a:solidFill>
                      <a:prstDash val="solid"/>
                      <a:round/>
                      <a:headEnd type="none" w="sm" len="sm"/>
                      <a:tailEnd type="none" w="sm" len="sm"/>
                    </a:lnR>
                    <a:lnT w="6350" cap="flat" cmpd="sng">
                      <a:solidFill>
                        <a:srgbClr val="000000"/>
                      </a:solidFill>
                      <a:prstDash val="solid"/>
                      <a:round/>
                      <a:headEnd type="none" w="sm" len="sm"/>
                      <a:tailEnd type="none" w="sm" len="sm"/>
                    </a:lnT>
                    <a:lnB w="6350"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3"/>
                  </a:ext>
                </a:extLst>
              </a:tr>
              <a:tr h="523900">
                <a:tc>
                  <a:txBody>
                    <a:bodyPr/>
                    <a:lstStyle/>
                    <a:p>
                      <a:pPr marL="0" lvl="0" indent="0" algn="ctr" rtl="0">
                        <a:spcBef>
                          <a:spcPts val="0"/>
                        </a:spcBef>
                        <a:spcAft>
                          <a:spcPts val="0"/>
                        </a:spcAft>
                        <a:buNone/>
                      </a:pPr>
                      <a:r>
                        <a:rPr lang="en" sz="1200" b="1"/>
                        <a:t>2007</a:t>
                      </a:r>
                      <a:endParaRPr sz="1200" b="1"/>
                    </a:p>
                  </a:txBody>
                  <a:tcPr marL="63500" marR="63500" marT="63500" marB="63500" anchor="ctr">
                    <a:lnR w="6350" cap="flat" cmpd="sng">
                      <a:solidFill>
                        <a:srgbClr val="000000"/>
                      </a:solidFill>
                      <a:prstDash val="solid"/>
                      <a:round/>
                      <a:headEnd type="none" w="sm" len="sm"/>
                      <a:tailEnd type="none" w="sm" len="sm"/>
                    </a:lnR>
                    <a:solidFill>
                      <a:srgbClr val="FFFFFF"/>
                    </a:solidFill>
                  </a:tcPr>
                </a:tc>
                <a:tc>
                  <a:txBody>
                    <a:bodyPr/>
                    <a:lstStyle/>
                    <a:p>
                      <a:pPr marL="0" lvl="0" indent="0" algn="ctr" rtl="0">
                        <a:spcBef>
                          <a:spcPts val="0"/>
                        </a:spcBef>
                        <a:spcAft>
                          <a:spcPts val="0"/>
                        </a:spcAft>
                        <a:buNone/>
                      </a:pPr>
                      <a:r>
                        <a:rPr lang="en" sz="1200">
                          <a:highlight>
                            <a:srgbClr val="F8F9FA"/>
                          </a:highlight>
                        </a:rPr>
                        <a:t>73,266,061</a:t>
                      </a:r>
                      <a:endParaRPr sz="1200">
                        <a:highlight>
                          <a:srgbClr val="F8F9FA"/>
                        </a:highlight>
                      </a:endParaRPr>
                    </a:p>
                  </a:txBody>
                  <a:tcPr marL="50800" marR="50800" marT="25400" marB="25400" anchor="ctr">
                    <a:lnL w="6350" cap="flat" cmpd="sng">
                      <a:solidFill>
                        <a:srgbClr val="000000"/>
                      </a:solidFill>
                      <a:prstDash val="solid"/>
                      <a:round/>
                      <a:headEnd type="none" w="sm" len="sm"/>
                      <a:tailEnd type="none" w="sm" len="sm"/>
                    </a:lnL>
                    <a:lnR w="6350" cap="flat" cmpd="sng">
                      <a:solidFill>
                        <a:srgbClr val="000000"/>
                      </a:solidFill>
                      <a:prstDash val="solid"/>
                      <a:round/>
                      <a:headEnd type="none" w="sm" len="sm"/>
                      <a:tailEnd type="none" w="sm" len="sm"/>
                    </a:lnR>
                    <a:lnT w="6350" cap="flat" cmpd="sng">
                      <a:solidFill>
                        <a:srgbClr val="000000"/>
                      </a:solidFill>
                      <a:prstDash val="solid"/>
                      <a:round/>
                      <a:headEnd type="none" w="sm" len="sm"/>
                      <a:tailEnd type="none" w="sm" len="sm"/>
                    </a:lnT>
                    <a:lnB w="6350" cap="flat" cmpd="sng">
                      <a:solidFill>
                        <a:srgbClr val="000000"/>
                      </a:solidFill>
                      <a:prstDash val="solid"/>
                      <a:round/>
                      <a:headEnd type="none" w="sm" len="sm"/>
                      <a:tailEnd type="none" w="sm" len="sm"/>
                    </a:lnB>
                    <a:solidFill>
                      <a:srgbClr val="FFFFFF"/>
                    </a:solidFill>
                  </a:tcPr>
                </a:tc>
                <a:tc>
                  <a:txBody>
                    <a:bodyPr/>
                    <a:lstStyle/>
                    <a:p>
                      <a:pPr marL="0" lvl="0" indent="0" algn="ctr" rtl="0">
                        <a:spcBef>
                          <a:spcPts val="0"/>
                        </a:spcBef>
                        <a:spcAft>
                          <a:spcPts val="0"/>
                        </a:spcAft>
                        <a:buNone/>
                      </a:pPr>
                      <a:endParaRPr sz="1200" b="1"/>
                    </a:p>
                  </a:txBody>
                  <a:tcPr marL="63500" marR="63500" marT="63500" marB="63500" anchor="ctr">
                    <a:lnL w="6350" cap="flat" cmpd="sng">
                      <a:solidFill>
                        <a:srgbClr val="000000"/>
                      </a:solidFill>
                      <a:prstDash val="solid"/>
                      <a:round/>
                      <a:headEnd type="none" w="sm" len="sm"/>
                      <a:tailEnd type="none" w="sm" len="sm"/>
                    </a:lnL>
                    <a:lnT w="127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solidFill>
                      <a:srgbClr val="FFFFFF"/>
                    </a:solidFill>
                  </a:tcPr>
                </a:tc>
                <a:tc>
                  <a:txBody>
                    <a:bodyPr/>
                    <a:lstStyle/>
                    <a:p>
                      <a:pPr marL="0" lvl="0" indent="0" algn="ctr" rtl="0">
                        <a:spcBef>
                          <a:spcPts val="0"/>
                        </a:spcBef>
                        <a:spcAft>
                          <a:spcPts val="0"/>
                        </a:spcAft>
                        <a:buNone/>
                      </a:pPr>
                      <a:r>
                        <a:rPr lang="en" sz="1200" b="1"/>
                        <a:t>2013</a:t>
                      </a:r>
                      <a:endParaRPr sz="1200" b="1"/>
                    </a:p>
                  </a:txBody>
                  <a:tcPr marL="63500" marR="63500" marT="63500" marB="63500" anchor="ctr">
                    <a:lnR w="6350" cap="flat" cmpd="sng">
                      <a:solidFill>
                        <a:srgbClr val="000000"/>
                      </a:solidFill>
                      <a:prstDash val="solid"/>
                      <a:round/>
                      <a:headEnd type="none" w="sm" len="sm"/>
                      <a:tailEnd type="none" w="sm" len="sm"/>
                    </a:lnR>
                    <a:solidFill>
                      <a:srgbClr val="FFFFFF"/>
                    </a:solidFill>
                  </a:tcPr>
                </a:tc>
                <a:tc>
                  <a:txBody>
                    <a:bodyPr/>
                    <a:lstStyle/>
                    <a:p>
                      <a:pPr marL="0" lvl="0" indent="0" algn="ctr" rtl="0">
                        <a:spcBef>
                          <a:spcPts val="0"/>
                        </a:spcBef>
                        <a:spcAft>
                          <a:spcPts val="0"/>
                        </a:spcAft>
                        <a:buNone/>
                      </a:pPr>
                      <a:r>
                        <a:rPr lang="en" sz="1200" dirty="0" smtClean="0">
                          <a:highlight>
                            <a:srgbClr val="F8F9FA"/>
                          </a:highlight>
                        </a:rPr>
                        <a:t>87,595,998</a:t>
                      </a:r>
                      <a:endParaRPr sz="1200" dirty="0">
                        <a:highlight>
                          <a:srgbClr val="F8F9FA"/>
                        </a:highlight>
                      </a:endParaRPr>
                    </a:p>
                  </a:txBody>
                  <a:tcPr marL="50800" marR="50800" marT="25400" marB="25400" anchor="ctr">
                    <a:lnL w="6350" cap="flat" cmpd="sng">
                      <a:solidFill>
                        <a:srgbClr val="000000"/>
                      </a:solidFill>
                      <a:prstDash val="solid"/>
                      <a:round/>
                      <a:headEnd type="none" w="sm" len="sm"/>
                      <a:tailEnd type="none" w="sm" len="sm"/>
                    </a:lnL>
                    <a:lnR w="6350" cap="flat" cmpd="sng">
                      <a:solidFill>
                        <a:srgbClr val="000000"/>
                      </a:solidFill>
                      <a:prstDash val="solid"/>
                      <a:round/>
                      <a:headEnd type="none" w="sm" len="sm"/>
                      <a:tailEnd type="none" w="sm" len="sm"/>
                    </a:lnR>
                    <a:lnT w="6350" cap="flat" cmpd="sng">
                      <a:solidFill>
                        <a:srgbClr val="000000"/>
                      </a:solidFill>
                      <a:prstDash val="solid"/>
                      <a:round/>
                      <a:headEnd type="none" w="sm" len="sm"/>
                      <a:tailEnd type="none" w="sm" len="sm"/>
                    </a:lnT>
                    <a:lnB w="6350"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4"/>
                  </a:ext>
                </a:extLst>
              </a:tr>
              <a:tr h="523900">
                <a:tc>
                  <a:txBody>
                    <a:bodyPr/>
                    <a:lstStyle/>
                    <a:p>
                      <a:pPr marL="0" lvl="0" indent="0" algn="ctr" rtl="0">
                        <a:spcBef>
                          <a:spcPts val="0"/>
                        </a:spcBef>
                        <a:spcAft>
                          <a:spcPts val="0"/>
                        </a:spcAft>
                        <a:buNone/>
                      </a:pPr>
                      <a:r>
                        <a:rPr lang="en" sz="1200" b="1"/>
                        <a:t>2008</a:t>
                      </a:r>
                      <a:endParaRPr sz="1200" b="1"/>
                    </a:p>
                  </a:txBody>
                  <a:tcPr marL="63500" marR="63500" marT="63500" marB="63500" anchor="ctr">
                    <a:lnR w="6350" cap="flat" cmpd="sng">
                      <a:solidFill>
                        <a:srgbClr val="000000"/>
                      </a:solidFill>
                      <a:prstDash val="solid"/>
                      <a:round/>
                      <a:headEnd type="none" w="sm" len="sm"/>
                      <a:tailEnd type="none" w="sm" len="sm"/>
                    </a:lnR>
                    <a:solidFill>
                      <a:srgbClr val="FFFFFF"/>
                    </a:solidFill>
                  </a:tcPr>
                </a:tc>
                <a:tc>
                  <a:txBody>
                    <a:bodyPr/>
                    <a:lstStyle/>
                    <a:p>
                      <a:pPr marL="0" lvl="0" indent="0" algn="ctr" rtl="0">
                        <a:spcBef>
                          <a:spcPts val="0"/>
                        </a:spcBef>
                        <a:spcAft>
                          <a:spcPts val="0"/>
                        </a:spcAft>
                        <a:buNone/>
                      </a:pPr>
                      <a:r>
                        <a:rPr lang="en" sz="1200">
                          <a:highlight>
                            <a:srgbClr val="F8F9FA"/>
                          </a:highlight>
                        </a:rPr>
                        <a:t>70,729,696</a:t>
                      </a:r>
                      <a:endParaRPr sz="1200">
                        <a:highlight>
                          <a:srgbClr val="F8F9FA"/>
                        </a:highlight>
                      </a:endParaRPr>
                    </a:p>
                  </a:txBody>
                  <a:tcPr marL="50800" marR="50800" marT="25400" marB="25400" anchor="ctr">
                    <a:lnL w="6350" cap="flat" cmpd="sng">
                      <a:solidFill>
                        <a:srgbClr val="000000"/>
                      </a:solidFill>
                      <a:prstDash val="solid"/>
                      <a:round/>
                      <a:headEnd type="none" w="sm" len="sm"/>
                      <a:tailEnd type="none" w="sm" len="sm"/>
                    </a:lnL>
                    <a:lnR w="6350" cap="flat" cmpd="sng">
                      <a:solidFill>
                        <a:srgbClr val="000000"/>
                      </a:solidFill>
                      <a:prstDash val="solid"/>
                      <a:round/>
                      <a:headEnd type="none" w="sm" len="sm"/>
                      <a:tailEnd type="none" w="sm" len="sm"/>
                    </a:lnR>
                    <a:lnT w="6350" cap="flat" cmpd="sng">
                      <a:solidFill>
                        <a:srgbClr val="000000"/>
                      </a:solidFill>
                      <a:prstDash val="solid"/>
                      <a:round/>
                      <a:headEnd type="none" w="sm" len="sm"/>
                      <a:tailEnd type="none" w="sm" len="sm"/>
                    </a:lnT>
                    <a:lnB w="6350" cap="flat" cmpd="sng">
                      <a:solidFill>
                        <a:srgbClr val="000000"/>
                      </a:solidFill>
                      <a:prstDash val="solid"/>
                      <a:round/>
                      <a:headEnd type="none" w="sm" len="sm"/>
                      <a:tailEnd type="none" w="sm" len="sm"/>
                    </a:lnB>
                    <a:solidFill>
                      <a:srgbClr val="FFFFFF"/>
                    </a:solidFill>
                  </a:tcPr>
                </a:tc>
                <a:tc>
                  <a:txBody>
                    <a:bodyPr/>
                    <a:lstStyle/>
                    <a:p>
                      <a:pPr marL="0" lvl="0" indent="0" algn="ctr" rtl="0">
                        <a:spcBef>
                          <a:spcPts val="0"/>
                        </a:spcBef>
                        <a:spcAft>
                          <a:spcPts val="0"/>
                        </a:spcAft>
                        <a:buNone/>
                      </a:pPr>
                      <a:endParaRPr sz="1200" b="1"/>
                    </a:p>
                  </a:txBody>
                  <a:tcPr marL="63500" marR="63500" marT="63500" marB="63500" anchor="ctr">
                    <a:lnL w="6350" cap="flat" cmpd="sng">
                      <a:solidFill>
                        <a:srgbClr val="000000"/>
                      </a:solidFill>
                      <a:prstDash val="solid"/>
                      <a:round/>
                      <a:headEnd type="none" w="sm" len="sm"/>
                      <a:tailEnd type="none" w="sm" len="sm"/>
                    </a:lnL>
                    <a:lnT w="127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solidFill>
                      <a:srgbClr val="FFFFFF"/>
                    </a:solidFill>
                  </a:tcPr>
                </a:tc>
                <a:tc rowSpan="2">
                  <a:txBody>
                    <a:bodyPr/>
                    <a:lstStyle/>
                    <a:p>
                      <a:pPr marL="0" lvl="0" indent="0" algn="ctr" rtl="0">
                        <a:spcBef>
                          <a:spcPts val="0"/>
                        </a:spcBef>
                        <a:spcAft>
                          <a:spcPts val="0"/>
                        </a:spcAft>
                        <a:buNone/>
                      </a:pPr>
                      <a:r>
                        <a:rPr lang="en" sz="1200" b="1"/>
                        <a:t>2014</a:t>
                      </a:r>
                      <a:endParaRPr sz="1200" b="1"/>
                    </a:p>
                  </a:txBody>
                  <a:tcPr marL="63500" marR="63500" marT="63500" marB="63500" anchor="ctr">
                    <a:lnR w="6350" cap="flat" cmpd="sng">
                      <a:solidFill>
                        <a:srgbClr val="000000"/>
                      </a:solidFill>
                      <a:prstDash val="solid"/>
                      <a:round/>
                      <a:headEnd type="none" w="sm" len="sm"/>
                      <a:tailEnd type="none" w="sm" len="sm"/>
                    </a:lnR>
                    <a:solidFill>
                      <a:srgbClr val="FFFFFF"/>
                    </a:solidFill>
                  </a:tcPr>
                </a:tc>
                <a:tc rowSpan="2">
                  <a:txBody>
                    <a:bodyPr/>
                    <a:lstStyle/>
                    <a:p>
                      <a:pPr marL="0" lvl="0" indent="0" algn="ctr" rtl="0">
                        <a:spcBef>
                          <a:spcPts val="0"/>
                        </a:spcBef>
                        <a:spcAft>
                          <a:spcPts val="0"/>
                        </a:spcAft>
                        <a:buNone/>
                      </a:pPr>
                      <a:r>
                        <a:rPr lang="en" sz="1200" dirty="0" smtClean="0">
                          <a:highlight>
                            <a:srgbClr val="F8F9FA"/>
                          </a:highlight>
                        </a:rPr>
                        <a:t>89,776,465</a:t>
                      </a:r>
                      <a:endParaRPr sz="1200" dirty="0">
                        <a:highlight>
                          <a:srgbClr val="F8F9FA"/>
                        </a:highlight>
                      </a:endParaRPr>
                    </a:p>
                  </a:txBody>
                  <a:tcPr marL="50800" marR="50800" marT="25400" marB="25400" anchor="ctr">
                    <a:lnL w="6350" cap="flat" cmpd="sng">
                      <a:solidFill>
                        <a:srgbClr val="000000"/>
                      </a:solidFill>
                      <a:prstDash val="solid"/>
                      <a:round/>
                      <a:headEnd type="none" w="sm" len="sm"/>
                      <a:tailEnd type="none" w="sm" len="sm"/>
                    </a:lnL>
                    <a:lnR w="6350" cap="flat" cmpd="sng">
                      <a:solidFill>
                        <a:srgbClr val="000000"/>
                      </a:solidFill>
                      <a:prstDash val="solid"/>
                      <a:round/>
                      <a:headEnd type="none" w="sm" len="sm"/>
                      <a:tailEnd type="none" w="sm" len="sm"/>
                    </a:lnR>
                    <a:lnT w="6350" cap="flat" cmpd="sng">
                      <a:solidFill>
                        <a:srgbClr val="000000"/>
                      </a:solidFill>
                      <a:prstDash val="solid"/>
                      <a:round/>
                      <a:headEnd type="none" w="sm" len="sm"/>
                      <a:tailEnd type="none" w="sm" len="sm"/>
                    </a:lnT>
                    <a:lnB w="6350"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5"/>
                  </a:ext>
                </a:extLst>
              </a:tr>
              <a:tr h="523900">
                <a:tc>
                  <a:txBody>
                    <a:bodyPr/>
                    <a:lstStyle/>
                    <a:p>
                      <a:pPr marL="0" lvl="0" indent="0" algn="ctr" rtl="0">
                        <a:spcBef>
                          <a:spcPts val="0"/>
                        </a:spcBef>
                        <a:spcAft>
                          <a:spcPts val="0"/>
                        </a:spcAft>
                        <a:buNone/>
                      </a:pPr>
                      <a:r>
                        <a:rPr lang="en" sz="1200" b="1"/>
                        <a:t>2009</a:t>
                      </a:r>
                      <a:endParaRPr sz="1200" b="1"/>
                    </a:p>
                  </a:txBody>
                  <a:tcPr marL="63500" marR="63500" marT="63500" marB="63500" anchor="ctr">
                    <a:lnR w="6350" cap="flat" cmpd="sng">
                      <a:solidFill>
                        <a:srgbClr val="000000"/>
                      </a:solidFill>
                      <a:prstDash val="solid"/>
                      <a:round/>
                      <a:headEnd type="none" w="sm" len="sm"/>
                      <a:tailEnd type="none" w="sm" len="sm"/>
                    </a:lnR>
                    <a:solidFill>
                      <a:srgbClr val="FFFFFF"/>
                    </a:solidFill>
                  </a:tcPr>
                </a:tc>
                <a:tc>
                  <a:txBody>
                    <a:bodyPr/>
                    <a:lstStyle/>
                    <a:p>
                      <a:pPr marL="0" lvl="0" indent="0" algn="ctr" rtl="0">
                        <a:spcBef>
                          <a:spcPts val="0"/>
                        </a:spcBef>
                        <a:spcAft>
                          <a:spcPts val="0"/>
                        </a:spcAft>
                        <a:buNone/>
                      </a:pPr>
                      <a:r>
                        <a:rPr lang="en" sz="1200">
                          <a:highlight>
                            <a:srgbClr val="F8F9FA"/>
                          </a:highlight>
                        </a:rPr>
                        <a:t>61,762,324</a:t>
                      </a:r>
                      <a:endParaRPr sz="1200">
                        <a:highlight>
                          <a:srgbClr val="F8F9FA"/>
                        </a:highlight>
                      </a:endParaRPr>
                    </a:p>
                  </a:txBody>
                  <a:tcPr marL="50800" marR="50800" marT="25400" marB="25400" anchor="ctr">
                    <a:lnL w="6350" cap="flat" cmpd="sng">
                      <a:solidFill>
                        <a:srgbClr val="000000"/>
                      </a:solidFill>
                      <a:prstDash val="solid"/>
                      <a:round/>
                      <a:headEnd type="none" w="sm" len="sm"/>
                      <a:tailEnd type="none" w="sm" len="sm"/>
                    </a:lnL>
                    <a:lnR w="6350" cap="flat" cmpd="sng">
                      <a:solidFill>
                        <a:srgbClr val="000000"/>
                      </a:solidFill>
                      <a:prstDash val="solid"/>
                      <a:round/>
                      <a:headEnd type="none" w="sm" len="sm"/>
                      <a:tailEnd type="none" w="sm" len="sm"/>
                    </a:lnR>
                    <a:lnT w="6350" cap="flat" cmpd="sng">
                      <a:solidFill>
                        <a:srgbClr val="000000"/>
                      </a:solidFill>
                      <a:prstDash val="solid"/>
                      <a:round/>
                      <a:headEnd type="none" w="sm" len="sm"/>
                      <a:tailEnd type="none" w="sm" len="sm"/>
                    </a:lnT>
                    <a:lnB w="6350" cap="flat" cmpd="sng">
                      <a:solidFill>
                        <a:srgbClr val="000000"/>
                      </a:solidFill>
                      <a:prstDash val="solid"/>
                      <a:round/>
                      <a:headEnd type="none" w="sm" len="sm"/>
                      <a:tailEnd type="none" w="sm" len="sm"/>
                    </a:lnB>
                    <a:solidFill>
                      <a:srgbClr val="FFFFFF"/>
                    </a:solidFill>
                  </a:tcPr>
                </a:tc>
                <a:tc>
                  <a:txBody>
                    <a:bodyPr/>
                    <a:lstStyle/>
                    <a:p>
                      <a:pPr marL="0" lvl="0" indent="0" rtl="0">
                        <a:spcBef>
                          <a:spcPts val="0"/>
                        </a:spcBef>
                        <a:spcAft>
                          <a:spcPts val="0"/>
                        </a:spcAft>
                        <a:buNone/>
                      </a:pPr>
                      <a:endParaRPr sz="1200" b="1" dirty="0"/>
                    </a:p>
                  </a:txBody>
                  <a:tcPr marL="63500" marR="63500" marT="63500" marB="63500">
                    <a:lnL w="6350" cap="flat" cmpd="sng">
                      <a:solidFill>
                        <a:srgbClr val="000000"/>
                      </a:solidFill>
                      <a:prstDash val="solid"/>
                      <a:round/>
                      <a:headEnd type="none" w="sm" len="sm"/>
                      <a:tailEnd type="none" w="sm" len="sm"/>
                    </a:lnL>
                    <a:lnT w="127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solidFill>
                      <a:srgbClr val="FFFFFF"/>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6"/>
                  </a:ext>
                </a:extLst>
              </a:tr>
            </a:tbl>
          </a:graphicData>
        </a:graphic>
      </p:graphicFrame>
      <p:sp>
        <p:nvSpPr>
          <p:cNvPr id="83" name="Shape 83"/>
          <p:cNvSpPr txBox="1">
            <a:spLocks noGrp="1"/>
          </p:cNvSpPr>
          <p:nvPr>
            <p:ph type="body" idx="1"/>
          </p:nvPr>
        </p:nvSpPr>
        <p:spPr>
          <a:xfrm>
            <a:off x="195200" y="1612825"/>
            <a:ext cx="8637000" cy="763500"/>
          </a:xfrm>
          <a:prstGeom prst="rect">
            <a:avLst/>
          </a:prstGeom>
        </p:spPr>
        <p:txBody>
          <a:bodyPr spcFirstLastPara="1" wrap="square" lIns="91425" tIns="91425" rIns="91425" bIns="91425" anchor="t" anchorCtr="0">
            <a:noAutofit/>
          </a:bodyPr>
          <a:lstStyle/>
          <a:p>
            <a:pPr marL="0" lvl="0" indent="0" rtl="0">
              <a:spcBef>
                <a:spcPts val="0"/>
              </a:spcBef>
              <a:spcAft>
                <a:spcPts val="1600"/>
              </a:spcAft>
              <a:buNone/>
            </a:pPr>
            <a:r>
              <a:rPr lang="en" sz="3000" dirty="0"/>
              <a:t>Complete the Explore section on your </a:t>
            </a:r>
            <a:r>
              <a:rPr lang="en" sz="3000" dirty="0" smtClean="0"/>
              <a:t>Student Activity Sheet</a:t>
            </a:r>
            <a:r>
              <a:rPr lang="en" sz="3000" dirty="0"/>
              <a:t>.</a:t>
            </a:r>
            <a:endParaRPr sz="3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Shape 87"/>
        <p:cNvGrpSpPr/>
        <p:nvPr/>
      </p:nvGrpSpPr>
      <p:grpSpPr>
        <a:xfrm>
          <a:off x="0" y="0"/>
          <a:ext cx="0" cy="0"/>
          <a:chOff x="0" y="0"/>
          <a:chExt cx="0" cy="0"/>
        </a:xfrm>
      </p:grpSpPr>
      <p:sp>
        <p:nvSpPr>
          <p:cNvPr id="88" name="Shape 88"/>
          <p:cNvSpPr txBox="1">
            <a:spLocks noGrp="1"/>
          </p:cNvSpPr>
          <p:nvPr>
            <p:ph type="title"/>
          </p:nvPr>
        </p:nvSpPr>
        <p:spPr>
          <a:xfrm>
            <a:off x="311700" y="288567"/>
            <a:ext cx="8520600" cy="7635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Making Sense</a:t>
            </a:r>
            <a:endParaRPr/>
          </a:p>
        </p:txBody>
      </p:sp>
      <p:cxnSp>
        <p:nvCxnSpPr>
          <p:cNvPr id="89" name="Shape 89"/>
          <p:cNvCxnSpPr/>
          <p:nvPr/>
        </p:nvCxnSpPr>
        <p:spPr>
          <a:xfrm>
            <a:off x="333750" y="1501750"/>
            <a:ext cx="8476500" cy="33300"/>
          </a:xfrm>
          <a:prstGeom prst="straightConnector1">
            <a:avLst/>
          </a:prstGeom>
          <a:noFill/>
          <a:ln w="38100" cap="flat" cmpd="sng">
            <a:solidFill>
              <a:srgbClr val="38761D"/>
            </a:solidFill>
            <a:prstDash val="solid"/>
            <a:round/>
            <a:headEnd type="none" w="med" len="med"/>
            <a:tailEnd type="none" w="med" len="med"/>
          </a:ln>
        </p:spPr>
      </p:cxnSp>
      <p:pic>
        <p:nvPicPr>
          <p:cNvPr id="90" name="Shape 90"/>
          <p:cNvPicPr preferRelativeResize="0"/>
          <p:nvPr/>
        </p:nvPicPr>
        <p:blipFill>
          <a:blip r:embed="rId3">
            <a:alphaModFix/>
          </a:blip>
          <a:stretch>
            <a:fillRect/>
          </a:stretch>
        </p:blipFill>
        <p:spPr>
          <a:xfrm>
            <a:off x="1037300" y="2531275"/>
            <a:ext cx="6858000" cy="4162425"/>
          </a:xfrm>
          <a:prstGeom prst="rect">
            <a:avLst/>
          </a:prstGeom>
          <a:noFill/>
          <a:ln>
            <a:noFill/>
          </a:ln>
        </p:spPr>
      </p:pic>
      <p:sp>
        <p:nvSpPr>
          <p:cNvPr id="91" name="Shape 91"/>
          <p:cNvSpPr txBox="1">
            <a:spLocks noGrp="1"/>
          </p:cNvSpPr>
          <p:nvPr>
            <p:ph type="body" idx="1"/>
          </p:nvPr>
        </p:nvSpPr>
        <p:spPr>
          <a:xfrm>
            <a:off x="130125" y="1612825"/>
            <a:ext cx="8901000" cy="763500"/>
          </a:xfrm>
          <a:prstGeom prst="rect">
            <a:avLst/>
          </a:prstGeom>
        </p:spPr>
        <p:txBody>
          <a:bodyPr spcFirstLastPara="1" wrap="square" lIns="91425" tIns="91425" rIns="91425" bIns="91425" anchor="t" anchorCtr="0">
            <a:noAutofit/>
          </a:bodyPr>
          <a:lstStyle/>
          <a:p>
            <a:pPr marL="0" lvl="0" indent="0" rtl="0">
              <a:spcBef>
                <a:spcPts val="0"/>
              </a:spcBef>
              <a:spcAft>
                <a:spcPts val="1600"/>
              </a:spcAft>
              <a:buClr>
                <a:schemeClr val="dk1"/>
              </a:buClr>
              <a:buSzPts val="1100"/>
              <a:buFont typeface="Arial"/>
              <a:buNone/>
            </a:pPr>
            <a:r>
              <a:rPr lang="en" sz="2800" dirty="0">
                <a:solidFill>
                  <a:schemeClr val="dk1"/>
                </a:solidFill>
              </a:rPr>
              <a:t>Complete the Making Sense section on your </a:t>
            </a:r>
            <a:r>
              <a:rPr lang="en" sz="2800" dirty="0" smtClean="0">
                <a:solidFill>
                  <a:schemeClr val="dk1"/>
                </a:solidFill>
              </a:rPr>
              <a:t>Student Activity </a:t>
            </a:r>
            <a:r>
              <a:rPr lang="en" sz="2800" dirty="0">
                <a:solidFill>
                  <a:schemeClr val="dk1"/>
                </a:solidFill>
              </a:rPr>
              <a:t>S</a:t>
            </a:r>
            <a:r>
              <a:rPr lang="en" sz="2800" dirty="0" smtClean="0">
                <a:solidFill>
                  <a:schemeClr val="dk1"/>
                </a:solidFill>
              </a:rPr>
              <a:t>heet</a:t>
            </a:r>
            <a:r>
              <a:rPr lang="en" sz="2800" dirty="0">
                <a:solidFill>
                  <a:schemeClr val="dk1"/>
                </a:solidFill>
              </a:rPr>
              <a:t>.</a:t>
            </a:r>
            <a:endParaRPr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311700" y="288567"/>
            <a:ext cx="8520600" cy="7635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Connections</a:t>
            </a:r>
            <a:endParaRPr/>
          </a:p>
        </p:txBody>
      </p:sp>
      <p:cxnSp>
        <p:nvCxnSpPr>
          <p:cNvPr id="97" name="Shape 97"/>
          <p:cNvCxnSpPr/>
          <p:nvPr/>
        </p:nvCxnSpPr>
        <p:spPr>
          <a:xfrm>
            <a:off x="333750" y="1501750"/>
            <a:ext cx="8476500" cy="33300"/>
          </a:xfrm>
          <a:prstGeom prst="straightConnector1">
            <a:avLst/>
          </a:prstGeom>
          <a:noFill/>
          <a:ln w="38100" cap="flat" cmpd="sng">
            <a:solidFill>
              <a:srgbClr val="38761D"/>
            </a:solidFill>
            <a:prstDash val="solid"/>
            <a:round/>
            <a:headEnd type="none" w="med" len="med"/>
            <a:tailEnd type="none" w="med" len="med"/>
          </a:ln>
        </p:spPr>
      </p:cxnSp>
      <p:pic>
        <p:nvPicPr>
          <p:cNvPr id="98" name="Shape 98"/>
          <p:cNvPicPr preferRelativeResize="0"/>
          <p:nvPr/>
        </p:nvPicPr>
        <p:blipFill>
          <a:blip r:embed="rId3">
            <a:alphaModFix/>
          </a:blip>
          <a:stretch>
            <a:fillRect/>
          </a:stretch>
        </p:blipFill>
        <p:spPr>
          <a:xfrm>
            <a:off x="1831523" y="2376325"/>
            <a:ext cx="4857300" cy="4405326"/>
          </a:xfrm>
          <a:prstGeom prst="rect">
            <a:avLst/>
          </a:prstGeom>
          <a:noFill/>
          <a:ln>
            <a:noFill/>
          </a:ln>
        </p:spPr>
      </p:pic>
      <p:sp>
        <p:nvSpPr>
          <p:cNvPr id="99" name="Shape 99"/>
          <p:cNvSpPr txBox="1">
            <a:spLocks noGrp="1"/>
          </p:cNvSpPr>
          <p:nvPr>
            <p:ph type="body" idx="1"/>
          </p:nvPr>
        </p:nvSpPr>
        <p:spPr>
          <a:xfrm>
            <a:off x="169175" y="1612825"/>
            <a:ext cx="8862000" cy="763500"/>
          </a:xfrm>
          <a:prstGeom prst="rect">
            <a:avLst/>
          </a:prstGeom>
        </p:spPr>
        <p:txBody>
          <a:bodyPr spcFirstLastPara="1" wrap="square" lIns="91425" tIns="91425" rIns="91425" bIns="91425" anchor="t" anchorCtr="0">
            <a:noAutofit/>
          </a:bodyPr>
          <a:lstStyle/>
          <a:p>
            <a:pPr marL="0" lvl="0" indent="0" rtl="0">
              <a:spcBef>
                <a:spcPts val="0"/>
              </a:spcBef>
              <a:spcAft>
                <a:spcPts val="1600"/>
              </a:spcAft>
              <a:buNone/>
            </a:pPr>
            <a:r>
              <a:rPr lang="en" sz="2900" dirty="0"/>
              <a:t>Complete </a:t>
            </a:r>
            <a:r>
              <a:rPr lang="en-US" sz="2900" dirty="0" smtClean="0"/>
              <a:t>the </a:t>
            </a:r>
            <a:r>
              <a:rPr lang="en" sz="2900" dirty="0" smtClean="0"/>
              <a:t>Connections </a:t>
            </a:r>
            <a:r>
              <a:rPr lang="en" sz="2900" dirty="0"/>
              <a:t>section on your </a:t>
            </a:r>
            <a:r>
              <a:rPr lang="en" sz="2900" dirty="0" smtClean="0"/>
              <a:t>Student Activity Sheet</a:t>
            </a:r>
            <a:r>
              <a:rPr lang="en" sz="2900" dirty="0"/>
              <a:t>. </a:t>
            </a:r>
            <a:endParaRPr sz="29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311700" y="288567"/>
            <a:ext cx="8520600" cy="7635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More Connections</a:t>
            </a:r>
            <a:endParaRPr/>
          </a:p>
        </p:txBody>
      </p:sp>
      <p:cxnSp>
        <p:nvCxnSpPr>
          <p:cNvPr id="105" name="Shape 105"/>
          <p:cNvCxnSpPr/>
          <p:nvPr/>
        </p:nvCxnSpPr>
        <p:spPr>
          <a:xfrm>
            <a:off x="333750" y="1501750"/>
            <a:ext cx="8476500" cy="33300"/>
          </a:xfrm>
          <a:prstGeom prst="straightConnector1">
            <a:avLst/>
          </a:prstGeom>
          <a:noFill/>
          <a:ln w="38100" cap="flat" cmpd="sng">
            <a:solidFill>
              <a:srgbClr val="38761D"/>
            </a:solidFill>
            <a:prstDash val="solid"/>
            <a:round/>
            <a:headEnd type="none" w="med" len="med"/>
            <a:tailEnd type="none" w="med" len="med"/>
          </a:ln>
        </p:spPr>
      </p:cxnSp>
      <p:pic>
        <p:nvPicPr>
          <p:cNvPr id="106" name="Shape 106"/>
          <p:cNvPicPr preferRelativeResize="0"/>
          <p:nvPr/>
        </p:nvPicPr>
        <p:blipFill rotWithShape="1">
          <a:blip r:embed="rId3">
            <a:alphaModFix/>
          </a:blip>
          <a:srcRect/>
          <a:stretch/>
        </p:blipFill>
        <p:spPr>
          <a:xfrm>
            <a:off x="311688" y="2578100"/>
            <a:ext cx="4343015" cy="4010374"/>
          </a:xfrm>
          <a:prstGeom prst="rect">
            <a:avLst/>
          </a:prstGeom>
          <a:noFill/>
          <a:ln>
            <a:noFill/>
          </a:ln>
        </p:spPr>
      </p:pic>
      <p:sp>
        <p:nvSpPr>
          <p:cNvPr id="107" name="Shape 107"/>
          <p:cNvSpPr txBox="1">
            <a:spLocks noGrp="1"/>
          </p:cNvSpPr>
          <p:nvPr>
            <p:ph type="body" idx="1"/>
          </p:nvPr>
        </p:nvSpPr>
        <p:spPr>
          <a:xfrm>
            <a:off x="169175" y="1612825"/>
            <a:ext cx="8862000" cy="763500"/>
          </a:xfrm>
          <a:prstGeom prst="rect">
            <a:avLst/>
          </a:prstGeom>
        </p:spPr>
        <p:txBody>
          <a:bodyPr spcFirstLastPara="1" wrap="square" lIns="91425" tIns="91425" rIns="91425" bIns="91425" anchor="t" anchorCtr="0">
            <a:noAutofit/>
          </a:bodyPr>
          <a:lstStyle/>
          <a:p>
            <a:pPr marL="0" lvl="0" indent="0" rtl="0">
              <a:spcBef>
                <a:spcPts val="0"/>
              </a:spcBef>
              <a:spcAft>
                <a:spcPts val="1600"/>
              </a:spcAft>
              <a:buNone/>
            </a:pPr>
            <a:r>
              <a:rPr lang="en" sz="2900" dirty="0"/>
              <a:t>Complete </a:t>
            </a:r>
            <a:r>
              <a:rPr lang="en-US" sz="2900" dirty="0" smtClean="0"/>
              <a:t>the </a:t>
            </a:r>
            <a:r>
              <a:rPr lang="en" sz="2900" dirty="0" smtClean="0"/>
              <a:t>Connections </a:t>
            </a:r>
            <a:r>
              <a:rPr lang="en" sz="2900" dirty="0"/>
              <a:t>section on your </a:t>
            </a:r>
            <a:r>
              <a:rPr lang="en" sz="2900" dirty="0" smtClean="0"/>
              <a:t>Student Activity Sheet</a:t>
            </a:r>
            <a:r>
              <a:rPr lang="en" sz="2900" dirty="0"/>
              <a:t>. </a:t>
            </a:r>
            <a:endParaRPr sz="2900" dirty="0"/>
          </a:p>
        </p:txBody>
      </p:sp>
      <p:pic>
        <p:nvPicPr>
          <p:cNvPr id="108" name="Shape 108"/>
          <p:cNvPicPr preferRelativeResize="0"/>
          <p:nvPr/>
        </p:nvPicPr>
        <p:blipFill>
          <a:blip r:embed="rId4">
            <a:alphaModFix/>
          </a:blip>
          <a:stretch>
            <a:fillRect/>
          </a:stretch>
        </p:blipFill>
        <p:spPr>
          <a:xfrm>
            <a:off x="5169139" y="2578100"/>
            <a:ext cx="3641112" cy="408845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Shape 112"/>
        <p:cNvGrpSpPr/>
        <p:nvPr/>
      </p:nvGrpSpPr>
      <p:grpSpPr>
        <a:xfrm>
          <a:off x="0" y="0"/>
          <a:ext cx="0" cy="0"/>
          <a:chOff x="0" y="0"/>
          <a:chExt cx="0" cy="0"/>
        </a:xfrm>
      </p:grpSpPr>
      <p:sp>
        <p:nvSpPr>
          <p:cNvPr id="113" name="Shape 113"/>
          <p:cNvSpPr txBox="1">
            <a:spLocks noGrp="1"/>
          </p:cNvSpPr>
          <p:nvPr>
            <p:ph type="title"/>
          </p:nvPr>
        </p:nvSpPr>
        <p:spPr>
          <a:xfrm>
            <a:off x="311700" y="288567"/>
            <a:ext cx="8520600" cy="7635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More Connections</a:t>
            </a:r>
            <a:endParaRPr/>
          </a:p>
        </p:txBody>
      </p:sp>
      <p:cxnSp>
        <p:nvCxnSpPr>
          <p:cNvPr id="114" name="Shape 114"/>
          <p:cNvCxnSpPr/>
          <p:nvPr/>
        </p:nvCxnSpPr>
        <p:spPr>
          <a:xfrm>
            <a:off x="333750" y="1501750"/>
            <a:ext cx="8476500" cy="33300"/>
          </a:xfrm>
          <a:prstGeom prst="straightConnector1">
            <a:avLst/>
          </a:prstGeom>
          <a:noFill/>
          <a:ln w="38100" cap="flat" cmpd="sng">
            <a:solidFill>
              <a:srgbClr val="38761D"/>
            </a:solidFill>
            <a:prstDash val="solid"/>
            <a:round/>
            <a:headEnd type="none" w="med" len="med"/>
            <a:tailEnd type="none" w="med" len="med"/>
          </a:ln>
        </p:spPr>
      </p:cxnSp>
      <p:pic>
        <p:nvPicPr>
          <p:cNvPr id="115" name="Shape 115"/>
          <p:cNvPicPr preferRelativeResize="0"/>
          <p:nvPr/>
        </p:nvPicPr>
        <p:blipFill>
          <a:blip r:embed="rId3">
            <a:alphaModFix/>
          </a:blip>
          <a:stretch>
            <a:fillRect/>
          </a:stretch>
        </p:blipFill>
        <p:spPr>
          <a:xfrm>
            <a:off x="333750" y="2628900"/>
            <a:ext cx="8476500" cy="3969816"/>
          </a:xfrm>
          <a:prstGeom prst="rect">
            <a:avLst/>
          </a:prstGeom>
          <a:noFill/>
          <a:ln>
            <a:noFill/>
          </a:ln>
        </p:spPr>
      </p:pic>
      <p:sp>
        <p:nvSpPr>
          <p:cNvPr id="116" name="Shape 116"/>
          <p:cNvSpPr txBox="1">
            <a:spLocks noGrp="1"/>
          </p:cNvSpPr>
          <p:nvPr>
            <p:ph type="body" idx="1"/>
          </p:nvPr>
        </p:nvSpPr>
        <p:spPr>
          <a:xfrm>
            <a:off x="169175" y="1612825"/>
            <a:ext cx="8862000" cy="763500"/>
          </a:xfrm>
          <a:prstGeom prst="rect">
            <a:avLst/>
          </a:prstGeom>
        </p:spPr>
        <p:txBody>
          <a:bodyPr spcFirstLastPara="1" wrap="square" lIns="91425" tIns="91425" rIns="91425" bIns="91425" anchor="t" anchorCtr="0">
            <a:noAutofit/>
          </a:bodyPr>
          <a:lstStyle/>
          <a:p>
            <a:pPr marL="0" lvl="0" indent="0" rtl="0">
              <a:spcBef>
                <a:spcPts val="0"/>
              </a:spcBef>
              <a:spcAft>
                <a:spcPts val="1600"/>
              </a:spcAft>
              <a:buNone/>
            </a:pPr>
            <a:r>
              <a:rPr lang="en" sz="2900" dirty="0"/>
              <a:t>Complete </a:t>
            </a:r>
            <a:r>
              <a:rPr lang="en-US" sz="2900" dirty="0" smtClean="0"/>
              <a:t>the </a:t>
            </a:r>
            <a:r>
              <a:rPr lang="en" sz="2900" dirty="0" smtClean="0"/>
              <a:t>Connections </a:t>
            </a:r>
            <a:r>
              <a:rPr lang="en" sz="2900" dirty="0"/>
              <a:t>section on your </a:t>
            </a:r>
            <a:r>
              <a:rPr lang="en" sz="2900" dirty="0" smtClean="0"/>
              <a:t>Student Activity Sheet</a:t>
            </a:r>
            <a:r>
              <a:rPr lang="en" sz="2900" dirty="0"/>
              <a:t>. </a:t>
            </a:r>
            <a:endParaRPr sz="2900" dirty="0"/>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1299</TotalTime>
  <Words>861</Words>
  <Application>Microsoft Office PowerPoint</Application>
  <PresentationFormat>On-screen Show (4:3)</PresentationFormat>
  <Paragraphs>186</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Cambria</vt:lpstr>
      <vt:lpstr>Dosis</vt:lpstr>
      <vt:lpstr>Petrona</vt:lpstr>
      <vt:lpstr>Simple Light</vt:lpstr>
      <vt:lpstr>How do cars impact CO2  in the atmosphere?  Lesson 7</vt:lpstr>
      <vt:lpstr>Do now</vt:lpstr>
      <vt:lpstr>Driving Questions Board</vt:lpstr>
      <vt:lpstr>Brainstorm - What information do we need? </vt:lpstr>
      <vt:lpstr>Explore</vt:lpstr>
      <vt:lpstr>Making Sense</vt:lpstr>
      <vt:lpstr>Connections</vt:lpstr>
      <vt:lpstr>More Connections</vt:lpstr>
      <vt:lpstr>More Connections</vt:lpstr>
      <vt:lpstr>What did we figure out? What questions do you have now? </vt:lpstr>
      <vt:lpstr>Where should we go next?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do cars impact CO2  in the atmosphere?  Lesson 7</dc:title>
  <dc:creator>CIRESEO</dc:creator>
  <cp:lastModifiedBy>CIRESEO</cp:lastModifiedBy>
  <cp:revision>10</cp:revision>
  <dcterms:modified xsi:type="dcterms:W3CDTF">2019-07-10T14:51:18Z</dcterms:modified>
</cp:coreProperties>
</file>