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3788"/>
  </p:normalViewPr>
  <p:slideViewPr>
    <p:cSldViewPr snapToGrid="0" snapToObjects="1">
      <p:cViewPr varScale="1">
        <p:scale>
          <a:sx n="73" d="100"/>
          <a:sy n="73" d="100"/>
        </p:scale>
        <p:origin x="269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309"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cleanet.org/resources/43831.html"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1. (10 min) Do a Consensus Building Discussion </a:t>
            </a:r>
            <a:r>
              <a:rPr lang="en-US" sz="1100" b="1" i="1" u="none" strike="noStrike" cap="none" baseline="30000" dirty="0" smtClean="0">
                <a:solidFill>
                  <a:srgbClr val="000000"/>
                </a:solidFill>
                <a:effectLst/>
                <a:latin typeface="Arial"/>
                <a:ea typeface="Arial"/>
                <a:cs typeface="Arial"/>
                <a:sym typeface="Arial"/>
              </a:rPr>
              <a:t>1</a:t>
            </a:r>
            <a:r>
              <a:rPr lang="en-US" sz="1100" b="1" i="0" u="none" strike="noStrike" cap="none" dirty="0" smtClean="0">
                <a:solidFill>
                  <a:srgbClr val="000000"/>
                </a:solidFill>
                <a:effectLst/>
                <a:latin typeface="Arial"/>
                <a:ea typeface="Arial"/>
                <a:cs typeface="Arial"/>
                <a:sym typeface="Arial"/>
              </a:rPr>
              <a:t> to help reorient students in the story line. Use the following prompts to help students articulate what they figured out in the last lesson.</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did we wonder about last class? </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What was the most important thing that we figured out in our last lesson?  How did we figure it out?</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What other evidence do we need to collect?</a:t>
            </a:r>
            <a:endParaRPr lang="en-US" u="none" strike="noStrike" dirty="0" smtClean="0">
              <a:effectLst/>
            </a:endParaRP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 </a:t>
            </a:r>
            <a:r>
              <a:rPr lang="en-US" sz="1100" b="1" i="0" u="none" strike="noStrike" cap="none" dirty="0" smtClean="0">
                <a:solidFill>
                  <a:srgbClr val="000000"/>
                </a:solidFill>
                <a:effectLst/>
                <a:latin typeface="Arial"/>
                <a:ea typeface="Arial"/>
                <a:cs typeface="Arial"/>
                <a:sym typeface="Arial"/>
              </a:rPr>
              <a:t> that refer to what we figured out last time, such as: </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The Greenhouse Effect works by GHGs like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absorbing heat. If humans release more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into the atmosphere then it will absorb more heat and increase temperatures on Earth.</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figured out that there appears to be a strong correlation between the number of cars on the road and the temperature increase because the graphs looked very similar when we plotted them.  </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2.  (10 min) Next, shift to a Sharing Initial Ideas Discussion </a:t>
            </a:r>
            <a:r>
              <a:rPr lang="en-US" sz="1100" b="1" i="0" u="none" strike="noStrike" cap="none" baseline="30000" dirty="0" smtClean="0">
                <a:solidFill>
                  <a:srgbClr val="000000"/>
                </a:solidFill>
                <a:effectLst/>
                <a:latin typeface="Arial"/>
                <a:ea typeface="Arial"/>
                <a:cs typeface="Arial"/>
                <a:sym typeface="Arial"/>
              </a:rPr>
              <a:t>3</a:t>
            </a:r>
            <a:r>
              <a:rPr lang="en-US" sz="1100" b="1" i="0" u="none" strike="noStrike" cap="none" dirty="0" smtClean="0">
                <a:solidFill>
                  <a:srgbClr val="000000"/>
                </a:solidFill>
                <a:effectLst/>
                <a:latin typeface="Arial"/>
                <a:ea typeface="Arial"/>
                <a:cs typeface="Arial"/>
                <a:sym typeface="Arial"/>
              </a:rPr>
              <a:t>. Use the following prompts to guide students to articulate what they think they should focus on</a:t>
            </a:r>
            <a:r>
              <a:rPr lang="en-US" sz="1100" b="1" i="0" u="none" strike="noStrike" cap="none" baseline="30000" dirty="0" smtClean="0">
                <a:solidFill>
                  <a:srgbClr val="000000"/>
                </a:solidFill>
                <a:effectLst/>
                <a:latin typeface="Arial"/>
                <a:ea typeface="Arial"/>
                <a:cs typeface="Arial"/>
                <a:sym typeface="Arial"/>
              </a:rPr>
              <a:t> </a:t>
            </a:r>
            <a:r>
              <a:rPr lang="en-US" sz="1100" b="1" i="0" u="none" strike="noStrike" cap="none" dirty="0" smtClean="0">
                <a:solidFill>
                  <a:srgbClr val="000000"/>
                </a:solidFill>
                <a:effectLst/>
                <a:latin typeface="Arial"/>
                <a:ea typeface="Arial"/>
                <a:cs typeface="Arial"/>
                <a:sym typeface="Arial"/>
              </a:rPr>
              <a:t>in today’s lesson.</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do you think we could/should do to help us decide if the increase in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produced by cars and burning of other fossil fuels could actually be the </a:t>
            </a:r>
            <a:r>
              <a:rPr lang="en-US" sz="1100" b="0" i="1" u="none" strike="noStrike" cap="none" dirty="0" smtClean="0">
                <a:solidFill>
                  <a:srgbClr val="000000"/>
                </a:solidFill>
                <a:effectLst/>
                <a:latin typeface="Arial"/>
                <a:ea typeface="Arial"/>
                <a:cs typeface="Arial"/>
                <a:sym typeface="Arial"/>
              </a:rPr>
              <a:t>cause</a:t>
            </a:r>
            <a:r>
              <a:rPr lang="en-US" sz="1100" b="0" i="0" u="none" strike="noStrike" cap="none" dirty="0" smtClean="0">
                <a:solidFill>
                  <a:srgbClr val="000000"/>
                </a:solidFill>
                <a:effectLst/>
                <a:latin typeface="Arial"/>
                <a:ea typeface="Arial"/>
                <a:cs typeface="Arial"/>
                <a:sym typeface="Arial"/>
              </a:rPr>
              <a:t> of an increase in temperature, and not just a correlation?</a:t>
            </a:r>
            <a:endParaRPr lang="en-US" u="none" strike="noStrike" dirty="0" smtClean="0">
              <a:effectLst/>
            </a:endParaRPr>
          </a:p>
          <a:p>
            <a:pPr marL="139700" indent="0">
              <a:buNone/>
            </a:pPr>
            <a:r>
              <a:rPr lang="en-US" sz="1100" b="0" i="0" u="none" strike="noStrike" cap="none" dirty="0" smtClean="0">
                <a:solidFill>
                  <a:srgbClr val="000000"/>
                </a:solidFill>
                <a:effectLst/>
                <a:latin typeface="Arial"/>
                <a:ea typeface="Arial"/>
                <a:cs typeface="Arial"/>
                <a:sym typeface="Arial"/>
              </a:rPr>
              <a:t> </a:t>
            </a:r>
          </a:p>
          <a:p>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that mimic the next step in the story line,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We need to construct a fair test -- something we could maybe do in our classroom in a controlled environment, to see whether increased CO</a:t>
            </a:r>
            <a:r>
              <a:rPr lang="en-US" sz="1100" b="0" i="1" u="none" strike="noStrike" cap="none" baseline="-25000" dirty="0" smtClean="0">
                <a:solidFill>
                  <a:srgbClr val="000000"/>
                </a:solidFill>
                <a:effectLst/>
                <a:latin typeface="Arial"/>
                <a:ea typeface="Arial"/>
                <a:cs typeface="Arial"/>
                <a:sym typeface="Arial"/>
              </a:rPr>
              <a:t>2</a:t>
            </a:r>
            <a:r>
              <a:rPr lang="en-US" sz="1100" b="0" i="1" u="none" strike="noStrike" cap="none" dirty="0" smtClean="0">
                <a:solidFill>
                  <a:srgbClr val="000000"/>
                </a:solidFill>
                <a:effectLst/>
                <a:latin typeface="Arial"/>
                <a:ea typeface="Arial"/>
                <a:cs typeface="Arial"/>
                <a:sym typeface="Arial"/>
              </a:rPr>
              <a:t> can cause an increase in the temperature of the air.</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3. (5 min) Now that students have decided the path of the lesson, have students come up with some initial ideas for how they might construct such a fair test. Provide them with a list of potential tools to use, and ask students to work in small groups to think about how they might use them.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How could we use these tools to help us design a fair test, to see whether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really could be the cause of an increase in air temperature?</a:t>
            </a:r>
          </a:p>
          <a:p>
            <a:pPr lvl="0"/>
            <a:r>
              <a:rPr lang="en-US" sz="1100" b="0" i="0" u="none" strike="noStrike" cap="none" dirty="0" smtClean="0">
                <a:solidFill>
                  <a:srgbClr val="000000"/>
                </a:solidFill>
                <a:effectLst/>
                <a:latin typeface="Arial"/>
                <a:ea typeface="Arial"/>
                <a:cs typeface="Arial"/>
                <a:sym typeface="Arial"/>
              </a:rPr>
              <a:t>What kinds of data would we need to collect? How much data would we need to collect?</a:t>
            </a:r>
          </a:p>
          <a:p>
            <a:pPr lvl="0"/>
            <a:r>
              <a:rPr lang="en-US" sz="1100" b="0" i="0" u="none" strike="noStrike" cap="none" dirty="0" smtClean="0">
                <a:solidFill>
                  <a:srgbClr val="000000"/>
                </a:solidFill>
                <a:effectLst/>
                <a:latin typeface="Arial"/>
                <a:ea typeface="Arial"/>
                <a:cs typeface="Arial"/>
                <a:sym typeface="Arial"/>
              </a:rPr>
              <a:t>What would the pattern of evidence need to show us, to conclude that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could cause an increase in temperature?</a:t>
            </a: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A fair test is one where we can really see if something is causing something else. Therefore, we need a control or a comparison group. </a:t>
            </a:r>
          </a:p>
          <a:p>
            <a:pPr lvl="0"/>
            <a:r>
              <a:rPr lang="en-US" sz="1100" b="0" i="0" u="none" strike="noStrike" cap="none" dirty="0" smtClean="0">
                <a:solidFill>
                  <a:srgbClr val="000000"/>
                </a:solidFill>
                <a:effectLst/>
                <a:latin typeface="Arial"/>
                <a:ea typeface="Arial"/>
                <a:cs typeface="Arial"/>
                <a:sym typeface="Arial"/>
              </a:rPr>
              <a:t>In our experiment, we need one bottle where there’s more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and we also need to have a light source that represents the light from the sun. </a:t>
            </a:r>
          </a:p>
          <a:p>
            <a:pPr lvl="0"/>
            <a:r>
              <a:rPr lang="en-US" sz="1100" b="0" i="0" u="none" strike="noStrike" cap="none" dirty="0" smtClean="0">
                <a:solidFill>
                  <a:srgbClr val="000000"/>
                </a:solidFill>
                <a:effectLst/>
                <a:latin typeface="Arial"/>
                <a:ea typeface="Arial"/>
                <a:cs typeface="Arial"/>
                <a:sym typeface="Arial"/>
              </a:rPr>
              <a:t>We think we can use thermometers to measure the temperature where there’s less and more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a:t>
            </a:r>
          </a:p>
          <a:p>
            <a:pPr lvl="0"/>
            <a:r>
              <a:rPr lang="en-US" sz="1100" b="0" i="0" u="none" strike="noStrike" cap="none" dirty="0" smtClean="0">
                <a:solidFill>
                  <a:srgbClr val="000000"/>
                </a:solidFill>
                <a:effectLst/>
                <a:latin typeface="Arial"/>
                <a:ea typeface="Arial"/>
                <a:cs typeface="Arial"/>
                <a:sym typeface="Arial"/>
              </a:rPr>
              <a:t>We think we can put the Alka-Seltzer in water in one of the bottles (treatment), and just water in the other (control). We might use the plastic wrap to create a seal at the top of the bottles, so that the CO</a:t>
            </a:r>
            <a:r>
              <a:rPr lang="en-US" sz="1100" b="0" i="0" u="none" strike="noStrike" cap="none" baseline="-25000" dirty="0" smtClean="0">
                <a:solidFill>
                  <a:srgbClr val="000000"/>
                </a:solidFill>
                <a:effectLst/>
                <a:latin typeface="Arial"/>
                <a:ea typeface="Arial"/>
                <a:cs typeface="Arial"/>
                <a:sym typeface="Arial"/>
              </a:rPr>
              <a:t>2 </a:t>
            </a:r>
            <a:r>
              <a:rPr lang="en-US" sz="1100" b="0" i="0" u="none" strike="noStrike" cap="none" dirty="0" smtClean="0">
                <a:solidFill>
                  <a:srgbClr val="000000"/>
                </a:solidFill>
                <a:effectLst/>
                <a:latin typeface="Arial"/>
                <a:ea typeface="Arial"/>
                <a:cs typeface="Arial"/>
                <a:sym typeface="Arial"/>
              </a:rPr>
              <a:t>or air can’t escape. </a:t>
            </a:r>
          </a:p>
          <a:p>
            <a:pPr lvl="0"/>
            <a:r>
              <a:rPr lang="en-US" sz="1100" b="0" i="0" u="none" strike="noStrike" cap="none" dirty="0" smtClean="0">
                <a:solidFill>
                  <a:srgbClr val="000000"/>
                </a:solidFill>
                <a:effectLst/>
                <a:latin typeface="Arial"/>
                <a:ea typeface="Arial"/>
                <a:cs typeface="Arial"/>
                <a:sym typeface="Arial"/>
              </a:rPr>
              <a:t>We’d need to see that the temperature increased at a higher rate in the bottle with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than in the bottle without it. </a:t>
            </a:r>
            <a:endParaRPr lang="en-US" u="none" strike="noStrike" dirty="0">
              <a:effectLs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4. (25 min) Ask students to work in small groups to develop their investigation plans, providing feedback to individual groups to help them with developing the fair tests they will carry out the next day.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do we need to keep the same between the two conditions?</a:t>
            </a:r>
          </a:p>
          <a:p>
            <a:pPr lvl="0"/>
            <a:r>
              <a:rPr lang="en-US" sz="1100" b="0" i="0" u="none" strike="noStrike" cap="none" dirty="0" smtClean="0">
                <a:solidFill>
                  <a:srgbClr val="000000"/>
                </a:solidFill>
                <a:effectLst/>
                <a:latin typeface="Arial"/>
                <a:ea typeface="Arial"/>
                <a:cs typeface="Arial"/>
                <a:sym typeface="Arial"/>
              </a:rPr>
              <a:t>What do we need to vary or change, to investigate whether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is causing an increase in temperature?</a:t>
            </a:r>
          </a:p>
          <a:p>
            <a:pPr lvl="0"/>
            <a:r>
              <a:rPr lang="en-US" sz="1100" b="0" i="0" u="none" strike="noStrike" cap="none" dirty="0" smtClean="0">
                <a:solidFill>
                  <a:srgbClr val="000000"/>
                </a:solidFill>
                <a:effectLst/>
                <a:latin typeface="Arial"/>
                <a:ea typeface="Arial"/>
                <a:cs typeface="Arial"/>
                <a:sym typeface="Arial"/>
              </a:rPr>
              <a:t>What do you think will happen when the light is placed in front of the control setup? What about in the treatment (change) set up?</a:t>
            </a:r>
          </a:p>
          <a:p>
            <a:pPr marL="139700" indent="0">
              <a:buNone/>
            </a:pPr>
            <a:r>
              <a:rPr lang="en-US" sz="1100" b="0" i="0" u="none" strike="noStrike" cap="none" dirty="0" smtClean="0">
                <a:solidFill>
                  <a:srgbClr val="000000"/>
                </a:solidFill>
                <a:effectLst/>
                <a:latin typeface="Arial"/>
                <a:ea typeface="Arial"/>
                <a:cs typeface="Arial"/>
                <a:sym typeface="Arial"/>
              </a:rPr>
              <a:t> </a:t>
            </a: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We need to make sure there’s water and air in both conditions. Both bottles need to be sealed. We need to take measurements of temperature at the same time. We need to keep the light the same distance away.</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We need to put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in one bottle, but not the other. Then, if the temperature change is different in that bottle, because it’s the only thing we’re changing, we can conclude that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is the cause of the change.</a:t>
            </a:r>
            <a:endParaRPr lang="en-US" u="none" strike="noStrike" dirty="0" smtClean="0">
              <a:effectLst/>
            </a:endParaRPr>
          </a:p>
          <a:p>
            <a:pPr lvl="0"/>
            <a:r>
              <a:rPr lang="en-US" sz="1100" b="0" i="0" u="none" strike="noStrike" cap="none" dirty="0" smtClean="0">
                <a:solidFill>
                  <a:srgbClr val="000000"/>
                </a:solidFill>
                <a:effectLst/>
                <a:latin typeface="Arial"/>
                <a:ea typeface="Arial"/>
                <a:cs typeface="Arial"/>
                <a:sym typeface="Arial"/>
              </a:rPr>
              <a:t>In both bottles, the inside air is going to get warmer. It will get warmer in the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bottle, especially if the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is the cause of a temperature increase.</a:t>
            </a:r>
            <a:endParaRPr lang="en-US" u="none" strike="noStrike" dirty="0">
              <a:effectLs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5" name="Shape 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5. (25 min) Students carry out their investigation plan. Each group has two plastic bottles, two thermometers, two rubber bands, two sheets of plastic wrap, 4 Alka-Seltzer tabs, water, and a lamp.  Students follow the procedure they developed and graph their data in between each collection.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NOTE: The following student-driven simulation supplements the investigation (be sure to have students to complete the free student project portal registration in order to save their data):</a:t>
            </a:r>
          </a:p>
          <a:p>
            <a:pPr marL="139700" indent="0">
              <a:buNone/>
            </a:pPr>
            <a:endParaRPr lang="en-US" sz="1100" b="0" i="0" u="none" strike="noStrike" cap="none" dirty="0" smtClean="0">
              <a:solidFill>
                <a:srgbClr val="000000"/>
              </a:solidFill>
              <a:effectLst/>
              <a:latin typeface="Arial"/>
              <a:ea typeface="Arial"/>
              <a:cs typeface="Arial"/>
              <a:sym typeface="Arial"/>
            </a:endParaRPr>
          </a:p>
          <a:p>
            <a:r>
              <a:rPr lang="en-US" sz="1100" b="0" i="0" u="none" strike="noStrike" cap="none" dirty="0" smtClean="0">
                <a:solidFill>
                  <a:srgbClr val="000000"/>
                </a:solidFill>
                <a:effectLst/>
                <a:latin typeface="Arial"/>
                <a:ea typeface="Arial"/>
                <a:cs typeface="Arial"/>
                <a:sym typeface="Arial"/>
              </a:rPr>
              <a:t>What is the future of Earth’s climate? </a:t>
            </a:r>
            <a:r>
              <a:rPr lang="en-US" sz="1100" b="0" i="0" u="none" strike="noStrike" cap="none" dirty="0" smtClean="0">
                <a:solidFill>
                  <a:srgbClr val="000000"/>
                </a:solidFill>
                <a:effectLst/>
                <a:latin typeface="Arial"/>
                <a:ea typeface="Arial"/>
                <a:cs typeface="Arial"/>
                <a:sym typeface="Arial"/>
                <a:hlinkClick r:id="rId3"/>
              </a:rPr>
              <a:t>http://cleanet.org/resources/43831.html</a:t>
            </a:r>
            <a:endParaRPr b="1" dirty="0">
              <a:solidFill>
                <a:schemeClr val="dk1"/>
              </a:solidFill>
              <a:latin typeface="Cambria"/>
              <a:ea typeface="Cambria"/>
              <a:cs typeface="Cambria"/>
              <a:sym typeface="Cambria"/>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6. (15 min) When students have completed the activity bring them back together as a whole group, having team members sit close to one another.  In this Building Understandings Discussion, use the following prompts to help students debrief what they observed in their activity.</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is one thing your group noticed about the bottles before you added the Alka-Seltzer? </a:t>
            </a:r>
          </a:p>
          <a:p>
            <a:pPr lvl="0"/>
            <a:r>
              <a:rPr lang="en-US" sz="1100" b="0" i="0" u="none" strike="noStrike" cap="none" dirty="0" smtClean="0">
                <a:solidFill>
                  <a:srgbClr val="000000"/>
                </a:solidFill>
                <a:effectLst/>
                <a:latin typeface="Arial"/>
                <a:ea typeface="Arial"/>
                <a:cs typeface="Arial"/>
                <a:sym typeface="Arial"/>
              </a:rPr>
              <a:t>What is one thing your group noticed about the bottles after you added the Alka-Seltzer?</a:t>
            </a:r>
          </a:p>
          <a:p>
            <a:pPr lvl="0"/>
            <a:r>
              <a:rPr lang="en-US" sz="1100" b="0" i="0" u="none" strike="noStrike" cap="none" dirty="0" smtClean="0">
                <a:solidFill>
                  <a:srgbClr val="000000"/>
                </a:solidFill>
                <a:effectLst/>
                <a:latin typeface="Arial"/>
                <a:ea typeface="Arial"/>
                <a:cs typeface="Arial"/>
                <a:sym typeface="Arial"/>
              </a:rPr>
              <a:t>What happened to the temperature of each bottle over your data collection time?</a:t>
            </a: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Our group noticed the bottles looked the same before adding the tablets, then once the tablets were added to one of the bottles it started to fizz and make bubbles. The temperature before adding the Alka-Seltzer was the same, but then over time with the plastic wrap on top, the bottle with the tablets became warmer than the bottle without the tablets.</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6. (15 min) When students have completed the activity bring them back together as a whole group, having team members sit close to one another.  In this Building Understandings Discussion, use the following prompts to help students debrief what they observed in their activity.</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is one thing your group noticed about the bottles before you added the Alka-Seltzer? </a:t>
            </a:r>
          </a:p>
          <a:p>
            <a:pPr lvl="0"/>
            <a:r>
              <a:rPr lang="en-US" sz="1100" b="0" i="0" u="none" strike="noStrike" cap="none" dirty="0" smtClean="0">
                <a:solidFill>
                  <a:srgbClr val="000000"/>
                </a:solidFill>
                <a:effectLst/>
                <a:latin typeface="Arial"/>
                <a:ea typeface="Arial"/>
                <a:cs typeface="Arial"/>
                <a:sym typeface="Arial"/>
              </a:rPr>
              <a:t>What is one thing your group noticed about the bottles after you added the Alka-Seltzer?</a:t>
            </a:r>
          </a:p>
          <a:p>
            <a:pPr lvl="0"/>
            <a:r>
              <a:rPr lang="en-US" sz="1100" b="0" i="0" u="none" strike="noStrike" cap="none" dirty="0" smtClean="0">
                <a:solidFill>
                  <a:srgbClr val="000000"/>
                </a:solidFill>
                <a:effectLst/>
                <a:latin typeface="Arial"/>
                <a:ea typeface="Arial"/>
                <a:cs typeface="Arial"/>
                <a:sym typeface="Arial"/>
              </a:rPr>
              <a:t>What happened to the temperature of each bottle over your data collection time?</a:t>
            </a:r>
          </a:p>
          <a:p>
            <a:pPr marL="139700" indent="0">
              <a:buNone/>
            </a:pPr>
            <a:r>
              <a:rPr lang="en-US" sz="1100" b="1" i="0" u="none" strike="noStrike" cap="none" dirty="0" smtClean="0">
                <a:solidFill>
                  <a:srgbClr val="000000"/>
                </a:solidFill>
                <a:effectLst/>
                <a:latin typeface="Arial"/>
                <a:ea typeface="Arial"/>
                <a:cs typeface="Arial"/>
                <a:sym typeface="Arial"/>
              </a:rPr>
              <a:t> </a:t>
            </a:r>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none" strike="noStrike" cap="none" dirty="0" smtClean="0">
                <a:solidFill>
                  <a:srgbClr val="000000"/>
                </a:solidFill>
                <a:effectLst/>
                <a:latin typeface="Arial"/>
                <a:ea typeface="Arial"/>
                <a:cs typeface="Arial"/>
                <a:sym typeface="Arial"/>
              </a:rPr>
              <a:t>Listen for </a:t>
            </a:r>
            <a:r>
              <a:rPr lang="en-US" sz="1100" b="1" i="1" u="none" strike="noStrike" cap="none" dirty="0" smtClean="0">
                <a:solidFill>
                  <a:srgbClr val="000000"/>
                </a:solidFill>
                <a:effectLst/>
                <a:latin typeface="Arial"/>
                <a:ea typeface="Arial"/>
                <a:cs typeface="Arial"/>
                <a:sym typeface="Arial"/>
              </a:rPr>
              <a:t>student responses</a:t>
            </a:r>
            <a:r>
              <a:rPr lang="en-US" sz="1100" b="1" i="0" u="none" strike="noStrike" cap="none" dirty="0" smtClean="0">
                <a:solidFill>
                  <a:srgbClr val="000000"/>
                </a:solidFill>
                <a:effectLst/>
                <a:latin typeface="Arial"/>
                <a:ea typeface="Arial"/>
                <a:cs typeface="Arial"/>
                <a:sym typeface="Arial"/>
              </a:rPr>
              <a:t> such as:</a:t>
            </a:r>
            <a:endParaRPr lang="en-US" sz="1100" b="0" i="0" u="none" strike="noStrike" cap="none" dirty="0" smtClean="0">
              <a:solidFill>
                <a:srgbClr val="000000"/>
              </a:solidFill>
              <a:effectLst/>
              <a:latin typeface="Arial"/>
              <a:ea typeface="Arial"/>
              <a:cs typeface="Arial"/>
              <a:sym typeface="Arial"/>
            </a:endParaRPr>
          </a:p>
          <a:p>
            <a:pPr lvl="0"/>
            <a:r>
              <a:rPr lang="en-US" sz="1100" b="0" i="1" u="none" strike="noStrike" cap="none" dirty="0" smtClean="0">
                <a:solidFill>
                  <a:srgbClr val="000000"/>
                </a:solidFill>
                <a:effectLst/>
                <a:latin typeface="Arial"/>
                <a:ea typeface="Arial"/>
                <a:cs typeface="Arial"/>
                <a:sym typeface="Arial"/>
              </a:rPr>
              <a:t>Our group noticed the bottles looked the same before adding the tablets, then once the tablets were added to one of the bottles it started to fizz and make bubbles. The temperature before adding the Alka-Seltzer was the same, but then over time with the plastic wrap on top, the bottle with the tablets became warmer than the bottle without the tablets.</a:t>
            </a:r>
            <a:endParaRPr lang="en-US" sz="1100" b="0" i="0" u="none" strike="noStrike" cap="none" dirty="0" smtClean="0">
              <a:solidFill>
                <a:srgbClr val="000000"/>
              </a:solidFill>
              <a:effectLst/>
              <a:latin typeface="Arial"/>
              <a:ea typeface="Arial"/>
              <a:cs typeface="Arial"/>
              <a:sym typeface="Arial"/>
            </a:endParaRPr>
          </a:p>
          <a:p>
            <a:pPr rtl="0" fontAlgn="base"/>
            <a:endParaRPr lang="en-US" sz="1100" b="1" i="1" u="none" strike="noStrike" cap="none" dirty="0">
              <a:solidFill>
                <a:srgbClr val="000000"/>
              </a:solidFill>
              <a:effectLst/>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39700" indent="0">
              <a:buNone/>
            </a:pPr>
            <a:r>
              <a:rPr lang="en-US" sz="1100" b="1" i="0" u="none" strike="noStrike" cap="none" dirty="0" smtClean="0">
                <a:solidFill>
                  <a:srgbClr val="000000"/>
                </a:solidFill>
                <a:effectLst/>
                <a:latin typeface="Arial"/>
                <a:ea typeface="Arial"/>
                <a:cs typeface="Arial"/>
                <a:sym typeface="Arial"/>
              </a:rPr>
              <a:t>7. (10 min) After students have shared, revisiting the question, “What have we figured out so far?”  Watch the short videos “What does Carbon Dioxide Have to Do with Global Warming?” and “Climate Change Basics”. Then, use the following prompts to guide this Consensus Building Discussion. </a:t>
            </a:r>
            <a:endParaRPr lang="en-US" sz="1100" b="0" i="0" u="none" strike="noStrike" cap="none" dirty="0" smtClean="0">
              <a:solidFill>
                <a:srgbClr val="000000"/>
              </a:solidFill>
              <a:effectLst/>
              <a:latin typeface="Arial"/>
              <a:ea typeface="Arial"/>
              <a:cs typeface="Arial"/>
              <a:sym typeface="Arial"/>
            </a:endParaRPr>
          </a:p>
          <a:p>
            <a:endParaRPr lang="en-US" sz="1100" b="0" i="0" u="none" strike="noStrike" cap="none" dirty="0" smtClean="0">
              <a:solidFill>
                <a:srgbClr val="000000"/>
              </a:solidFill>
              <a:effectLst/>
              <a:latin typeface="Arial"/>
              <a:ea typeface="Arial"/>
              <a:cs typeface="Arial"/>
              <a:sym typeface="Arial"/>
            </a:endParaRPr>
          </a:p>
          <a:p>
            <a:pPr marL="139700" indent="0">
              <a:buNone/>
            </a:pPr>
            <a:r>
              <a:rPr lang="en-US" sz="1100" b="1" i="0" u="sng" strike="noStrike" cap="none" dirty="0" smtClean="0">
                <a:solidFill>
                  <a:srgbClr val="000000"/>
                </a:solidFill>
                <a:effectLst/>
                <a:latin typeface="Arial"/>
                <a:ea typeface="Arial"/>
                <a:cs typeface="Arial"/>
                <a:sym typeface="Arial"/>
              </a:rPr>
              <a:t>Suggested Prompts: </a:t>
            </a:r>
            <a:endParaRPr lang="en-US" sz="1100" b="0" i="0" u="none" strike="noStrike" cap="none" dirty="0" smtClean="0">
              <a:solidFill>
                <a:srgbClr val="000000"/>
              </a:solidFill>
              <a:effectLst/>
              <a:latin typeface="Arial"/>
              <a:ea typeface="Arial"/>
              <a:cs typeface="Arial"/>
              <a:sym typeface="Arial"/>
            </a:endParaRPr>
          </a:p>
          <a:p>
            <a:pPr lvl="0"/>
            <a:r>
              <a:rPr lang="en-US" sz="1100" b="0" i="0" u="none" strike="noStrike" cap="none" dirty="0" smtClean="0">
                <a:solidFill>
                  <a:srgbClr val="000000"/>
                </a:solidFill>
                <a:effectLst/>
                <a:latin typeface="Arial"/>
                <a:ea typeface="Arial"/>
                <a:cs typeface="Arial"/>
                <a:sym typeface="Arial"/>
              </a:rPr>
              <a:t>What did we find out after we did the activity?</a:t>
            </a:r>
          </a:p>
          <a:p>
            <a:pPr lvl="0"/>
            <a:r>
              <a:rPr lang="en-US" sz="1100" b="0" i="0" u="none" strike="noStrike" cap="none" dirty="0" smtClean="0">
                <a:solidFill>
                  <a:srgbClr val="000000"/>
                </a:solidFill>
                <a:effectLst/>
                <a:latin typeface="Arial"/>
                <a:ea typeface="Arial"/>
                <a:cs typeface="Arial"/>
                <a:sym typeface="Arial"/>
              </a:rPr>
              <a:t>Now that we have completed our activity, what is the role of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in the temperature increase?</a:t>
            </a:r>
          </a:p>
          <a:p>
            <a:pPr lvl="0"/>
            <a:r>
              <a:rPr lang="en-US" sz="1100" b="0" i="0" u="none" strike="noStrike" cap="none" dirty="0" smtClean="0">
                <a:solidFill>
                  <a:srgbClr val="000000"/>
                </a:solidFill>
                <a:effectLst/>
                <a:latin typeface="Arial"/>
                <a:ea typeface="Arial"/>
                <a:cs typeface="Arial"/>
                <a:sym typeface="Arial"/>
              </a:rPr>
              <a:t>Do we have any more questions about CO</a:t>
            </a:r>
            <a:r>
              <a:rPr lang="en-US" sz="1100" b="0" i="0" u="none" strike="noStrike" cap="none" baseline="-25000" dirty="0" smtClean="0">
                <a:solidFill>
                  <a:srgbClr val="000000"/>
                </a:solidFill>
                <a:effectLst/>
                <a:latin typeface="Arial"/>
                <a:ea typeface="Arial"/>
                <a:cs typeface="Arial"/>
                <a:sym typeface="Arial"/>
              </a:rPr>
              <a:t>2</a:t>
            </a:r>
            <a:r>
              <a:rPr lang="en-US" sz="1100" b="0" i="0" u="none" strike="noStrike" cap="none" dirty="0" smtClean="0">
                <a:solidFill>
                  <a:srgbClr val="000000"/>
                </a:solidFill>
                <a:effectLst/>
                <a:latin typeface="Arial"/>
                <a:ea typeface="Arial"/>
                <a:cs typeface="Arial"/>
                <a:sym typeface="Arial"/>
              </a:rPr>
              <a:t> and how it relates to climate change?  </a:t>
            </a:r>
            <a:endParaRPr lang="en-US" sz="1100" b="0" i="0" u="none" strike="noStrike" cap="none" dirty="0">
              <a:solidFill>
                <a:srgbClr val="000000"/>
              </a:solidFill>
              <a:effectLst/>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lstStyle>
            <a:lvl1pPr lvl="0" algn="ctr">
              <a:spcBef>
                <a:spcPts val="0"/>
              </a:spcBef>
              <a:spcAft>
                <a:spcPts val="0"/>
              </a:spcAft>
              <a:buClr>
                <a:srgbClr val="38761D"/>
              </a:buClr>
              <a:buSzPts val="5200"/>
              <a:buFont typeface="Dosis"/>
              <a:buNone/>
              <a:defRPr sz="5200" b="1">
                <a:solidFill>
                  <a:srgbClr val="38761D"/>
                </a:solidFill>
                <a:latin typeface="Dosis"/>
                <a:ea typeface="Dosis"/>
                <a:cs typeface="Dosis"/>
                <a:sym typeface="Dosis"/>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rgbClr val="000000"/>
              </a:buClr>
              <a:buSzPts val="2800"/>
              <a:buFont typeface="Dosis"/>
              <a:buNone/>
              <a:defRPr sz="2800">
                <a:solidFill>
                  <a:srgbClr val="000000"/>
                </a:solidFill>
                <a:latin typeface="Dosis"/>
                <a:ea typeface="Dosis"/>
                <a:cs typeface="Dosis"/>
                <a:sym typeface="Dosis"/>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Shape 46"/>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Clr>
                <a:srgbClr val="38761D"/>
              </a:buClr>
              <a:buSzPts val="3600"/>
              <a:buFont typeface="Dosis"/>
              <a:buNone/>
              <a:defRPr sz="3600" b="1">
                <a:solidFill>
                  <a:srgbClr val="38761D"/>
                </a:solidFill>
                <a:latin typeface="Dosis"/>
                <a:ea typeface="Dosis"/>
                <a:cs typeface="Dosis"/>
                <a:sym typeface="Dosis"/>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lstStyle>
            <a:lvl1pPr marL="457200" lvl="0" indent="-381000">
              <a:spcBef>
                <a:spcPts val="0"/>
              </a:spcBef>
              <a:spcAft>
                <a:spcPts val="0"/>
              </a:spcAft>
              <a:buClr>
                <a:srgbClr val="000000"/>
              </a:buClr>
              <a:buSzPts val="2400"/>
              <a:buFont typeface="Petrona"/>
              <a:buChar char="●"/>
              <a:defRPr sz="2400">
                <a:solidFill>
                  <a:srgbClr val="000000"/>
                </a:solidFill>
                <a:latin typeface="Petrona"/>
                <a:ea typeface="Petrona"/>
                <a:cs typeface="Petrona"/>
                <a:sym typeface="Petrona"/>
              </a:defRPr>
            </a:lvl1pPr>
            <a:lvl2pPr marL="914400" lvl="1" indent="-342900">
              <a:spcBef>
                <a:spcPts val="1600"/>
              </a:spcBef>
              <a:spcAft>
                <a:spcPts val="0"/>
              </a:spcAft>
              <a:buClr>
                <a:srgbClr val="38761D"/>
              </a:buClr>
              <a:buSzPts val="1800"/>
              <a:buFont typeface="Dosis"/>
              <a:buChar char="○"/>
              <a:defRPr sz="1800">
                <a:solidFill>
                  <a:srgbClr val="38761D"/>
                </a:solidFill>
                <a:latin typeface="Dosis"/>
                <a:ea typeface="Dosis"/>
                <a:cs typeface="Dosis"/>
                <a:sym typeface="Dosis"/>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0" y="394425"/>
            <a:ext cx="8520600" cy="5385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endParaRPr>
              <a:solidFill>
                <a:srgbClr val="38761D"/>
              </a:solidFill>
            </a:endParaRPr>
          </a:p>
          <a:p>
            <a:pPr marL="0" lvl="0" indent="0" algn="l" rtl="0">
              <a:spcBef>
                <a:spcPts val="0"/>
              </a:spcBef>
              <a:spcAft>
                <a:spcPts val="0"/>
              </a:spcAft>
              <a:buNone/>
            </a:pPr>
            <a:endParaRPr>
              <a:solidFill>
                <a:srgbClr val="38761D"/>
              </a:solidFill>
            </a:endParaRPr>
          </a:p>
          <a:p>
            <a:pPr marL="0" lvl="0" indent="0">
              <a:spcBef>
                <a:spcPts val="0"/>
              </a:spcBef>
              <a:spcAft>
                <a:spcPts val="0"/>
              </a:spcAft>
              <a:buNone/>
            </a:pPr>
            <a:endParaRPr>
              <a:solidFill>
                <a:srgbClr val="38761D"/>
              </a:solidFill>
            </a:endParaRPr>
          </a:p>
          <a:p>
            <a:pPr marL="0" lvl="0" indent="0">
              <a:spcBef>
                <a:spcPts val="0"/>
              </a:spcBef>
              <a:spcAft>
                <a:spcPts val="0"/>
              </a:spcAft>
              <a:buNone/>
            </a:pPr>
            <a:endParaRPr>
              <a:solidFill>
                <a:srgbClr val="38761D"/>
              </a:solidFill>
            </a:endParaRPr>
          </a:p>
          <a:p>
            <a:pPr marL="0" lvl="0" indent="0" rtl="0">
              <a:spcBef>
                <a:spcPts val="0"/>
              </a:spcBef>
              <a:spcAft>
                <a:spcPts val="0"/>
              </a:spcAft>
              <a:buClr>
                <a:schemeClr val="dk1"/>
              </a:buClr>
              <a:buSzPts val="1100"/>
              <a:buFont typeface="Arial"/>
              <a:buNone/>
            </a:pPr>
            <a:r>
              <a:rPr lang="en">
                <a:solidFill>
                  <a:srgbClr val="38761D"/>
                </a:solidFill>
              </a:rPr>
              <a:t>How can we show that an increase in CO</a:t>
            </a:r>
            <a:r>
              <a:rPr lang="en" baseline="-25000">
                <a:solidFill>
                  <a:srgbClr val="38761D"/>
                </a:solidFill>
              </a:rPr>
              <a:t>2</a:t>
            </a:r>
            <a:r>
              <a:rPr lang="en">
                <a:solidFill>
                  <a:srgbClr val="38761D"/>
                </a:solidFill>
              </a:rPr>
              <a:t> causes an increase in temperature?</a:t>
            </a:r>
            <a:endParaRPr>
              <a:solidFill>
                <a:srgbClr val="38761D"/>
              </a:solidFill>
            </a:endParaRPr>
          </a:p>
          <a:p>
            <a:pPr marL="0" lvl="0" indent="0">
              <a:spcBef>
                <a:spcPts val="0"/>
              </a:spcBef>
              <a:spcAft>
                <a:spcPts val="0"/>
              </a:spcAft>
              <a:buNone/>
            </a:pPr>
            <a:endParaRPr/>
          </a:p>
          <a:p>
            <a:pPr marL="0" lvl="0" indent="0">
              <a:spcBef>
                <a:spcPts val="0"/>
              </a:spcBef>
              <a:spcAft>
                <a:spcPts val="0"/>
              </a:spcAft>
              <a:buNone/>
            </a:pPr>
            <a:r>
              <a:rPr lang="en"/>
              <a:t>Lesson 8</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58"/>
        <p:cNvGrpSpPr/>
        <p:nvPr/>
      </p:nvGrpSpPr>
      <p:grpSpPr>
        <a:xfrm>
          <a:off x="0" y="0"/>
          <a:ext cx="0" cy="0"/>
          <a:chOff x="0" y="0"/>
          <a:chExt cx="0" cy="0"/>
        </a:xfrm>
      </p:grpSpPr>
      <p:sp>
        <p:nvSpPr>
          <p:cNvPr id="59" name="Shape 5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a:t>
            </a:r>
            <a:endParaRPr/>
          </a:p>
        </p:txBody>
      </p:sp>
      <p:cxnSp>
        <p:nvCxnSpPr>
          <p:cNvPr id="60" name="Shape 6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1" name="Shape 61"/>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1"/>
              </a:buClr>
              <a:buSzPts val="1100"/>
              <a:buFont typeface="Arial"/>
              <a:buNone/>
            </a:pPr>
            <a:endParaRPr sz="3000" b="1">
              <a:solidFill>
                <a:schemeClr val="dk1"/>
              </a:solidFill>
            </a:endParaRPr>
          </a:p>
          <a:p>
            <a:pPr marL="457200" lvl="0" indent="-419100" rtl="0">
              <a:lnSpc>
                <a:spcPct val="100000"/>
              </a:lnSpc>
              <a:spcBef>
                <a:spcPts val="0"/>
              </a:spcBef>
              <a:spcAft>
                <a:spcPts val="0"/>
              </a:spcAft>
              <a:buClr>
                <a:schemeClr val="dk1"/>
              </a:buClr>
              <a:buSzPts val="3000"/>
              <a:buChar char="●"/>
            </a:pPr>
            <a:r>
              <a:rPr lang="en" sz="3000">
                <a:solidFill>
                  <a:schemeClr val="dk1"/>
                </a:solidFill>
              </a:rPr>
              <a:t>What did we wonder about last class?</a:t>
            </a:r>
            <a:endParaRPr sz="3000">
              <a:solidFill>
                <a:schemeClr val="dk1"/>
              </a:solidFill>
            </a:endParaRPr>
          </a:p>
          <a:p>
            <a:pPr marL="457200" lvl="0" indent="-419100" rtl="0">
              <a:lnSpc>
                <a:spcPct val="100000"/>
              </a:lnSpc>
              <a:spcBef>
                <a:spcPts val="1600"/>
              </a:spcBef>
              <a:spcAft>
                <a:spcPts val="0"/>
              </a:spcAft>
              <a:buClr>
                <a:schemeClr val="dk1"/>
              </a:buClr>
              <a:buSzPts val="3000"/>
              <a:buChar char="●"/>
            </a:pPr>
            <a:r>
              <a:rPr lang="en" sz="3000">
                <a:solidFill>
                  <a:schemeClr val="dk1"/>
                </a:solidFill>
              </a:rPr>
              <a:t>What were the most important things we figured out in our last lesson? </a:t>
            </a:r>
            <a:br>
              <a:rPr lang="en" sz="3000">
                <a:solidFill>
                  <a:schemeClr val="dk1"/>
                </a:solidFill>
              </a:rPr>
            </a:br>
            <a:r>
              <a:rPr lang="en" sz="3000">
                <a:solidFill>
                  <a:schemeClr val="dk1"/>
                </a:solidFill>
              </a:rPr>
              <a:t>How did we figure those things out?</a:t>
            </a:r>
            <a:endParaRPr sz="3000">
              <a:solidFill>
                <a:schemeClr val="dk1"/>
              </a:solidFill>
            </a:endParaRPr>
          </a:p>
          <a:p>
            <a:pPr marL="457200" lvl="0" indent="-419100" rtl="0">
              <a:lnSpc>
                <a:spcPct val="100000"/>
              </a:lnSpc>
              <a:spcBef>
                <a:spcPts val="1600"/>
              </a:spcBef>
              <a:spcAft>
                <a:spcPts val="1600"/>
              </a:spcAft>
              <a:buClr>
                <a:schemeClr val="dk1"/>
              </a:buClr>
              <a:buSzPts val="3000"/>
              <a:buChar char="●"/>
            </a:pPr>
            <a:r>
              <a:rPr lang="en" sz="3000">
                <a:solidFill>
                  <a:schemeClr val="dk1"/>
                </a:solidFill>
              </a:rPr>
              <a:t>What other evidence do we need to collect today?</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2CC"/>
        </a:solidFill>
        <a:effectLst/>
      </p:bgPr>
    </p:bg>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Driving Questions Board</a:t>
            </a:r>
            <a:endParaRPr/>
          </a:p>
        </p:txBody>
      </p:sp>
      <p:cxnSp>
        <p:nvCxnSpPr>
          <p:cNvPr id="67" name="Shape 67"/>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68" name="Shape 68"/>
          <p:cNvSpPr txBox="1">
            <a:spLocks noGrp="1"/>
          </p:cNvSpPr>
          <p:nvPr>
            <p:ph type="body" idx="1"/>
          </p:nvPr>
        </p:nvSpPr>
        <p:spPr>
          <a:xfrm>
            <a:off x="311700" y="1679933"/>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None/>
            </a:pPr>
            <a:r>
              <a:rPr lang="en" sz="3000"/>
              <a:t>Share your thoughts...</a:t>
            </a:r>
            <a:endParaRPr sz="3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Brainstorm - How can we design a model? </a:t>
            </a:r>
            <a:endParaRPr/>
          </a:p>
        </p:txBody>
      </p:sp>
      <p:cxnSp>
        <p:nvCxnSpPr>
          <p:cNvPr id="74" name="Shape 74"/>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75" name="Shape 75"/>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1"/>
              </a:buClr>
              <a:buSzPts val="1100"/>
              <a:buFont typeface="Arial"/>
              <a:buNone/>
            </a:pPr>
            <a:r>
              <a:rPr lang="en" sz="3000" dirty="0">
                <a:solidFill>
                  <a:schemeClr val="dk1"/>
                </a:solidFill>
              </a:rPr>
              <a:t>What are some ways we can use these materials to design a </a:t>
            </a:r>
            <a:r>
              <a:rPr lang="en" sz="3000" i="1" dirty="0">
                <a:solidFill>
                  <a:schemeClr val="dk1"/>
                </a:solidFill>
              </a:rPr>
              <a:t>model</a:t>
            </a:r>
            <a:r>
              <a:rPr lang="en" sz="3000" dirty="0">
                <a:solidFill>
                  <a:schemeClr val="dk1"/>
                </a:solidFill>
              </a:rPr>
              <a:t> of whether CO</a:t>
            </a:r>
            <a:r>
              <a:rPr lang="en" sz="3000" baseline="-25000" dirty="0">
                <a:solidFill>
                  <a:schemeClr val="dk1"/>
                </a:solidFill>
              </a:rPr>
              <a:t>2</a:t>
            </a:r>
            <a:r>
              <a:rPr lang="en" sz="3000" dirty="0">
                <a:solidFill>
                  <a:schemeClr val="dk1"/>
                </a:solidFill>
              </a:rPr>
              <a:t> can </a:t>
            </a:r>
            <a:r>
              <a:rPr lang="en" sz="3000" u="sng" dirty="0">
                <a:solidFill>
                  <a:schemeClr val="dk1"/>
                </a:solidFill>
              </a:rPr>
              <a:t>cause</a:t>
            </a:r>
            <a:r>
              <a:rPr lang="en" sz="3000" dirty="0">
                <a:solidFill>
                  <a:schemeClr val="dk1"/>
                </a:solidFill>
              </a:rPr>
              <a:t> temperatures to rise in the atmosphere?</a:t>
            </a:r>
            <a:endParaRPr sz="3000" dirty="0">
              <a:solidFill>
                <a:schemeClr val="dk1"/>
              </a:solidFill>
            </a:endParaRPr>
          </a:p>
          <a:p>
            <a:pPr marL="0" lvl="0" indent="0" rtl="0">
              <a:lnSpc>
                <a:spcPct val="100000"/>
              </a:lnSpc>
              <a:spcBef>
                <a:spcPts val="0"/>
              </a:spcBef>
              <a:spcAft>
                <a:spcPts val="0"/>
              </a:spcAft>
              <a:buClr>
                <a:schemeClr val="dk1"/>
              </a:buClr>
              <a:buSzPts val="1100"/>
              <a:buFont typeface="Arial"/>
              <a:buNone/>
            </a:pPr>
            <a:endParaRPr sz="3000" dirty="0">
              <a:solidFill>
                <a:schemeClr val="dk1"/>
              </a:solidFill>
            </a:endParaRPr>
          </a:p>
          <a:p>
            <a:pPr marL="0" lvl="0" indent="0" rtl="0">
              <a:lnSpc>
                <a:spcPct val="100000"/>
              </a:lnSpc>
              <a:spcBef>
                <a:spcPts val="0"/>
              </a:spcBef>
              <a:spcAft>
                <a:spcPts val="0"/>
              </a:spcAft>
              <a:buClr>
                <a:schemeClr val="dk1"/>
              </a:buClr>
              <a:buSzPts val="1100"/>
              <a:buFont typeface="Arial"/>
              <a:buNone/>
            </a:pPr>
            <a:r>
              <a:rPr lang="en" sz="3000" dirty="0">
                <a:solidFill>
                  <a:schemeClr val="dk1"/>
                </a:solidFill>
              </a:rPr>
              <a:t>Materials: 2 water bottles, </a:t>
            </a:r>
            <a:r>
              <a:rPr lang="en" sz="3000" dirty="0" smtClean="0">
                <a:solidFill>
                  <a:schemeClr val="dk1"/>
                </a:solidFill>
              </a:rPr>
              <a:t>2 </a:t>
            </a:r>
            <a:r>
              <a:rPr lang="en" sz="3000" dirty="0">
                <a:solidFill>
                  <a:schemeClr val="dk1"/>
                </a:solidFill>
              </a:rPr>
              <a:t>thermometers, water, light source, plastic wrap, rubber bands, a way to make CO</a:t>
            </a:r>
            <a:r>
              <a:rPr lang="en" sz="3000" baseline="-25000" dirty="0">
                <a:solidFill>
                  <a:schemeClr val="dk1"/>
                </a:solidFill>
              </a:rPr>
              <a:t>2 </a:t>
            </a:r>
            <a:r>
              <a:rPr lang="en" sz="3000" dirty="0">
                <a:solidFill>
                  <a:schemeClr val="dk1"/>
                </a:solidFill>
              </a:rPr>
              <a:t>easily (4 tablets of </a:t>
            </a:r>
            <a:r>
              <a:rPr lang="en" sz="3000" dirty="0" smtClean="0">
                <a:solidFill>
                  <a:schemeClr val="dk1"/>
                </a:solidFill>
              </a:rPr>
              <a:t>Alka-Seltzer</a:t>
            </a:r>
            <a:r>
              <a:rPr lang="en" sz="3000" dirty="0">
                <a:solidFill>
                  <a:schemeClr val="dk1"/>
                </a:solidFill>
              </a:rPr>
              <a:t>)</a:t>
            </a:r>
            <a:endParaRPr sz="3000" dirty="0"/>
          </a:p>
          <a:p>
            <a:pPr marL="0" lvl="0" indent="0" rtl="0">
              <a:spcBef>
                <a:spcPts val="0"/>
              </a:spcBef>
              <a:spcAft>
                <a:spcPts val="1000"/>
              </a:spcAft>
              <a:buNone/>
            </a:pPr>
            <a:endParaRPr sz="3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Plan your investigation </a:t>
            </a:r>
            <a:endParaRPr/>
          </a:p>
        </p:txBody>
      </p:sp>
      <p:cxnSp>
        <p:nvCxnSpPr>
          <p:cNvPr id="81" name="Shape 81"/>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82" name="Shape 82"/>
          <p:cNvSpPr txBox="1">
            <a:spLocks noGrp="1"/>
          </p:cNvSpPr>
          <p:nvPr>
            <p:ph type="body" idx="1"/>
          </p:nvPr>
        </p:nvSpPr>
        <p:spPr>
          <a:xfrm>
            <a:off x="311700" y="1811858"/>
            <a:ext cx="8520600" cy="4555200"/>
          </a:xfrm>
          <a:prstGeom prst="rect">
            <a:avLst/>
          </a:prstGeom>
        </p:spPr>
        <p:txBody>
          <a:bodyPr spcFirstLastPara="1" wrap="square" lIns="91425" tIns="91425" rIns="91425" bIns="91425" anchor="t" anchorCtr="0">
            <a:noAutofit/>
          </a:bodyPr>
          <a:lstStyle/>
          <a:p>
            <a:pPr marL="457200" lvl="0" indent="-342900" rtl="0">
              <a:lnSpc>
                <a:spcPct val="100000"/>
              </a:lnSpc>
              <a:spcBef>
                <a:spcPts val="0"/>
              </a:spcBef>
              <a:spcAft>
                <a:spcPts val="0"/>
              </a:spcAft>
              <a:buClr>
                <a:schemeClr val="dk1"/>
              </a:buClr>
              <a:buSzPts val="1800"/>
              <a:buChar char="●"/>
            </a:pPr>
            <a:r>
              <a:rPr lang="en" sz="1800" dirty="0">
                <a:solidFill>
                  <a:schemeClr val="dk1"/>
                </a:solidFill>
              </a:rPr>
              <a:t>How will you use the </a:t>
            </a:r>
            <a:r>
              <a:rPr lang="en" sz="1800" b="1" dirty="0">
                <a:solidFill>
                  <a:schemeClr val="dk1"/>
                </a:solidFill>
              </a:rPr>
              <a:t>light?</a:t>
            </a:r>
            <a:r>
              <a:rPr lang="en" sz="1800" dirty="0">
                <a:solidFill>
                  <a:schemeClr val="dk1"/>
                </a:solidFill>
              </a:rPr>
              <a:t> Why is light important in this experiment?</a:t>
            </a:r>
            <a:endParaRPr sz="1800" dirty="0">
              <a:solidFill>
                <a:schemeClr val="dk1"/>
              </a:solidFill>
            </a:endParaRPr>
          </a:p>
          <a:p>
            <a:pPr marL="0" lvl="0" indent="0" rtl="0">
              <a:lnSpc>
                <a:spcPct val="100000"/>
              </a:lnSpc>
              <a:spcBef>
                <a:spcPts val="0"/>
              </a:spcBef>
              <a:spcAft>
                <a:spcPts val="0"/>
              </a:spcAft>
              <a:buNone/>
            </a:pPr>
            <a:endParaRPr sz="1800" dirty="0">
              <a:solidFill>
                <a:schemeClr val="dk1"/>
              </a:solidFill>
            </a:endParaRPr>
          </a:p>
          <a:p>
            <a:pPr marL="457200" lvl="0" indent="-342900" rtl="0">
              <a:lnSpc>
                <a:spcPct val="100000"/>
              </a:lnSpc>
              <a:spcBef>
                <a:spcPts val="0"/>
              </a:spcBef>
              <a:spcAft>
                <a:spcPts val="0"/>
              </a:spcAft>
              <a:buClr>
                <a:schemeClr val="dk1"/>
              </a:buClr>
              <a:buSzPts val="1800"/>
              <a:buChar char="●"/>
            </a:pPr>
            <a:r>
              <a:rPr lang="en" sz="1800" dirty="0">
                <a:solidFill>
                  <a:schemeClr val="dk1"/>
                </a:solidFill>
              </a:rPr>
              <a:t>Draw a set-up for the </a:t>
            </a:r>
            <a:r>
              <a:rPr lang="en" sz="1800" b="1" dirty="0">
                <a:solidFill>
                  <a:schemeClr val="dk1"/>
                </a:solidFill>
              </a:rPr>
              <a:t>treatment or test condition:</a:t>
            </a:r>
            <a:endParaRPr sz="1800" b="1" dirty="0">
              <a:solidFill>
                <a:schemeClr val="dk1"/>
              </a:solidFill>
            </a:endParaRPr>
          </a:p>
          <a:p>
            <a:pPr marL="0" lvl="0" indent="0" rtl="0">
              <a:lnSpc>
                <a:spcPct val="100000"/>
              </a:lnSpc>
              <a:spcBef>
                <a:spcPts val="0"/>
              </a:spcBef>
              <a:spcAft>
                <a:spcPts val="0"/>
              </a:spcAft>
              <a:buNone/>
            </a:pPr>
            <a:endParaRPr sz="1800" dirty="0">
              <a:solidFill>
                <a:schemeClr val="dk1"/>
              </a:solidFill>
            </a:endParaRPr>
          </a:p>
          <a:p>
            <a:pPr marL="457200" lvl="0" indent="-342900" rtl="0">
              <a:lnSpc>
                <a:spcPct val="100000"/>
              </a:lnSpc>
              <a:spcBef>
                <a:spcPts val="0"/>
              </a:spcBef>
              <a:spcAft>
                <a:spcPts val="0"/>
              </a:spcAft>
              <a:buClr>
                <a:schemeClr val="dk1"/>
              </a:buClr>
              <a:buSzPts val="1800"/>
              <a:buChar char="●"/>
            </a:pPr>
            <a:r>
              <a:rPr lang="en" sz="1800" dirty="0">
                <a:solidFill>
                  <a:schemeClr val="dk1"/>
                </a:solidFill>
              </a:rPr>
              <a:t>Draw the set-up for the </a:t>
            </a:r>
            <a:r>
              <a:rPr lang="en" sz="1800" b="1" dirty="0">
                <a:solidFill>
                  <a:schemeClr val="dk1"/>
                </a:solidFill>
              </a:rPr>
              <a:t>control condition:</a:t>
            </a:r>
            <a:endParaRPr sz="1800" b="1" dirty="0">
              <a:solidFill>
                <a:schemeClr val="dk1"/>
              </a:solidFill>
            </a:endParaRPr>
          </a:p>
          <a:p>
            <a:pPr marL="0" lvl="0" indent="0" rtl="0">
              <a:lnSpc>
                <a:spcPct val="100000"/>
              </a:lnSpc>
              <a:spcBef>
                <a:spcPts val="0"/>
              </a:spcBef>
              <a:spcAft>
                <a:spcPts val="0"/>
              </a:spcAft>
              <a:buNone/>
            </a:pPr>
            <a:endParaRPr sz="1800" dirty="0">
              <a:solidFill>
                <a:schemeClr val="dk1"/>
              </a:solidFill>
            </a:endParaRPr>
          </a:p>
          <a:p>
            <a:pPr marL="457200" lvl="0" indent="-342900" rtl="0">
              <a:lnSpc>
                <a:spcPct val="100000"/>
              </a:lnSpc>
              <a:spcBef>
                <a:spcPts val="0"/>
              </a:spcBef>
              <a:spcAft>
                <a:spcPts val="0"/>
              </a:spcAft>
              <a:buClr>
                <a:schemeClr val="dk1"/>
              </a:buClr>
              <a:buSzPts val="1800"/>
              <a:buChar char="●"/>
            </a:pPr>
            <a:r>
              <a:rPr lang="en" sz="1800" dirty="0">
                <a:solidFill>
                  <a:schemeClr val="dk1"/>
                </a:solidFill>
              </a:rPr>
              <a:t>What will you </a:t>
            </a:r>
            <a:r>
              <a:rPr lang="en" sz="1800" b="1" dirty="0">
                <a:solidFill>
                  <a:schemeClr val="dk1"/>
                </a:solidFill>
              </a:rPr>
              <a:t>do that is the same</a:t>
            </a:r>
            <a:r>
              <a:rPr lang="en" sz="1800" dirty="0">
                <a:solidFill>
                  <a:schemeClr val="dk1"/>
                </a:solidFill>
              </a:rPr>
              <a:t> in each condition?</a:t>
            </a:r>
            <a:endParaRPr sz="1800" dirty="0">
              <a:solidFill>
                <a:schemeClr val="dk1"/>
              </a:solidFill>
            </a:endParaRPr>
          </a:p>
          <a:p>
            <a:pPr marL="0" lvl="0" indent="0" rtl="0">
              <a:lnSpc>
                <a:spcPct val="100000"/>
              </a:lnSpc>
              <a:spcBef>
                <a:spcPts val="0"/>
              </a:spcBef>
              <a:spcAft>
                <a:spcPts val="0"/>
              </a:spcAft>
              <a:buNone/>
            </a:pPr>
            <a:endParaRPr sz="1800" dirty="0">
              <a:solidFill>
                <a:schemeClr val="dk1"/>
              </a:solidFill>
            </a:endParaRPr>
          </a:p>
          <a:p>
            <a:pPr marL="457200" lvl="0" indent="-342900" rtl="0">
              <a:lnSpc>
                <a:spcPct val="100000"/>
              </a:lnSpc>
              <a:spcBef>
                <a:spcPts val="0"/>
              </a:spcBef>
              <a:spcAft>
                <a:spcPts val="0"/>
              </a:spcAft>
              <a:buClr>
                <a:schemeClr val="dk1"/>
              </a:buClr>
              <a:buSzPts val="1800"/>
              <a:buChar char="●"/>
            </a:pPr>
            <a:r>
              <a:rPr lang="en" sz="1800" dirty="0">
                <a:solidFill>
                  <a:schemeClr val="dk1"/>
                </a:solidFill>
              </a:rPr>
              <a:t>What will you </a:t>
            </a:r>
            <a:r>
              <a:rPr lang="en" sz="1800" b="1" dirty="0">
                <a:solidFill>
                  <a:schemeClr val="dk1"/>
                </a:solidFill>
              </a:rPr>
              <a:t>measure</a:t>
            </a:r>
            <a:r>
              <a:rPr lang="en" sz="1800" dirty="0">
                <a:solidFill>
                  <a:schemeClr val="dk1"/>
                </a:solidFill>
              </a:rPr>
              <a:t> in each condition, and </a:t>
            </a:r>
            <a:r>
              <a:rPr lang="en" sz="1800" b="1" dirty="0">
                <a:solidFill>
                  <a:schemeClr val="dk1"/>
                </a:solidFill>
              </a:rPr>
              <a:t>how often</a:t>
            </a:r>
            <a:r>
              <a:rPr lang="en" sz="1800" dirty="0">
                <a:solidFill>
                  <a:schemeClr val="dk1"/>
                </a:solidFill>
              </a:rPr>
              <a:t> will your group take measurements? Explain your reasoning.</a:t>
            </a:r>
            <a:endParaRPr sz="1800" dirty="0">
              <a:solidFill>
                <a:schemeClr val="dk1"/>
              </a:solidFill>
            </a:endParaRPr>
          </a:p>
          <a:p>
            <a:pPr marL="0" lvl="0" indent="0" rtl="0">
              <a:lnSpc>
                <a:spcPct val="100000"/>
              </a:lnSpc>
              <a:spcBef>
                <a:spcPts val="0"/>
              </a:spcBef>
              <a:spcAft>
                <a:spcPts val="0"/>
              </a:spcAft>
              <a:buNone/>
            </a:pPr>
            <a:endParaRPr sz="1800" dirty="0">
              <a:solidFill>
                <a:schemeClr val="dk1"/>
              </a:solidFill>
            </a:endParaRPr>
          </a:p>
          <a:p>
            <a:pPr lvl="0" indent="-342900">
              <a:lnSpc>
                <a:spcPct val="100000"/>
              </a:lnSpc>
              <a:buClr>
                <a:schemeClr val="dk1"/>
              </a:buClr>
              <a:buSzPts val="1800"/>
            </a:pPr>
            <a:r>
              <a:rPr lang="en" sz="1800" dirty="0">
                <a:solidFill>
                  <a:schemeClr val="dk1"/>
                </a:solidFill>
              </a:rPr>
              <a:t>How will this experiment allow you to decide whether </a:t>
            </a:r>
            <a:r>
              <a:rPr lang="en" sz="1800" dirty="0" smtClean="0">
                <a:solidFill>
                  <a:schemeClr val="dk1"/>
                </a:solidFill>
              </a:rPr>
              <a:t>CO</a:t>
            </a:r>
            <a:r>
              <a:rPr lang="en-US" sz="1800" baseline="-25000" dirty="0">
                <a:latin typeface="Arial"/>
                <a:ea typeface="Arial"/>
                <a:cs typeface="Arial"/>
                <a:sym typeface="Arial"/>
              </a:rPr>
              <a:t>2</a:t>
            </a:r>
            <a:r>
              <a:rPr lang="en" sz="1800" dirty="0" smtClean="0">
                <a:solidFill>
                  <a:schemeClr val="dk1"/>
                </a:solidFill>
              </a:rPr>
              <a:t> </a:t>
            </a:r>
            <a:r>
              <a:rPr lang="en" sz="1800" dirty="0">
                <a:solidFill>
                  <a:schemeClr val="dk1"/>
                </a:solidFill>
              </a:rPr>
              <a:t>can cause an increase in temperature?</a:t>
            </a:r>
            <a:endParaRPr sz="1800" dirty="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Explore!</a:t>
            </a:r>
            <a:endParaRPr/>
          </a:p>
        </p:txBody>
      </p:sp>
      <p:cxnSp>
        <p:nvCxnSpPr>
          <p:cNvPr id="88" name="Shape 88"/>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89" name="Shape 89"/>
          <p:cNvSpPr txBox="1">
            <a:spLocks noGrp="1"/>
          </p:cNvSpPr>
          <p:nvPr>
            <p:ph type="body" idx="1"/>
          </p:nvPr>
        </p:nvSpPr>
        <p:spPr>
          <a:xfrm>
            <a:off x="195200" y="1612825"/>
            <a:ext cx="8637000" cy="763500"/>
          </a:xfrm>
          <a:prstGeom prst="rect">
            <a:avLst/>
          </a:prstGeom>
        </p:spPr>
        <p:txBody>
          <a:bodyPr spcFirstLastPara="1" wrap="square" lIns="91425" tIns="91425" rIns="91425" bIns="91425" anchor="t" anchorCtr="0">
            <a:noAutofit/>
          </a:bodyPr>
          <a:lstStyle/>
          <a:p>
            <a:pPr marL="0" lvl="0" indent="0" rtl="0">
              <a:spcBef>
                <a:spcPts val="0"/>
              </a:spcBef>
              <a:spcAft>
                <a:spcPts val="1600"/>
              </a:spcAft>
              <a:buNone/>
            </a:pPr>
            <a:r>
              <a:rPr lang="en" sz="3000" dirty="0"/>
              <a:t>Test your model and record the results on your </a:t>
            </a:r>
            <a:r>
              <a:rPr lang="en" sz="3000" dirty="0" smtClean="0"/>
              <a:t>Student Activity Sheet</a:t>
            </a:r>
            <a:r>
              <a:rPr lang="en" sz="3000" dirty="0"/>
              <a:t>.</a:t>
            </a:r>
            <a:endParaRPr sz="3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Communicating results and making connections</a:t>
            </a:r>
            <a:endParaRPr/>
          </a:p>
        </p:txBody>
      </p:sp>
      <p:cxnSp>
        <p:nvCxnSpPr>
          <p:cNvPr id="95" name="Shape 95"/>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96" name="Shape 96"/>
          <p:cNvSpPr txBox="1">
            <a:spLocks noGrp="1"/>
          </p:cNvSpPr>
          <p:nvPr>
            <p:ph type="body" idx="1"/>
          </p:nvPr>
        </p:nvSpPr>
        <p:spPr>
          <a:xfrm>
            <a:off x="130125" y="1612825"/>
            <a:ext cx="8901000" cy="763500"/>
          </a:xfrm>
          <a:prstGeom prst="rect">
            <a:avLst/>
          </a:prstGeom>
        </p:spPr>
        <p:txBody>
          <a:bodyPr spcFirstLastPara="1" wrap="square" lIns="91425" tIns="91425" rIns="91425" bIns="91425" anchor="t" anchorCtr="0">
            <a:noAutofit/>
          </a:bodyPr>
          <a:lstStyle/>
          <a:p>
            <a:pPr marL="457200" lvl="0" indent="-419100" rtl="0">
              <a:lnSpc>
                <a:spcPct val="100000"/>
              </a:lnSpc>
              <a:spcBef>
                <a:spcPts val="0"/>
              </a:spcBef>
              <a:spcAft>
                <a:spcPts val="0"/>
              </a:spcAft>
              <a:buClr>
                <a:schemeClr val="dk1"/>
              </a:buClr>
              <a:buSzPts val="3000"/>
              <a:buChar char="●"/>
            </a:pPr>
            <a:r>
              <a:rPr lang="en" sz="3000" dirty="0">
                <a:solidFill>
                  <a:schemeClr val="dk1"/>
                </a:solidFill>
              </a:rPr>
              <a:t>What information </a:t>
            </a:r>
            <a:r>
              <a:rPr lang="en" sz="3000" dirty="0" smtClean="0">
                <a:solidFill>
                  <a:schemeClr val="dk1"/>
                </a:solidFill>
              </a:rPr>
              <a:t>does </a:t>
            </a:r>
            <a:r>
              <a:rPr lang="en" sz="3000" dirty="0">
                <a:solidFill>
                  <a:schemeClr val="dk1"/>
                </a:solidFill>
              </a:rPr>
              <a:t>the data table and graph tell us?</a:t>
            </a:r>
            <a:endParaRPr sz="3000" dirty="0">
              <a:solidFill>
                <a:schemeClr val="dk1"/>
              </a:solidFill>
            </a:endParaRPr>
          </a:p>
          <a:p>
            <a:pPr marL="457200" lvl="0" indent="-419100" rtl="0">
              <a:lnSpc>
                <a:spcPct val="100000"/>
              </a:lnSpc>
              <a:spcBef>
                <a:spcPts val="1600"/>
              </a:spcBef>
              <a:spcAft>
                <a:spcPts val="1600"/>
              </a:spcAft>
              <a:buClr>
                <a:schemeClr val="dk1"/>
              </a:buClr>
              <a:buSzPts val="3000"/>
              <a:buChar char="●"/>
            </a:pPr>
            <a:r>
              <a:rPr lang="en" sz="3000" dirty="0">
                <a:solidFill>
                  <a:schemeClr val="dk1"/>
                </a:solidFill>
              </a:rPr>
              <a:t>What patterns do you see or notice in the data?</a:t>
            </a:r>
            <a:endParaRPr sz="3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AD3"/>
        </a:solidFill>
        <a:effectLst/>
      </p:bgPr>
    </p:bg>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288567"/>
            <a:ext cx="8520600" cy="7635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Making Sense</a:t>
            </a:r>
            <a:endParaRPr/>
          </a:p>
        </p:txBody>
      </p:sp>
      <p:cxnSp>
        <p:nvCxnSpPr>
          <p:cNvPr id="102" name="Shape 102"/>
          <p:cNvCxnSpPr/>
          <p:nvPr/>
        </p:nvCxnSpPr>
        <p:spPr>
          <a:xfrm>
            <a:off x="333750" y="1501750"/>
            <a:ext cx="8476500" cy="33300"/>
          </a:xfrm>
          <a:prstGeom prst="straightConnector1">
            <a:avLst/>
          </a:prstGeom>
          <a:noFill/>
          <a:ln w="38100" cap="flat" cmpd="sng">
            <a:solidFill>
              <a:srgbClr val="38761D"/>
            </a:solidFill>
            <a:prstDash val="solid"/>
            <a:round/>
            <a:headEnd type="none" w="med" len="med"/>
            <a:tailEnd type="none" w="med" len="med"/>
          </a:ln>
        </p:spPr>
      </p:cxnSp>
      <p:sp>
        <p:nvSpPr>
          <p:cNvPr id="103" name="Shape 103"/>
          <p:cNvSpPr txBox="1">
            <a:spLocks noGrp="1"/>
          </p:cNvSpPr>
          <p:nvPr>
            <p:ph type="body" idx="1"/>
          </p:nvPr>
        </p:nvSpPr>
        <p:spPr>
          <a:xfrm>
            <a:off x="130125" y="1612825"/>
            <a:ext cx="8901000" cy="763500"/>
          </a:xfrm>
          <a:prstGeom prst="rect">
            <a:avLst/>
          </a:prstGeom>
        </p:spPr>
        <p:txBody>
          <a:bodyPr spcFirstLastPara="1" wrap="square" lIns="91425" tIns="91425" rIns="91425" bIns="91425" anchor="t" anchorCtr="0">
            <a:noAutofit/>
          </a:bodyPr>
          <a:lstStyle/>
          <a:p>
            <a:pPr marL="457200" lvl="0" indent="-419100" rtl="0">
              <a:lnSpc>
                <a:spcPct val="115000"/>
              </a:lnSpc>
              <a:spcBef>
                <a:spcPts val="0"/>
              </a:spcBef>
              <a:spcAft>
                <a:spcPts val="0"/>
              </a:spcAft>
              <a:buClr>
                <a:schemeClr val="dk1"/>
              </a:buClr>
              <a:buSzPts val="3000"/>
              <a:buChar char="●"/>
            </a:pPr>
            <a:r>
              <a:rPr lang="en" sz="3000">
                <a:solidFill>
                  <a:schemeClr val="dk1"/>
                </a:solidFill>
              </a:rPr>
              <a:t>Now that we have completed our activity, what can we conclude about the role of CO</a:t>
            </a:r>
            <a:r>
              <a:rPr lang="en" sz="3000" baseline="-25000">
                <a:solidFill>
                  <a:schemeClr val="dk1"/>
                </a:solidFill>
              </a:rPr>
              <a:t>2</a:t>
            </a:r>
            <a:r>
              <a:rPr lang="en" sz="3000">
                <a:solidFill>
                  <a:schemeClr val="dk1"/>
                </a:solidFill>
              </a:rPr>
              <a:t> in the temperature increase? </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CFE2F3"/>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281067"/>
            <a:ext cx="8520600" cy="7635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1"/>
              </a:buClr>
              <a:buSzPts val="1100"/>
              <a:buFont typeface="Arial"/>
              <a:buNone/>
            </a:pPr>
            <a:r>
              <a:rPr lang="en"/>
              <a:t>Final thoughts and questions...</a:t>
            </a:r>
            <a:endParaRPr/>
          </a:p>
        </p:txBody>
      </p:sp>
      <p:sp>
        <p:nvSpPr>
          <p:cNvPr id="109" name="Shape 109"/>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457200" lvl="0" indent="-419100" rtl="0">
              <a:spcBef>
                <a:spcPts val="0"/>
              </a:spcBef>
              <a:spcAft>
                <a:spcPts val="0"/>
              </a:spcAft>
              <a:buClr>
                <a:schemeClr val="dk1"/>
              </a:buClr>
              <a:buSzPts val="3000"/>
              <a:buChar char="●"/>
            </a:pPr>
            <a:r>
              <a:rPr lang="en" sz="3000">
                <a:solidFill>
                  <a:schemeClr val="dk1"/>
                </a:solidFill>
              </a:rPr>
              <a:t>Share thoughts as a class.</a:t>
            </a:r>
            <a:endParaRPr sz="3000">
              <a:solidFill>
                <a:schemeClr val="dk1"/>
              </a:solidFill>
            </a:endParaRPr>
          </a:p>
          <a:p>
            <a:pPr marL="457200" lvl="0" indent="-419100" rtl="0">
              <a:spcBef>
                <a:spcPts val="0"/>
              </a:spcBef>
              <a:spcAft>
                <a:spcPts val="0"/>
              </a:spcAft>
              <a:buClr>
                <a:schemeClr val="dk1"/>
              </a:buClr>
              <a:buSzPts val="3000"/>
              <a:buChar char="●"/>
            </a:pPr>
            <a:r>
              <a:rPr lang="en" sz="3000">
                <a:solidFill>
                  <a:schemeClr val="dk1"/>
                </a:solidFill>
              </a:rPr>
              <a:t>Is there anything you are still wondering about for this unit?</a:t>
            </a:r>
            <a:endParaRPr sz="3000" b="1">
              <a:solidFill>
                <a:schemeClr val="dk1"/>
              </a:solidFill>
              <a:latin typeface="Dosis"/>
              <a:ea typeface="Dosis"/>
              <a:cs typeface="Dosis"/>
              <a:sym typeface="Dosis"/>
            </a:endParaRPr>
          </a:p>
          <a:p>
            <a:pPr marL="0" lvl="0" indent="0" rtl="0">
              <a:lnSpc>
                <a:spcPct val="100000"/>
              </a:lnSpc>
              <a:spcBef>
                <a:spcPts val="1600"/>
              </a:spcBef>
              <a:spcAft>
                <a:spcPts val="1000"/>
              </a:spcAft>
              <a:buClr>
                <a:schemeClr val="dk1"/>
              </a:buClr>
              <a:buSzPts val="1100"/>
              <a:buFont typeface="Arial"/>
              <a:buNone/>
            </a:pPr>
            <a:endParaRPr sz="3000">
              <a:solidFill>
                <a:schemeClr val="dk1"/>
              </a:solidFill>
            </a:endParaRPr>
          </a:p>
        </p:txBody>
      </p:sp>
      <p:cxnSp>
        <p:nvCxnSpPr>
          <p:cNvPr id="110" name="Shape 110"/>
          <p:cNvCxnSpPr/>
          <p:nvPr/>
        </p:nvCxnSpPr>
        <p:spPr>
          <a:xfrm>
            <a:off x="367100" y="1501750"/>
            <a:ext cx="8476500" cy="33300"/>
          </a:xfrm>
          <a:prstGeom prst="straightConnector1">
            <a:avLst/>
          </a:prstGeom>
          <a:noFill/>
          <a:ln w="38100" cap="flat" cmpd="sng">
            <a:solidFill>
              <a:srgbClr val="38761D"/>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777</Words>
  <Application>Microsoft Office PowerPoint</Application>
  <PresentationFormat>On-screen Show (4:3)</PresentationFormat>
  <Paragraphs>109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Cambria</vt:lpstr>
      <vt:lpstr>Dosis</vt:lpstr>
      <vt:lpstr>Petrona</vt:lpstr>
      <vt:lpstr>Simple Light</vt:lpstr>
      <vt:lpstr>    How can we show that an increase in CO2 causes an increase in temperature?  Lesson 8</vt:lpstr>
      <vt:lpstr>Do now</vt:lpstr>
      <vt:lpstr>Driving Questions Board</vt:lpstr>
      <vt:lpstr>Brainstorm - How can we design a model? </vt:lpstr>
      <vt:lpstr>Plan your investigation </vt:lpstr>
      <vt:lpstr>Explore!</vt:lpstr>
      <vt:lpstr>Communicating results and making connections</vt:lpstr>
      <vt:lpstr>Making Sense</vt:lpstr>
      <vt:lpstr>Final thoughts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we show that an increase in CO2 causes an increase in temperature?  Lesson 8</dc:title>
  <dc:creator>CIRESEO</dc:creator>
  <cp:lastModifiedBy>CIRESEO</cp:lastModifiedBy>
  <cp:revision>8</cp:revision>
  <dcterms:modified xsi:type="dcterms:W3CDTF">2019-07-10T15:02:00Z</dcterms:modified>
</cp:coreProperties>
</file>