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11" Type="http://schemas.openxmlformats.org/officeDocument/2006/relationships/slide" Target="slides/slide6.xml"/><Relationship Id="rId22" Type="http://schemas.openxmlformats.org/officeDocument/2006/relationships/font" Target="fonts/Nunito-boldItalic.fntdata"/><Relationship Id="rId10" Type="http://schemas.openxmlformats.org/officeDocument/2006/relationships/slide" Target="slides/slide5.xml"/><Relationship Id="rId21" Type="http://schemas.openxmlformats.org/officeDocument/2006/relationships/font" Target="fonts/Nuni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6caa9aa9f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6caa9aa9f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6caa9aa9f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6caa9aa9f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6caa9aa9f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6caa9aa9f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bf43b95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bf43b95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video quickly runs through basic methods in developing a story for your film.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6caa9aa9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6caa9aa9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6caa9aa9f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6caa9aa9f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6caa9aa9f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6caa9aa9f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6caa9aa9f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6caa9aa9f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Filmmakers shouldn’t recreate the wheel if they don’t have to.  If the mission statement of your students’ film is something that other filmmakers have succeeded at, there might be lots to learn from their techniques.  As such, it is valuable to have students watch other films and take notes on the methods that others used to hook, provoke, suspend in disbelief, or inform their audience.  The videos shown here are meant to provide examples on different styles of films that work well to share science, as well as accessible filming locations for students.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138b63d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138b63d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138b63de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138b63de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6caa9aa9f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6caa9aa9f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6caa9aa9f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6caa9aa9f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ER94KEY9aei9LHVpFCC-yziVwXvlsqeq/view"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jONgaR-VcMw"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XarmeUa8tbw"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1_Z1TGItDKo"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Developing Your Story</a:t>
            </a:r>
            <a:endParaRPr/>
          </a:p>
        </p:txBody>
      </p:sp>
      <p:sp>
        <p:nvSpPr>
          <p:cNvPr id="129" name="Google Shape;129;p13"/>
          <p:cNvSpPr txBox="1"/>
          <p:nvPr>
            <p:ph idx="1" type="subTitle"/>
          </p:nvPr>
        </p:nvSpPr>
        <p:spPr>
          <a:xfrm>
            <a:off x="1858700" y="2932733"/>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Pre-Production Exercises</a:t>
            </a:r>
            <a:endParaRPr sz="2400"/>
          </a:p>
        </p:txBody>
      </p:sp>
      <p:pic>
        <p:nvPicPr>
          <p:cNvPr id="130" name="Google Shape;130;p13"/>
          <p:cNvPicPr preferRelativeResize="0"/>
          <p:nvPr/>
        </p:nvPicPr>
        <p:blipFill>
          <a:blip r:embed="rId3">
            <a:alphaModFix/>
          </a:blip>
          <a:stretch>
            <a:fillRect/>
          </a:stretch>
        </p:blipFill>
        <p:spPr>
          <a:xfrm>
            <a:off x="7290100" y="4063425"/>
            <a:ext cx="1476625" cy="70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0" y="850450"/>
            <a:ext cx="91440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Exercise</a:t>
            </a:r>
            <a:endParaRPr sz="2500"/>
          </a:p>
          <a:p>
            <a:pPr indent="0" lvl="0" marL="0" rtl="0" algn="ctr">
              <a:spcBef>
                <a:spcPts val="0"/>
              </a:spcBef>
              <a:spcAft>
                <a:spcPts val="0"/>
              </a:spcAft>
              <a:buNone/>
            </a:pPr>
            <a:r>
              <a:rPr b="1" lang="en" sz="4000"/>
              <a:t>Create Your Mission Statement</a:t>
            </a:r>
            <a:endParaRPr b="1" sz="4000"/>
          </a:p>
        </p:txBody>
      </p:sp>
      <p:sp>
        <p:nvSpPr>
          <p:cNvPr id="192" name="Google Shape;192;p22"/>
          <p:cNvSpPr txBox="1"/>
          <p:nvPr>
            <p:ph idx="1" type="body"/>
          </p:nvPr>
        </p:nvSpPr>
        <p:spPr>
          <a:xfrm>
            <a:off x="1385850" y="2330450"/>
            <a:ext cx="6372300" cy="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In your production teams:</a:t>
            </a:r>
            <a:endParaRPr sz="2400"/>
          </a:p>
          <a:p>
            <a:pPr indent="-381000" lvl="0" marL="457200" rtl="0" algn="ctr">
              <a:spcBef>
                <a:spcPts val="1600"/>
              </a:spcBef>
              <a:spcAft>
                <a:spcPts val="0"/>
              </a:spcAft>
              <a:buSzPts val="2400"/>
              <a:buAutoNum type="arabicParenR"/>
            </a:pPr>
            <a:r>
              <a:rPr lang="en" sz="2400"/>
              <a:t>Answer the questions on the handout</a:t>
            </a:r>
            <a:endParaRPr sz="2400"/>
          </a:p>
          <a:p>
            <a:pPr indent="-381000" lvl="0" marL="457200" rtl="0" algn="ctr">
              <a:spcBef>
                <a:spcPts val="0"/>
              </a:spcBef>
              <a:spcAft>
                <a:spcPts val="0"/>
              </a:spcAft>
              <a:buSzPts val="2400"/>
              <a:buAutoNum type="arabicParenR"/>
            </a:pPr>
            <a:r>
              <a:rPr lang="en" sz="2400"/>
              <a:t>Write your mission statement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 </a:t>
            </a:r>
            <a:r>
              <a:rPr b="1" lang="en"/>
              <a:t>storyboard</a:t>
            </a:r>
            <a:r>
              <a:rPr lang="en" sz="2400"/>
              <a:t> is an important planning tool to organize your film into different scenes.</a:t>
            </a:r>
            <a:endParaRPr sz="2400"/>
          </a:p>
        </p:txBody>
      </p:sp>
      <p:sp>
        <p:nvSpPr>
          <p:cNvPr id="198" name="Google Shape;198;p23"/>
          <p:cNvSpPr txBox="1"/>
          <p:nvPr>
            <p:ph idx="1" type="body"/>
          </p:nvPr>
        </p:nvSpPr>
        <p:spPr>
          <a:xfrm>
            <a:off x="819150" y="1990725"/>
            <a:ext cx="45753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Storyboards are a sequence of drawings and text that represent each scene.</a:t>
            </a:r>
            <a:endParaRPr sz="2000"/>
          </a:p>
          <a:p>
            <a:pPr indent="0" lvl="0" marL="0" rtl="0" algn="l">
              <a:spcBef>
                <a:spcPts val="1600"/>
              </a:spcBef>
              <a:spcAft>
                <a:spcPts val="0"/>
              </a:spcAft>
              <a:buNone/>
            </a:pPr>
            <a:r>
              <a:rPr lang="en" sz="2000"/>
              <a:t>Each cell represents one shot in your film.</a:t>
            </a:r>
            <a:endParaRPr sz="2000"/>
          </a:p>
          <a:p>
            <a:pPr indent="-355600" lvl="0" marL="457200" rtl="0" algn="l">
              <a:spcBef>
                <a:spcPts val="1600"/>
              </a:spcBef>
              <a:spcAft>
                <a:spcPts val="0"/>
              </a:spcAft>
              <a:buSzPts val="2000"/>
              <a:buChar char="●"/>
            </a:pPr>
            <a:r>
              <a:rPr lang="en" sz="2000"/>
              <a:t>Drawing of characters / action</a:t>
            </a:r>
            <a:endParaRPr sz="2000"/>
          </a:p>
          <a:p>
            <a:pPr indent="-355600" lvl="0" marL="457200" rtl="0" algn="l">
              <a:spcBef>
                <a:spcPts val="0"/>
              </a:spcBef>
              <a:spcAft>
                <a:spcPts val="0"/>
              </a:spcAft>
              <a:buSzPts val="2000"/>
              <a:buChar char="●"/>
            </a:pPr>
            <a:r>
              <a:rPr lang="en" sz="2000"/>
              <a:t>Short text description</a:t>
            </a:r>
            <a:endParaRPr sz="2000"/>
          </a:p>
        </p:txBody>
      </p:sp>
      <p:sp>
        <p:nvSpPr>
          <p:cNvPr id="199" name="Google Shape;199;p23"/>
          <p:cNvSpPr txBox="1"/>
          <p:nvPr>
            <p:ph idx="1" type="body"/>
          </p:nvPr>
        </p:nvSpPr>
        <p:spPr>
          <a:xfrm>
            <a:off x="4263900" y="4243600"/>
            <a:ext cx="4003800" cy="29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t>From Tom Ray: </a:t>
            </a:r>
            <a:r>
              <a:rPr lang="en"/>
              <a:t>https://www.flickr.com/photos/tmray02/1440415101/</a:t>
            </a:r>
            <a:endParaRPr i="1"/>
          </a:p>
        </p:txBody>
      </p:sp>
      <p:pic>
        <p:nvPicPr>
          <p:cNvPr id="200" name="Google Shape;200;p23"/>
          <p:cNvPicPr preferRelativeResize="0"/>
          <p:nvPr/>
        </p:nvPicPr>
        <p:blipFill>
          <a:blip r:embed="rId3">
            <a:alphaModFix/>
          </a:blip>
          <a:stretch>
            <a:fillRect/>
          </a:stretch>
        </p:blipFill>
        <p:spPr>
          <a:xfrm>
            <a:off x="5546850" y="2047863"/>
            <a:ext cx="3020801" cy="23337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0" y="850450"/>
            <a:ext cx="91440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Exercise</a:t>
            </a:r>
            <a:endParaRPr sz="2500"/>
          </a:p>
          <a:p>
            <a:pPr indent="0" lvl="0" marL="0" rtl="0" algn="ctr">
              <a:spcBef>
                <a:spcPts val="0"/>
              </a:spcBef>
              <a:spcAft>
                <a:spcPts val="0"/>
              </a:spcAft>
              <a:buNone/>
            </a:pPr>
            <a:r>
              <a:rPr b="1" lang="en" sz="4000"/>
              <a:t>Develop Your Storyboard</a:t>
            </a:r>
            <a:endParaRPr b="1" sz="4000"/>
          </a:p>
        </p:txBody>
      </p:sp>
      <p:sp>
        <p:nvSpPr>
          <p:cNvPr id="206" name="Google Shape;206;p24"/>
          <p:cNvSpPr txBox="1"/>
          <p:nvPr>
            <p:ph idx="1" type="body"/>
          </p:nvPr>
        </p:nvSpPr>
        <p:spPr>
          <a:xfrm>
            <a:off x="1385850" y="2330450"/>
            <a:ext cx="6372300" cy="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In your production teams:</a:t>
            </a:r>
            <a:endParaRPr sz="2400"/>
          </a:p>
          <a:p>
            <a:pPr indent="0" lvl="0" marL="0" rtl="0" algn="ctr">
              <a:spcBef>
                <a:spcPts val="1600"/>
              </a:spcBef>
              <a:spcAft>
                <a:spcPts val="1600"/>
              </a:spcAft>
              <a:buNone/>
            </a:pPr>
            <a:r>
              <a:rPr lang="en" sz="2400"/>
              <a:t>Use the storyboard handouts to outline your film</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p:txBody>
      </p:sp>
      <p:sp>
        <p:nvSpPr>
          <p:cNvPr id="212" name="Google Shape;212;p25"/>
          <p:cNvSpPr txBox="1"/>
          <p:nvPr>
            <p:ph idx="1" type="body"/>
          </p:nvPr>
        </p:nvSpPr>
        <p:spPr>
          <a:xfrm>
            <a:off x="819150" y="1800200"/>
            <a:ext cx="2232000" cy="263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Developing Stories</a:t>
            </a:r>
            <a:endParaRPr b="1" sz="2000"/>
          </a:p>
        </p:txBody>
      </p:sp>
      <p:pic>
        <p:nvPicPr>
          <p:cNvPr id="213" name="Google Shape;213;p25" title="Storytelling_LOCC_D.mp4">
            <a:hlinkClick r:id="rId3"/>
          </p:cNvPr>
          <p:cNvPicPr preferRelativeResize="0"/>
          <p:nvPr/>
        </p:nvPicPr>
        <p:blipFill>
          <a:blip r:embed="rId4">
            <a:alphaModFix/>
          </a:blip>
          <a:stretch>
            <a:fillRect/>
          </a:stretch>
        </p:blipFill>
        <p:spPr>
          <a:xfrm>
            <a:off x="3099172" y="512175"/>
            <a:ext cx="5594125" cy="419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Pre-production</a:t>
            </a:r>
            <a:r>
              <a:rPr lang="en"/>
              <a:t> </a:t>
            </a:r>
            <a:r>
              <a:rPr lang="en" sz="2400"/>
              <a:t>is when you do all the planning for your film.</a:t>
            </a:r>
            <a:endParaRPr sz="2400"/>
          </a:p>
        </p:txBody>
      </p:sp>
      <p:sp>
        <p:nvSpPr>
          <p:cNvPr id="136" name="Google Shape;136;p14"/>
          <p:cNvSpPr txBox="1"/>
          <p:nvPr>
            <p:ph idx="1" type="body"/>
          </p:nvPr>
        </p:nvSpPr>
        <p:spPr>
          <a:xfrm>
            <a:off x="819150" y="1990725"/>
            <a:ext cx="4017600" cy="2448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Research</a:t>
            </a:r>
            <a:r>
              <a:rPr lang="en" sz="2000"/>
              <a:t> your film’s topic</a:t>
            </a:r>
            <a:endParaRPr sz="2000"/>
          </a:p>
          <a:p>
            <a:pPr indent="-355600" lvl="0" marL="457200" rtl="0" algn="l">
              <a:spcBef>
                <a:spcPts val="0"/>
              </a:spcBef>
              <a:spcAft>
                <a:spcPts val="0"/>
              </a:spcAft>
              <a:buSzPts val="2000"/>
              <a:buChar char="●"/>
            </a:pPr>
            <a:r>
              <a:rPr lang="en" sz="2000"/>
              <a:t>Create a mission statement</a:t>
            </a:r>
            <a:endParaRPr sz="2000"/>
          </a:p>
          <a:p>
            <a:pPr indent="-355600" lvl="0" marL="457200" rtl="0" algn="l">
              <a:spcBef>
                <a:spcPts val="0"/>
              </a:spcBef>
              <a:spcAft>
                <a:spcPts val="0"/>
              </a:spcAft>
              <a:buSzPts val="2000"/>
              <a:buChar char="●"/>
            </a:pPr>
            <a:r>
              <a:rPr lang="en" sz="2000"/>
              <a:t>Develop a storyboard</a:t>
            </a:r>
            <a:endParaRPr sz="2000"/>
          </a:p>
        </p:txBody>
      </p:sp>
      <p:pic>
        <p:nvPicPr>
          <p:cNvPr id="137" name="Google Shape;137;p14"/>
          <p:cNvPicPr preferRelativeResize="0"/>
          <p:nvPr/>
        </p:nvPicPr>
        <p:blipFill>
          <a:blip r:embed="rId3">
            <a:alphaModFix/>
          </a:blip>
          <a:stretch>
            <a:fillRect/>
          </a:stretch>
        </p:blipFill>
        <p:spPr>
          <a:xfrm>
            <a:off x="5026580" y="1876397"/>
            <a:ext cx="3518047" cy="26385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Taking time to plan is important!</a:t>
            </a:r>
            <a:endParaRPr/>
          </a:p>
        </p:txBody>
      </p:sp>
      <p:pic>
        <p:nvPicPr>
          <p:cNvPr id="143" name="Google Shape;143;p15"/>
          <p:cNvPicPr preferRelativeResize="0"/>
          <p:nvPr/>
        </p:nvPicPr>
        <p:blipFill rotWithShape="1">
          <a:blip r:embed="rId3">
            <a:alphaModFix/>
          </a:blip>
          <a:srcRect b="0" l="0" r="0" t="21272"/>
          <a:stretch/>
        </p:blipFill>
        <p:spPr>
          <a:xfrm>
            <a:off x="4737300" y="1599097"/>
            <a:ext cx="2742499" cy="3126226"/>
          </a:xfrm>
          <a:prstGeom prst="rect">
            <a:avLst/>
          </a:prstGeom>
          <a:noFill/>
          <a:ln>
            <a:noFill/>
          </a:ln>
          <a:effectLst>
            <a:outerShdw blurRad="57150" rotWithShape="0" algn="bl" dir="5400000" dist="19050">
              <a:srgbClr val="000000">
                <a:alpha val="50000"/>
              </a:srgbClr>
            </a:outerShdw>
          </a:effectLst>
        </p:spPr>
      </p:pic>
      <p:pic>
        <p:nvPicPr>
          <p:cNvPr id="144" name="Google Shape;144;p15"/>
          <p:cNvPicPr preferRelativeResize="0"/>
          <p:nvPr/>
        </p:nvPicPr>
        <p:blipFill rotWithShape="1">
          <a:blip r:embed="rId4">
            <a:alphaModFix/>
          </a:blip>
          <a:srcRect b="0" l="0" r="0" t="14507"/>
          <a:stretch/>
        </p:blipFill>
        <p:spPr>
          <a:xfrm>
            <a:off x="1726475" y="1599100"/>
            <a:ext cx="2742500" cy="3126228"/>
          </a:xfrm>
          <a:prstGeom prst="rect">
            <a:avLst/>
          </a:prstGeom>
          <a:noFill/>
          <a:ln>
            <a:noFill/>
          </a:ln>
        </p:spPr>
      </p:pic>
      <p:sp>
        <p:nvSpPr>
          <p:cNvPr id="145" name="Google Shape;145;p15"/>
          <p:cNvSpPr txBox="1"/>
          <p:nvPr/>
        </p:nvSpPr>
        <p:spPr>
          <a:xfrm>
            <a:off x="1413300" y="3810925"/>
            <a:ext cx="6317400" cy="683100"/>
          </a:xfrm>
          <a:prstGeom prst="rect">
            <a:avLst/>
          </a:prstGeom>
          <a:solidFill>
            <a:schemeClr val="accent5"/>
          </a:solidFill>
          <a:ln>
            <a:noFill/>
          </a:ln>
        </p:spPr>
        <p:txBody>
          <a:bodyPr anchorCtr="0" anchor="t" bIns="91425" lIns="91425" spcFirstLastPara="1" rIns="91425" wrap="square" tIns="182875">
            <a:noAutofit/>
          </a:bodyPr>
          <a:lstStyle/>
          <a:p>
            <a:pPr indent="0" lvl="0" marL="0" rtl="0" algn="ctr">
              <a:spcBef>
                <a:spcPts val="0"/>
              </a:spcBef>
              <a:spcAft>
                <a:spcPts val="0"/>
              </a:spcAft>
              <a:buNone/>
            </a:pPr>
            <a:r>
              <a:rPr lang="en" sz="2000">
                <a:solidFill>
                  <a:schemeClr val="lt2"/>
                </a:solidFill>
                <a:latin typeface="Calibri"/>
                <a:ea typeface="Calibri"/>
                <a:cs typeface="Calibri"/>
                <a:sym typeface="Calibri"/>
              </a:rPr>
              <a:t>Planning now saves you time when filming and editing</a:t>
            </a:r>
            <a:endParaRPr sz="2000">
              <a:solidFill>
                <a:schemeClr val="lt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To create an impactful film, doing </a:t>
            </a:r>
            <a:r>
              <a:rPr b="1" lang="en"/>
              <a:t>research</a:t>
            </a:r>
            <a:r>
              <a:rPr lang="en" sz="2400"/>
              <a:t> on your topic is important.</a:t>
            </a:r>
            <a:endParaRPr sz="2400"/>
          </a:p>
        </p:txBody>
      </p:sp>
      <p:sp>
        <p:nvSpPr>
          <p:cNvPr id="151" name="Google Shape;151;p16"/>
          <p:cNvSpPr txBox="1"/>
          <p:nvPr>
            <p:ph idx="1" type="body"/>
          </p:nvPr>
        </p:nvSpPr>
        <p:spPr>
          <a:xfrm>
            <a:off x="819150" y="1990725"/>
            <a:ext cx="3753000" cy="2448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Use trusted sources</a:t>
            </a:r>
            <a:endParaRPr sz="2000"/>
          </a:p>
          <a:p>
            <a:pPr indent="-355600" lvl="0" marL="457200" rtl="0" algn="l">
              <a:spcBef>
                <a:spcPts val="0"/>
              </a:spcBef>
              <a:spcAft>
                <a:spcPts val="0"/>
              </a:spcAft>
              <a:buSzPts val="2000"/>
              <a:buChar char="●"/>
            </a:pPr>
            <a:r>
              <a:rPr lang="en" sz="2000"/>
              <a:t>Talk to local experts</a:t>
            </a:r>
            <a:endParaRPr sz="2000"/>
          </a:p>
          <a:p>
            <a:pPr indent="-355600" lvl="0" marL="457200" rtl="0" algn="l">
              <a:spcBef>
                <a:spcPts val="0"/>
              </a:spcBef>
              <a:spcAft>
                <a:spcPts val="0"/>
              </a:spcAft>
              <a:buSzPts val="2000"/>
              <a:buChar char="●"/>
            </a:pPr>
            <a:r>
              <a:rPr lang="en" sz="2000"/>
              <a:t>Watch films that inspire you</a:t>
            </a:r>
            <a:endParaRPr sz="2000"/>
          </a:p>
        </p:txBody>
      </p:sp>
      <p:pic>
        <p:nvPicPr>
          <p:cNvPr id="152" name="Google Shape;152;p16"/>
          <p:cNvPicPr preferRelativeResize="0"/>
          <p:nvPr/>
        </p:nvPicPr>
        <p:blipFill>
          <a:blip r:embed="rId3">
            <a:alphaModFix/>
          </a:blip>
          <a:stretch>
            <a:fillRect/>
          </a:stretch>
        </p:blipFill>
        <p:spPr>
          <a:xfrm>
            <a:off x="4774925" y="1742375"/>
            <a:ext cx="3848403" cy="28863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58" name="Google Shape;158;p17"/>
          <p:cNvSpPr txBox="1"/>
          <p:nvPr>
            <p:ph idx="1" type="body"/>
          </p:nvPr>
        </p:nvSpPr>
        <p:spPr>
          <a:xfrm>
            <a:off x="819150" y="1800200"/>
            <a:ext cx="2232000" cy="26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Style: </a:t>
            </a:r>
            <a:r>
              <a:rPr b="1" lang="en" sz="2000"/>
              <a:t>news show</a:t>
            </a:r>
            <a:endParaRPr b="1" sz="2000"/>
          </a:p>
          <a:p>
            <a:pPr indent="0" lvl="0" marL="0" rtl="0" algn="l">
              <a:spcBef>
                <a:spcPts val="1600"/>
              </a:spcBef>
              <a:spcAft>
                <a:spcPts val="1600"/>
              </a:spcAft>
              <a:buNone/>
            </a:pPr>
            <a:r>
              <a:rPr lang="en" sz="2000"/>
              <a:t>Location: </a:t>
            </a:r>
            <a:r>
              <a:rPr b="1" lang="en" sz="2000"/>
              <a:t>school &amp; nearby locations</a:t>
            </a:r>
            <a:endParaRPr b="1" sz="2000"/>
          </a:p>
        </p:txBody>
      </p:sp>
      <p:pic>
        <p:nvPicPr>
          <p:cNvPr descr="LOCC Summer Workshop. Middle school students produced short videos about climate change in a one-week workshop in Salida CO.&#10;&#10;Check out this weather and news report from the future, where climate change has gone unchecked for so long that water is incredibly scarce. This student-made film was produced in Salida, Colorado.&#10;&#10;Read more: https://cires.colorado.edu/outreach/LOCC" id="159" name="Google Shape;159;p17" title="Weather Report">
            <a:hlinkClick r:id="rId3"/>
          </p:cNvPr>
          <p:cNvPicPr preferRelativeResize="0"/>
          <p:nvPr/>
        </p:nvPicPr>
        <p:blipFill>
          <a:blip r:embed="rId4">
            <a:alphaModFix/>
          </a:blip>
          <a:stretch>
            <a:fillRect/>
          </a:stretch>
        </p:blipFill>
        <p:spPr>
          <a:xfrm>
            <a:off x="3221950" y="551300"/>
            <a:ext cx="5387875" cy="404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65" name="Google Shape;165;p18"/>
          <p:cNvSpPr txBox="1"/>
          <p:nvPr>
            <p:ph idx="1" type="body"/>
          </p:nvPr>
        </p:nvSpPr>
        <p:spPr>
          <a:xfrm>
            <a:off x="819150" y="1800200"/>
            <a:ext cx="2232000" cy="26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Style: </a:t>
            </a:r>
            <a:r>
              <a:rPr b="1" lang="en" sz="2000"/>
              <a:t>interview</a:t>
            </a:r>
            <a:endParaRPr b="1" sz="2000"/>
          </a:p>
          <a:p>
            <a:pPr indent="0" lvl="0" marL="0" rtl="0" algn="l">
              <a:spcBef>
                <a:spcPts val="1600"/>
              </a:spcBef>
              <a:spcAft>
                <a:spcPts val="1600"/>
              </a:spcAft>
              <a:buNone/>
            </a:pPr>
            <a:r>
              <a:rPr lang="en" sz="2000"/>
              <a:t>Location: </a:t>
            </a:r>
            <a:r>
              <a:rPr b="1" lang="en" sz="2000"/>
              <a:t>out in community</a:t>
            </a:r>
            <a:endParaRPr b="1" sz="2000"/>
          </a:p>
        </p:txBody>
      </p:sp>
      <p:pic>
        <p:nvPicPr>
          <p:cNvPr descr="What happens to a bicycle when they're thrown away? Take a look at this student-produced short film about the effort to recycle old bikes to keep them functional and give people low-carbon means of transportation.&#10;&#10;Learn more: http://cires.colorado.edu/outreach/LOCC" id="166" name="Google Shape;166;p18" title="Life Of A Bike, LOCC Carbondale Short Film">
            <a:hlinkClick r:id="rId3"/>
          </p:cNvPr>
          <p:cNvPicPr preferRelativeResize="0"/>
          <p:nvPr/>
        </p:nvPicPr>
        <p:blipFill>
          <a:blip r:embed="rId4">
            <a:alphaModFix/>
          </a:blip>
          <a:stretch>
            <a:fillRect/>
          </a:stretch>
        </p:blipFill>
        <p:spPr>
          <a:xfrm>
            <a:off x="3272272" y="572650"/>
            <a:ext cx="5351050" cy="401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72" name="Google Shape;172;p19"/>
          <p:cNvSpPr txBox="1"/>
          <p:nvPr>
            <p:ph idx="1" type="body"/>
          </p:nvPr>
        </p:nvSpPr>
        <p:spPr>
          <a:xfrm>
            <a:off x="819150" y="1800200"/>
            <a:ext cx="2232000" cy="26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Style: </a:t>
            </a:r>
            <a:r>
              <a:rPr b="1" lang="en" sz="2000"/>
              <a:t>personal story</a:t>
            </a:r>
            <a:endParaRPr b="1" sz="2000"/>
          </a:p>
          <a:p>
            <a:pPr indent="0" lvl="0" marL="0" rtl="0" algn="l">
              <a:spcBef>
                <a:spcPts val="1600"/>
              </a:spcBef>
              <a:spcAft>
                <a:spcPts val="1600"/>
              </a:spcAft>
              <a:buNone/>
            </a:pPr>
            <a:r>
              <a:rPr lang="en" sz="2000"/>
              <a:t>Location: </a:t>
            </a:r>
            <a:r>
              <a:rPr b="1" lang="en" sz="2000"/>
              <a:t>local park and science institutions</a:t>
            </a:r>
            <a:endParaRPr b="1" sz="2000"/>
          </a:p>
        </p:txBody>
      </p:sp>
      <p:pic>
        <p:nvPicPr>
          <p:cNvPr descr="Learn about how drought affects fish in rivers in this LOCC film. This film was made by students in the Upward Bound Math Science program during summer 2018.&#10;&#10;Read more: https://cires.colorado.edu/outreach/LOCC" id="173" name="Google Shape;173;p19" title="Catch Our Drift, LOCC short film">
            <a:hlinkClick r:id="rId3"/>
          </p:cNvPr>
          <p:cNvPicPr preferRelativeResize="0"/>
          <p:nvPr/>
        </p:nvPicPr>
        <p:blipFill>
          <a:blip r:embed="rId4">
            <a:alphaModFix/>
          </a:blip>
          <a:stretch>
            <a:fillRect/>
          </a:stretch>
        </p:blipFill>
        <p:spPr>
          <a:xfrm>
            <a:off x="3207275" y="566125"/>
            <a:ext cx="5378326" cy="403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Film planning begins with writing a </a:t>
            </a:r>
            <a:r>
              <a:rPr b="1" lang="en"/>
              <a:t>m</a:t>
            </a:r>
            <a:r>
              <a:rPr b="1" lang="en"/>
              <a:t>ission statement</a:t>
            </a:r>
            <a:r>
              <a:rPr lang="en" sz="2400"/>
              <a:t>, which defines your goal and audience.</a:t>
            </a:r>
            <a:endParaRPr sz="2400"/>
          </a:p>
        </p:txBody>
      </p:sp>
      <p:sp>
        <p:nvSpPr>
          <p:cNvPr id="179" name="Google Shape;179;p20"/>
          <p:cNvSpPr txBox="1"/>
          <p:nvPr>
            <p:ph idx="1" type="body"/>
          </p:nvPr>
        </p:nvSpPr>
        <p:spPr>
          <a:xfrm>
            <a:off x="819150" y="1990725"/>
            <a:ext cx="32790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 want to talk about…</a:t>
            </a:r>
            <a:endParaRPr sz="2000"/>
          </a:p>
          <a:p>
            <a:pPr indent="-355600" lvl="0" marL="457200" rtl="0" algn="l">
              <a:spcBef>
                <a:spcPts val="1600"/>
              </a:spcBef>
              <a:spcAft>
                <a:spcPts val="0"/>
              </a:spcAft>
              <a:buSzPts val="2000"/>
              <a:buChar char="●"/>
            </a:pPr>
            <a:r>
              <a:rPr lang="en" sz="2000"/>
              <a:t>Wildfires affecting my community</a:t>
            </a:r>
            <a:endParaRPr sz="2000"/>
          </a:p>
          <a:p>
            <a:pPr indent="-355600" lvl="0" marL="457200" rtl="0" algn="l">
              <a:spcBef>
                <a:spcPts val="0"/>
              </a:spcBef>
              <a:spcAft>
                <a:spcPts val="0"/>
              </a:spcAft>
              <a:buSzPts val="2000"/>
              <a:buChar char="●"/>
            </a:pPr>
            <a:r>
              <a:rPr lang="en" sz="2000"/>
              <a:t>Saving the pika</a:t>
            </a:r>
            <a:endParaRPr sz="2000"/>
          </a:p>
          <a:p>
            <a:pPr indent="-355600" lvl="0" marL="457200" rtl="0" algn="l">
              <a:spcBef>
                <a:spcPts val="0"/>
              </a:spcBef>
              <a:spcAft>
                <a:spcPts val="0"/>
              </a:spcAft>
              <a:buSzPts val="2000"/>
              <a:buChar char="●"/>
            </a:pPr>
            <a:r>
              <a:rPr lang="en" sz="2000"/>
              <a:t>Resilience after a disaster</a:t>
            </a:r>
            <a:endParaRPr sz="2000"/>
          </a:p>
        </p:txBody>
      </p:sp>
      <p:sp>
        <p:nvSpPr>
          <p:cNvPr id="180" name="Google Shape;180;p20"/>
          <p:cNvSpPr txBox="1"/>
          <p:nvPr>
            <p:ph idx="2" type="body"/>
          </p:nvPr>
        </p:nvSpPr>
        <p:spPr>
          <a:xfrm>
            <a:off x="4340975" y="1990725"/>
            <a:ext cx="34506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For…</a:t>
            </a:r>
            <a:endParaRPr sz="2000"/>
          </a:p>
          <a:p>
            <a:pPr indent="-355600" lvl="0" marL="457200" rtl="0" algn="l">
              <a:spcBef>
                <a:spcPts val="1600"/>
              </a:spcBef>
              <a:spcAft>
                <a:spcPts val="0"/>
              </a:spcAft>
              <a:buSzPts val="2000"/>
              <a:buChar char="●"/>
            </a:pPr>
            <a:r>
              <a:rPr lang="en" sz="2000"/>
              <a:t>Students my age</a:t>
            </a:r>
            <a:endParaRPr sz="2000"/>
          </a:p>
          <a:p>
            <a:pPr indent="-355600" lvl="0" marL="457200" rtl="0" algn="l">
              <a:spcBef>
                <a:spcPts val="0"/>
              </a:spcBef>
              <a:spcAft>
                <a:spcPts val="0"/>
              </a:spcAft>
              <a:buSzPts val="2000"/>
              <a:buChar char="●"/>
            </a:pPr>
            <a:r>
              <a:rPr lang="en" sz="2000"/>
              <a:t>My parents</a:t>
            </a:r>
            <a:endParaRPr sz="2000"/>
          </a:p>
          <a:p>
            <a:pPr indent="-355600" lvl="0" marL="457200" rtl="0" algn="l">
              <a:spcBef>
                <a:spcPts val="0"/>
              </a:spcBef>
              <a:spcAft>
                <a:spcPts val="0"/>
              </a:spcAft>
              <a:buSzPts val="2000"/>
              <a:buChar char="●"/>
            </a:pPr>
            <a:r>
              <a:rPr lang="en" sz="2000"/>
              <a:t>My town</a:t>
            </a:r>
            <a:endParaRPr sz="2000"/>
          </a:p>
        </p:txBody>
      </p:sp>
      <p:pic>
        <p:nvPicPr>
          <p:cNvPr id="181" name="Google Shape;181;p20"/>
          <p:cNvPicPr preferRelativeResize="0"/>
          <p:nvPr/>
        </p:nvPicPr>
        <p:blipFill rotWithShape="1">
          <a:blip r:embed="rId3">
            <a:alphaModFix/>
          </a:blip>
          <a:srcRect b="0" l="61652" r="0" t="0"/>
          <a:stretch/>
        </p:blipFill>
        <p:spPr>
          <a:xfrm>
            <a:off x="7176693" y="1990725"/>
            <a:ext cx="1615330" cy="280819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2500"/>
              <a:t>Over the next two weeks in Ms. K’s class, our team plans to produce a four minute mystery movie, using footage from our trip to the Aquarium, that shares the value of ocean ecosystems with 3rd-5th graders.</a:t>
            </a:r>
            <a:endParaRPr i="1" sz="2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