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3788"/>
  </p:normalViewPr>
  <p:slideViewPr>
    <p:cSldViewPr snapToGrid="0" snapToObjects="1">
      <p:cViewPr varScale="1">
        <p:scale>
          <a:sx n="61" d="100"/>
          <a:sy n="61" d="100"/>
        </p:scale>
        <p:origin x="4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cs.google.com/document/d/1nG3gL4fURoBLMxzDoMTIy3c2ywDvSvDCm1OFQvm0c1A/edit?usp=shar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lvl="0" indent="-342900">
              <a:buFont typeface="+mj-lt"/>
              <a:buAutoNum type="arabicPeriod"/>
            </a:pPr>
            <a:r>
              <a:rPr lang="en-US" sz="1100" b="1" u="none" strike="noStrike" dirty="0" smtClean="0">
                <a:effectLst/>
                <a:highlight>
                  <a:srgbClr val="FFFFFF"/>
                </a:highlight>
                <a:ea typeface="Cambria" panose="02040503050406030204" pitchFamily="18" charset="0"/>
              </a:rPr>
              <a:t> (5 </a:t>
            </a:r>
            <a:r>
              <a:rPr lang="en-US" sz="1100" b="1" u="none" strike="noStrike" dirty="0" err="1" smtClean="0">
                <a:effectLst/>
                <a:highlight>
                  <a:srgbClr val="FFFFFF"/>
                </a:highlight>
                <a:ea typeface="Cambria" panose="02040503050406030204" pitchFamily="18" charset="0"/>
              </a:rPr>
              <a:t>mins</a:t>
            </a:r>
            <a:r>
              <a:rPr lang="en-US" sz="1100" b="1" u="none" strike="noStrike" dirty="0" smtClean="0">
                <a:effectLst/>
                <a:highlight>
                  <a:srgbClr val="FFFFFF"/>
                </a:highlight>
                <a:ea typeface="Cambria" panose="02040503050406030204" pitchFamily="18" charset="0"/>
              </a:rPr>
              <a:t>) Begin class with a discussion to reorient students to the storyline. </a:t>
            </a:r>
            <a:endParaRPr lang="en-US" u="none" strike="noStrike" dirty="0" smtClean="0">
              <a:effectLst/>
            </a:endParaRPr>
          </a:p>
          <a:p>
            <a:pPr marL="0" marR="0" indent="0">
              <a:lnSpc>
                <a:spcPct val="115000"/>
              </a:lnSpc>
              <a:spcBef>
                <a:spcPts val="0"/>
              </a:spcBef>
              <a:spcAft>
                <a:spcPts val="0"/>
              </a:spcAft>
              <a:buNone/>
            </a:pPr>
            <a:r>
              <a:rPr lang="en-US" sz="1100" b="1" u="sng" dirty="0" smtClean="0">
                <a:solidFill>
                  <a:srgbClr val="990000"/>
                </a:solidFill>
                <a:effectLst/>
                <a:highlight>
                  <a:srgbClr val="FFFFFF"/>
                </a:highligh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did we do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did we figure out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should we do today?</a:t>
            </a:r>
            <a:endParaRPr lang="en-US" sz="1100" u="none" strike="noStrike" dirty="0" smtClean="0">
              <a:solidFill>
                <a:srgbClr val="000000"/>
              </a:solidFill>
              <a:effectLst/>
              <a:highlight>
                <a:srgbClr val="FFFFFF"/>
              </a:highlight>
              <a:ea typeface="Cambria" panose="02040503050406030204" pitchFamily="18" charset="0"/>
            </a:endParaRPr>
          </a:p>
          <a:p>
            <a:pPr marL="0" lvl="0" indent="0">
              <a:buFont typeface="Arial" panose="020B0604020202020204" pitchFamily="34" charset="0"/>
              <a:buNone/>
            </a:pPr>
            <a:r>
              <a:rPr lang="en-US" sz="1100" b="1" dirty="0" smtClean="0">
                <a:effectLst/>
                <a:highlight>
                  <a:srgbClr val="FFFFFF"/>
                </a:highlight>
                <a:latin typeface="Arial" panose="020B0604020202020204" pitchFamily="34" charset="0"/>
                <a:ea typeface="Cambria" panose="02040503050406030204" pitchFamily="18" charset="0"/>
              </a:rPr>
              <a:t>Listen for student responses that mimic the next row of the storyline:</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Last class we voted on a plan (or plans) to present to administration</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Today we should work on developing those plans</a:t>
            </a:r>
            <a:endParaRPr lang="en-US" sz="1100" b="0"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marR="0" lvl="0" indent="-342900">
              <a:lnSpc>
                <a:spcPct val="115000"/>
              </a:lnSpc>
              <a:spcBef>
                <a:spcPts val="0"/>
              </a:spcBef>
              <a:spcAft>
                <a:spcPts val="0"/>
              </a:spcAft>
              <a:buFont typeface="+mj-lt"/>
              <a:buAutoNum type="arabicPeriod"/>
            </a:pPr>
            <a:r>
              <a:rPr lang="en-US" sz="1100" b="1" u="none" strike="noStrike" dirty="0" smtClean="0">
                <a:effectLst/>
                <a:highlight>
                  <a:srgbClr val="FFFFFF"/>
                </a:highlight>
                <a:latin typeface="Arial" panose="020B0604020202020204" pitchFamily="34" charset="0"/>
                <a:ea typeface="Cambria" panose="02040503050406030204" pitchFamily="18" charset="0"/>
              </a:rPr>
              <a:t>(15 min) Next, guide students into an Initial Ideas discussion to address the following prompts:</a:t>
            </a:r>
            <a:endParaRPr lang="en-US" sz="1800" u="none" strike="noStrike"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90000"/>
                </a:solidFill>
                <a:effectLst/>
                <a:highlight>
                  <a:srgbClr val="FFFFFF"/>
                </a:highligh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Who should we present to?</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questions will they have?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will they be worried about the most?</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kinds of information need to be included in our presentation?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How will we know if we have been successful?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guidelines should we follow for our </a:t>
            </a:r>
            <a:r>
              <a:rPr lang="en-US" sz="1100" u="none" strike="noStrike" dirty="0" err="1" smtClean="0">
                <a:solidFill>
                  <a:srgbClr val="990000"/>
                </a:solidFill>
                <a:effectLst/>
                <a:highlight>
                  <a:srgbClr val="FFFFFF"/>
                </a:highlight>
                <a:ea typeface="Cambria" panose="02040503050406030204" pitchFamily="18" charset="0"/>
              </a:rPr>
              <a:t>presentation?</a:t>
            </a:r>
            <a:r>
              <a:rPr lang="en-US" sz="1100" u="none" strike="noStrike" baseline="30000" dirty="0" err="1" smtClean="0">
                <a:solidFill>
                  <a:srgbClr val="990000"/>
                </a:solidFill>
                <a:effectLst/>
                <a:highlight>
                  <a:srgbClr val="FFFFFF"/>
                </a:highlight>
                <a:ea typeface="Cambria" panose="02040503050406030204" pitchFamily="18" charset="0"/>
              </a:rPr>
              <a:t>A</a:t>
            </a:r>
            <a:endParaRPr lang="en-US" sz="1100" u="none" strike="noStrike" baseline="0" dirty="0" smtClean="0">
              <a:solidFill>
                <a:srgbClr val="000000"/>
              </a:solidFill>
              <a:effectLst/>
              <a:highlight>
                <a:srgbClr val="FFFFFF"/>
              </a:highlight>
              <a:ea typeface="Cambria" panose="02040503050406030204" pitchFamily="18" charset="0"/>
            </a:endParaRPr>
          </a:p>
          <a:p>
            <a:pPr marL="0" lvl="0" indent="0">
              <a:buFont typeface="Arial" panose="020B0604020202020204" pitchFamily="34" charset="0"/>
              <a:buNone/>
            </a:pPr>
            <a:r>
              <a:rPr lang="en-US" sz="1100" b="1" dirty="0" smtClean="0">
                <a:effectLst/>
                <a:highlight>
                  <a:srgbClr val="FFFFFF"/>
                </a:highlight>
                <a:latin typeface="Arial" panose="020B0604020202020204" pitchFamily="34" charset="0"/>
                <a:ea typeface="Cambria" panose="02040503050406030204" pitchFamily="18" charset="0"/>
              </a:rPr>
              <a:t>Listen for student responses that will result in a professional, thorough presentation, such as:</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We should present to administration (principal), school-based personnel responsible for the cafeteria, waste management (such as facilities managers)</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We need to include all the details and criteria we developed for our plan</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We should make sure our presentation has no spelling or grammar errors, appropriate images, interesting visuals, the right amount of text, a logical sequence, etc.</a:t>
            </a:r>
            <a:endParaRPr lang="en-US" u="none" strike="noStrike" dirty="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3.  (30 min) Give students time to develop their </a:t>
            </a:r>
            <a:r>
              <a:rPr lang="en-US" sz="1100" b="1" dirty="0" err="1" smtClean="0">
                <a:effectLst/>
                <a:latin typeface="Arial" panose="020B0604020202020204" pitchFamily="34" charset="0"/>
                <a:ea typeface="Cambria" panose="02040503050406030204" pitchFamily="18" charset="0"/>
              </a:rPr>
              <a:t>presentation</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Refer them to the </a:t>
            </a:r>
            <a:r>
              <a:rPr lang="en-US" sz="1100" b="1" dirty="0" smtClean="0">
                <a:solidFill>
                  <a:srgbClr val="1155CC"/>
                </a:solidFill>
                <a:effectLst/>
                <a:latin typeface="Arial" panose="020B0604020202020204" pitchFamily="34" charset="0"/>
                <a:ea typeface="Cambria" panose="02040503050406030204" pitchFamily="18" charset="0"/>
                <a:hlinkClick r:id="rId3"/>
              </a:rPr>
              <a:t>Resources for Presentation</a:t>
            </a:r>
            <a:r>
              <a:rPr lang="en-US" sz="1100" b="1" dirty="0" smtClean="0">
                <a:effectLst/>
                <a:latin typeface="Arial" panose="020B0604020202020204" pitchFamily="34" charset="0"/>
                <a:ea typeface="Cambria" panose="02040503050406030204" pitchFamily="18" charset="0"/>
              </a:rPr>
              <a:t> document with linked sources to help them if needed. </a:t>
            </a:r>
            <a:endParaRPr lang="en-US" sz="1800"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(20 min) Have students practice the presentation (either with each other, friends, other teachers and school staff) and elicit feedback from the test run audience.  Then give time for students to refine and edit their presentation.  </a:t>
            </a:r>
            <a:endParaRPr lang="en-US" sz="1800"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000"/>
              </a:spcAft>
              <a:buNone/>
            </a:pPr>
            <a:r>
              <a:rPr lang="en-US" sz="1100" b="1" dirty="0" smtClean="0">
                <a:effectLst/>
                <a:latin typeface="Arial" panose="020B0604020202020204" pitchFamily="34" charset="0"/>
                <a:ea typeface="Cambria" panose="02040503050406030204" pitchFamily="18" charset="0"/>
              </a:rPr>
              <a:t>5.  Arrange a time for the students to present to administration and hopefully, begin the work of improving the system!</a:t>
            </a:r>
            <a:endParaRPr b="1" dirty="0">
              <a:solidFill>
                <a:schemeClr val="dk1"/>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Climate </a:t>
            </a:r>
            <a:r>
              <a:rPr lang="en" dirty="0" smtClean="0"/>
              <a:t>Resiliency Design </a:t>
            </a:r>
            <a:r>
              <a:rPr lang="en" dirty="0"/>
              <a:t>Challenge</a:t>
            </a:r>
            <a:endParaRPr dirty="0"/>
          </a:p>
          <a:p>
            <a:pPr marL="0" lvl="0" indent="0">
              <a:spcBef>
                <a:spcPts val="0"/>
              </a:spcBef>
              <a:spcAft>
                <a:spcPts val="0"/>
              </a:spcAft>
              <a:buNone/>
            </a:pPr>
            <a:r>
              <a:rPr lang="en" dirty="0"/>
              <a:t>Lesson 5</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What did we do last class?</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figure out?</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decide we would do today?</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Initial Ideas</a:t>
            </a:r>
            <a:endParaRPr/>
          </a:p>
        </p:txBody>
      </p:sp>
      <p:cxnSp>
        <p:nvCxnSpPr>
          <p:cNvPr id="67" name="Shape 67"/>
          <p:cNvCxnSpPr/>
          <p:nvPr/>
        </p:nvCxnSpPr>
        <p:spPr>
          <a:xfrm>
            <a:off x="367100" y="13493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45050" y="1536633"/>
            <a:ext cx="85206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Clr>
                <a:srgbClr val="000000"/>
              </a:buClr>
              <a:buSzPts val="3000"/>
              <a:buFont typeface="Petrona"/>
              <a:buChar char="➔"/>
            </a:pPr>
            <a:r>
              <a:rPr lang="en" sz="3000"/>
              <a:t>Who should we present to?</a:t>
            </a:r>
            <a:endParaRPr sz="3000"/>
          </a:p>
          <a:p>
            <a:pPr marL="457200" lvl="0" indent="-419100" rtl="0">
              <a:spcBef>
                <a:spcPts val="0"/>
              </a:spcBef>
              <a:spcAft>
                <a:spcPts val="0"/>
              </a:spcAft>
              <a:buClr>
                <a:srgbClr val="000000"/>
              </a:buClr>
              <a:buSzPts val="3000"/>
              <a:buFont typeface="Petrona"/>
              <a:buChar char="➔"/>
            </a:pPr>
            <a:r>
              <a:rPr lang="en" sz="3000"/>
              <a:t>What questions will they have?</a:t>
            </a:r>
            <a:endParaRPr sz="3000"/>
          </a:p>
          <a:p>
            <a:pPr marL="457200" lvl="0" indent="-419100" rtl="0">
              <a:spcBef>
                <a:spcPts val="0"/>
              </a:spcBef>
              <a:spcAft>
                <a:spcPts val="0"/>
              </a:spcAft>
              <a:buClr>
                <a:srgbClr val="000000"/>
              </a:buClr>
              <a:buSzPts val="3000"/>
              <a:buFont typeface="Petrona"/>
              <a:buChar char="➔"/>
            </a:pPr>
            <a:r>
              <a:rPr lang="en" sz="3000"/>
              <a:t>What kinds of information need to be included in our presentation?</a:t>
            </a:r>
            <a:endParaRPr sz="3000"/>
          </a:p>
          <a:p>
            <a:pPr marL="457200" lvl="0" indent="-419100" rtl="0">
              <a:spcBef>
                <a:spcPts val="0"/>
              </a:spcBef>
              <a:spcAft>
                <a:spcPts val="0"/>
              </a:spcAft>
              <a:buClr>
                <a:srgbClr val="000000"/>
              </a:buClr>
              <a:buSzPts val="3000"/>
              <a:buFont typeface="Petrona"/>
              <a:buChar char="➔"/>
            </a:pPr>
            <a:r>
              <a:rPr lang="en" sz="3000"/>
              <a:t>How will we know if we have been successful? </a:t>
            </a:r>
            <a:endParaRPr sz="3000"/>
          </a:p>
          <a:p>
            <a:pPr marL="457200" lvl="0" indent="-419100" rtl="0">
              <a:spcBef>
                <a:spcPts val="0"/>
              </a:spcBef>
              <a:spcAft>
                <a:spcPts val="0"/>
              </a:spcAft>
              <a:buClr>
                <a:srgbClr val="000000"/>
              </a:buClr>
              <a:buSzPts val="3000"/>
              <a:buFont typeface="Petrona"/>
              <a:buChar char="➔"/>
            </a:pPr>
            <a:r>
              <a:rPr lang="en" sz="3000"/>
              <a:t>What guidelines should we follow for our presentation?</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Work on your presentation!</a:t>
            </a:r>
            <a:endParaRPr/>
          </a:p>
        </p:txBody>
      </p:sp>
      <p:sp>
        <p:nvSpPr>
          <p:cNvPr id="74" name="Shape 7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Refer to the Resources for Presentation Handout for guidence if you need it!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Practice</a:t>
            </a:r>
            <a:endParaRPr/>
          </a:p>
        </p:txBody>
      </p:sp>
      <p:sp>
        <p:nvSpPr>
          <p:cNvPr id="80" name="Shape 80"/>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dirty="0"/>
              <a:t>Lets get some feedback on our presentation before we present to </a:t>
            </a:r>
            <a:r>
              <a:rPr lang="en" dirty="0" smtClean="0"/>
              <a:t>the administration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Present!</a:t>
            </a:r>
            <a:endParaRPr/>
          </a:p>
        </p:txBody>
      </p:sp>
      <p:sp>
        <p:nvSpPr>
          <p:cNvPr id="86" name="Shape 86"/>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3000" dirty="0">
                <a:solidFill>
                  <a:schemeClr val="dk1"/>
                </a:solidFill>
              </a:rPr>
              <a:t>Let’s share all of our hard work with </a:t>
            </a:r>
            <a:r>
              <a:rPr lang="en" sz="3000" dirty="0" smtClean="0">
                <a:solidFill>
                  <a:schemeClr val="dk1"/>
                </a:solidFill>
              </a:rPr>
              <a:t>the administration </a:t>
            </a:r>
            <a:r>
              <a:rPr lang="en" sz="3000" dirty="0">
                <a:solidFill>
                  <a:schemeClr val="dk1"/>
                </a:solidFill>
              </a:rPr>
              <a:t>and try to make some improvements to our school’s food waste!</a:t>
            </a:r>
            <a:endParaRPr sz="3000" b="1" dirty="0">
              <a:solidFill>
                <a:schemeClr val="dk1"/>
              </a:solidFill>
              <a:latin typeface="Dosis"/>
              <a:ea typeface="Dosis"/>
              <a:cs typeface="Dosis"/>
              <a:sym typeface="Dosis"/>
            </a:endParaRPr>
          </a:p>
          <a:p>
            <a:pPr marL="0" lvl="0" indent="0" rtl="0">
              <a:lnSpc>
                <a:spcPct val="100000"/>
              </a:lnSpc>
              <a:spcBef>
                <a:spcPts val="1600"/>
              </a:spcBef>
              <a:spcAft>
                <a:spcPts val="1000"/>
              </a:spcAft>
              <a:buClr>
                <a:schemeClr val="dk1"/>
              </a:buClr>
              <a:buSzPts val="1100"/>
              <a:buFont typeface="Arial"/>
              <a:buNone/>
            </a:pPr>
            <a:endParaRPr sz="3000" dirty="0">
              <a:solidFill>
                <a:schemeClr val="dk1"/>
              </a:solidFill>
            </a:endParaRPr>
          </a:p>
        </p:txBody>
      </p:sp>
      <p:cxnSp>
        <p:nvCxnSpPr>
          <p:cNvPr id="87" name="Shape 87"/>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467</Words>
  <Application>Microsoft Office PowerPoint</Application>
  <PresentationFormat>On-screen Show (4:3)</PresentationFormat>
  <Paragraphs>43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Cambria</vt:lpstr>
      <vt:lpstr>Dosis</vt:lpstr>
      <vt:lpstr>Petrona</vt:lpstr>
      <vt:lpstr>Simple Light</vt:lpstr>
      <vt:lpstr>Climate Resiliency Design Challenge Lesson 5</vt:lpstr>
      <vt:lpstr>Do now</vt:lpstr>
      <vt:lpstr>Initial Ideas</vt:lpstr>
      <vt:lpstr>Work on your presentation!</vt:lpstr>
      <vt:lpstr>Practice</vt:lpstr>
      <vt:lpstr>Present!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Design Challenge Lesson 5</dc:title>
  <dc:creator>CIRESEO</dc:creator>
  <cp:lastModifiedBy>CIRES Message Center</cp:lastModifiedBy>
  <cp:revision>5</cp:revision>
  <dcterms:modified xsi:type="dcterms:W3CDTF">2020-03-10T19:57:04Z</dcterms:modified>
</cp:coreProperties>
</file>