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embeddedFontLst>
    <p:embeddedFont>
      <p:font typeface="Petrona" panose="020B0604020202020204" charset="0"/>
      <p:regular r:id="rId17"/>
    </p:embeddedFont>
    <p:embeddedFont>
      <p:font typeface="Cambria" panose="020405030504060302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Dosis"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23" autoAdjust="0"/>
  </p:normalViewPr>
  <p:slideViewPr>
    <p:cSldViewPr>
      <p:cViewPr varScale="1">
        <p:scale>
          <a:sx n="75" d="100"/>
          <a:sy n="75" d="100"/>
        </p:scale>
        <p:origin x="6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29885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pKCnWsx5XINOjN1zCZoSKep_Fu3qu0Xl6g7Pfju5oCs/edit?usp=shar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arcticclimatemodeling.org/lessons/acmp/acmp_912_ClimateChange_UnderstandingAlbedo.pdf" TargetMode="External"/><Relationship Id="rId5" Type="http://schemas.openxmlformats.org/officeDocument/2006/relationships/hyperlink" Target="https://docs.google.com/document/d/14RFx3t2oUZcjnkOk4EfoE1Hlx6ebvLQ7whGca1JYHlI/edit?usp=sharing" TargetMode="External"/><Relationship Id="rId4" Type="http://schemas.openxmlformats.org/officeDocument/2006/relationships/hyperlink" Target="http://www.teacherstryscience.org/ngsslp/urban-heat-island-effect-ngs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jhCg0rPF4JigOlw6COWcFNEJjx7INn5MnH9zFgC8luU/edit?usp=shar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Shape 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Shape 1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8.  (5 </a:t>
            </a:r>
            <a:r>
              <a:rPr lang="en-US" sz="1200" b="1" dirty="0" err="1" smtClean="0">
                <a:effectLst/>
                <a:latin typeface="Arial" panose="020B0604020202020204" pitchFamily="34" charset="0"/>
                <a:ea typeface="Cambria" panose="02040503050406030204" pitchFamily="18" charset="0"/>
              </a:rPr>
              <a:t>mins</a:t>
            </a:r>
            <a:r>
              <a:rPr lang="en-US" sz="1200" b="1" dirty="0" smtClean="0">
                <a:effectLst/>
                <a:latin typeface="Arial" panose="020B0604020202020204" pitchFamily="34" charset="0"/>
                <a:ea typeface="Cambria" panose="02040503050406030204" pitchFamily="18" charset="0"/>
              </a:rPr>
              <a:t>) Engage students in a Buildings Understandings Discussion using the “Day 2 Making Sense Questions” from their Student Activity Sheet.  At this point, name the Urban Heat Island effect. Students should scribe final thoughts for the day on their Student Activity Sheets.</a:t>
            </a:r>
            <a:endParaRPr lang="en-US" sz="2000" dirty="0" smtClean="0">
              <a:effectLst/>
              <a:latin typeface="Arial" panose="020B0604020202020204" pitchFamily="34" charset="0"/>
              <a:ea typeface="Arial" panose="020B0604020202020204" pitchFamily="34" charset="0"/>
            </a:endParaRPr>
          </a:p>
          <a:p>
            <a:pPr marL="0" marR="0" indent="0" algn="l">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 </a:t>
            </a:r>
            <a:endParaRPr lang="en-US" sz="2000" dirty="0" smtClean="0">
              <a:effectLst/>
              <a:latin typeface="Arial" panose="020B0604020202020204" pitchFamily="34" charset="0"/>
              <a:ea typeface="Arial" panose="020B0604020202020204" pitchFamily="34" charset="0"/>
            </a:endParaRPr>
          </a:p>
          <a:p>
            <a:pPr marL="285750" marR="0" indent="0" algn="l">
              <a:lnSpc>
                <a:spcPct val="115000"/>
              </a:lnSpc>
              <a:spcBef>
                <a:spcPts val="0"/>
              </a:spcBef>
              <a:spcAft>
                <a:spcPts val="0"/>
              </a:spcAft>
              <a:buNone/>
            </a:pPr>
            <a:r>
              <a:rPr lang="en-US" sz="1200" b="1" u="sng" dirty="0" smtClean="0">
                <a:solidFill>
                  <a:srgbClr val="990000"/>
                </a:solidFill>
                <a:effectLst/>
                <a:latin typeface="Arial" panose="020B0604020202020204" pitchFamily="34" charset="0"/>
                <a:ea typeface="Cambria" panose="02040503050406030204" pitchFamily="18" charset="0"/>
              </a:rPr>
              <a:t>Suggested Prompts: </a:t>
            </a:r>
            <a:endParaRPr lang="en-US" sz="2000" dirty="0" smtClean="0">
              <a:effectLst/>
              <a:latin typeface="Arial" panose="020B0604020202020204" pitchFamily="34" charset="0"/>
              <a:ea typeface="Arial" panose="020B0604020202020204" pitchFamily="34" charset="0"/>
            </a:endParaRPr>
          </a:p>
          <a:p>
            <a:pPr marL="800100" lvl="1" indent="-342900" algn="l">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Why are average city temperatures hotter than average state temperatures? Let’s name this Urban Heat Island Effect.</a:t>
            </a:r>
            <a:endParaRPr lang="en-US" sz="1200" u="none" strike="noStrike" dirty="0" smtClean="0">
              <a:effectLst/>
            </a:endParaRPr>
          </a:p>
          <a:p>
            <a:pPr marL="800100" lvl="1" indent="-342900" algn="l">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Why are city temperatures increasing at a faster rate than state temperatures?</a:t>
            </a:r>
            <a:endParaRPr lang="en-US" sz="1200" u="none" strike="noStrike" dirty="0" smtClean="0">
              <a:solidFill>
                <a:srgbClr val="000000"/>
              </a:solidFill>
              <a:effectLst/>
              <a:ea typeface="Cambria" panose="02040503050406030204" pitchFamily="18" charset="0"/>
            </a:endParaRPr>
          </a:p>
          <a:p>
            <a:pPr marL="800100" lvl="1" indent="-342900" algn="l">
              <a:buFont typeface="Arial" panose="020B0604020202020204" pitchFamily="34" charset="0"/>
              <a:buChar char="➔"/>
            </a:pPr>
            <a:endParaRPr lang="en-US" sz="1200" b="1" u="none" strike="noStrike" dirty="0" smtClean="0">
              <a:solidFill>
                <a:srgbClr val="000000"/>
              </a:solidFill>
              <a:effectLst/>
              <a:latin typeface="Arial" panose="020B0604020202020204" pitchFamily="34" charset="0"/>
              <a:ea typeface="Cambria" panose="02040503050406030204" pitchFamily="18" charset="0"/>
            </a:endParaRPr>
          </a:p>
          <a:p>
            <a:pPr marL="457200" lvl="1" indent="0" algn="l">
              <a:buFont typeface="Arial" panose="020B0604020202020204" pitchFamily="34" charset="0"/>
              <a:buNone/>
            </a:pPr>
            <a:r>
              <a:rPr lang="en-US" sz="1200" b="1" dirty="0" smtClean="0">
                <a:effectLst/>
                <a:latin typeface="Arial" panose="020B0604020202020204" pitchFamily="34" charset="0"/>
                <a:ea typeface="Arial" panose="020B0604020202020204" pitchFamily="34" charset="0"/>
              </a:rPr>
              <a:t>Listen for student responses: </a:t>
            </a:r>
            <a:endParaRPr lang="en-US" sz="2000"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200" i="1" u="none" strike="noStrike" dirty="0" smtClean="0">
                <a:effectLst/>
                <a:latin typeface="Arial" panose="020B0604020202020204" pitchFamily="34" charset="0"/>
                <a:ea typeface="Cambria" panose="02040503050406030204" pitchFamily="18" charset="0"/>
              </a:rPr>
              <a:t>Cities have more surfaces with lower albedo than states, such as pavement.</a:t>
            </a:r>
            <a:endParaRPr lang="en-US" sz="20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200" i="1" u="none" strike="noStrike" dirty="0" smtClean="0">
                <a:effectLst/>
                <a:latin typeface="Arial" panose="020B0604020202020204" pitchFamily="34" charset="0"/>
                <a:ea typeface="Cambria" panose="02040503050406030204" pitchFamily="18" charset="0"/>
              </a:rPr>
              <a:t>Cities have fewer trees.</a:t>
            </a:r>
            <a:endParaRPr lang="en-US" sz="20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200" i="1" u="none" strike="noStrike" dirty="0" smtClean="0">
                <a:effectLst/>
                <a:latin typeface="Arial" panose="020B0604020202020204" pitchFamily="34" charset="0"/>
                <a:ea typeface="Cambria" panose="02040503050406030204" pitchFamily="18" charset="0"/>
              </a:rPr>
              <a:t>Cities are growing, so that is creating more, low albedo (dark) surfaces causing more absorption of heat and increasing temperatures.</a:t>
            </a:r>
            <a:endParaRPr lang="en-US" sz="2000" u="none" strike="noStrike" dirty="0" smtClean="0">
              <a:effectLst/>
              <a:latin typeface="Arial" panose="020B0604020202020204" pitchFamily="34" charset="0"/>
              <a:ea typeface="Arial" panose="020B0604020202020204" pitchFamily="34" charset="0"/>
            </a:endParaRPr>
          </a:p>
          <a:p>
            <a:pPr marL="0" marR="0" lvl="0" indent="0" algn="l" rtl="0">
              <a:lnSpc>
                <a:spcPct val="115000"/>
              </a:lnSpc>
              <a:spcBef>
                <a:spcPts val="0"/>
              </a:spcBef>
              <a:spcAft>
                <a:spcPts val="0"/>
              </a:spcAft>
              <a:buClr>
                <a:srgbClr val="000000"/>
              </a:buClr>
              <a:buSzPts val="1400"/>
              <a:buFont typeface="Arial"/>
              <a:buNone/>
            </a:pPr>
            <a:endParaRPr sz="1200" b="1" i="0" u="none" strike="noStrike" cap="none" dirty="0">
              <a:solidFill>
                <a:schemeClr val="dk1"/>
              </a:solidFill>
              <a:latin typeface="Cambria"/>
              <a:ea typeface="Cambria"/>
              <a:cs typeface="Cambria"/>
              <a:sym typeface="Cambri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9. (10 min) As a thought experiment or for homework, have students complete the last section of the Student Activity Sheet.  At the end of this lesson or the beginning of the next lesson, have a Consensus Building Discussion about the contradiction between what we would expect to see given the investigation results (greater warming in places with low albedo) and what we saw in the map data in lesson 2 (greater warming in places with high albedo like snow and ice in the arctic). </a:t>
            </a:r>
            <a:endParaRPr lang="en-US" sz="2000" dirty="0" smtClean="0">
              <a:effectLst/>
              <a:latin typeface="Arial" panose="020B0604020202020204" pitchFamily="34" charset="0"/>
              <a:ea typeface="Arial" panose="020B0604020202020204" pitchFamily="34" charset="0"/>
            </a:endParaRPr>
          </a:p>
          <a:p>
            <a:pPr marL="0" marR="0" indent="0" algn="l">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 </a:t>
            </a:r>
            <a:endParaRPr lang="en-US" sz="2000" dirty="0" smtClean="0">
              <a:effectLst/>
              <a:latin typeface="Arial" panose="020B0604020202020204" pitchFamily="34" charset="0"/>
              <a:ea typeface="Arial" panose="020B0604020202020204" pitchFamily="34" charset="0"/>
            </a:endParaRPr>
          </a:p>
          <a:p>
            <a:pPr marL="285750" marR="0" indent="0" algn="l">
              <a:lnSpc>
                <a:spcPct val="115000"/>
              </a:lnSpc>
              <a:spcBef>
                <a:spcPts val="0"/>
              </a:spcBef>
              <a:spcAft>
                <a:spcPts val="0"/>
              </a:spcAft>
              <a:buNone/>
            </a:pPr>
            <a:r>
              <a:rPr lang="en-US" sz="1200" b="1" u="sng" dirty="0" smtClean="0">
                <a:solidFill>
                  <a:srgbClr val="990000"/>
                </a:solidFill>
                <a:effectLst/>
                <a:latin typeface="Arial" panose="020B0604020202020204" pitchFamily="34" charset="0"/>
                <a:ea typeface="Cambria" panose="02040503050406030204" pitchFamily="18" charset="0"/>
              </a:rPr>
              <a:t>Suggested Prompts: </a:t>
            </a:r>
            <a:endParaRPr lang="en-US" sz="2000" dirty="0" smtClean="0">
              <a:effectLst/>
              <a:latin typeface="Arial" panose="020B0604020202020204" pitchFamily="34" charset="0"/>
              <a:ea typeface="Arial" panose="020B0604020202020204" pitchFamily="34" charset="0"/>
            </a:endParaRPr>
          </a:p>
          <a:p>
            <a:pPr marL="800100" lvl="1" indent="-342900" algn="l">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Where do you expect low albedo areas to be on the world map? What about high albedo areas? </a:t>
            </a:r>
            <a:endParaRPr lang="en-US" sz="1200" u="none" strike="noStrike" dirty="0" smtClean="0">
              <a:effectLst/>
            </a:endParaRPr>
          </a:p>
          <a:p>
            <a:pPr marL="800100" lvl="1" indent="-342900" algn="l">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What effect does albedo have on temperature? Based on albedo alone, where do we expect the largest temperature increases? What about the smallest temperature increases? </a:t>
            </a:r>
            <a:endParaRPr lang="en-US" sz="1200" u="none" strike="noStrike" dirty="0" smtClean="0">
              <a:effectLst/>
            </a:endParaRPr>
          </a:p>
          <a:p>
            <a:pPr marL="800100" lvl="1" indent="-342900" algn="l">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When you compared the albedo world map with the temperature anomaly world map, what did you notice? </a:t>
            </a:r>
            <a:endParaRPr lang="en-US" sz="1200" u="none" strike="noStrike" dirty="0" smtClean="0">
              <a:effectLst/>
            </a:endParaRPr>
          </a:p>
          <a:p>
            <a:pPr marL="0" marR="0" indent="0" algn="l">
              <a:lnSpc>
                <a:spcPct val="115000"/>
              </a:lnSpc>
              <a:spcBef>
                <a:spcPts val="0"/>
              </a:spcBef>
              <a:spcAft>
                <a:spcPts val="0"/>
              </a:spcAft>
              <a:buNone/>
            </a:pPr>
            <a:r>
              <a:rPr lang="en-US" sz="1200" dirty="0" smtClean="0">
                <a:solidFill>
                  <a:srgbClr val="990000"/>
                </a:solidFill>
                <a:effectLst/>
                <a:latin typeface="Arial" panose="020B0604020202020204" pitchFamily="34" charset="0"/>
                <a:ea typeface="Cambria" panose="02040503050406030204" pitchFamily="18" charset="0"/>
              </a:rPr>
              <a:t> </a:t>
            </a:r>
            <a:endParaRPr lang="en-US" sz="2000" dirty="0" smtClean="0">
              <a:effectLst/>
              <a:latin typeface="Arial" panose="020B0604020202020204" pitchFamily="34" charset="0"/>
              <a:ea typeface="Arial" panose="020B0604020202020204" pitchFamily="34" charset="0"/>
            </a:endParaRPr>
          </a:p>
          <a:p>
            <a:pPr marL="457200" marR="0" lvl="1" indent="0" algn="l">
              <a:lnSpc>
                <a:spcPct val="115000"/>
              </a:lnSpc>
              <a:spcBef>
                <a:spcPts val="0"/>
              </a:spcBef>
              <a:spcAft>
                <a:spcPts val="0"/>
              </a:spcAft>
              <a:buNone/>
            </a:pPr>
            <a:r>
              <a:rPr lang="en-US" sz="1200" b="1" dirty="0" smtClean="0">
                <a:effectLst/>
                <a:latin typeface="Arial" panose="020B0604020202020204" pitchFamily="34" charset="0"/>
                <a:ea typeface="Arial" panose="020B0604020202020204" pitchFamily="34" charset="0"/>
              </a:rPr>
              <a:t>Listen for student responses: </a:t>
            </a:r>
            <a:endParaRPr lang="en-US" sz="2000"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200" i="1" u="none" strike="noStrike" dirty="0" smtClean="0">
                <a:effectLst/>
                <a:latin typeface="Arial" panose="020B0604020202020204" pitchFamily="34" charset="0"/>
                <a:ea typeface="Cambria" panose="02040503050406030204" pitchFamily="18" charset="0"/>
              </a:rPr>
              <a:t>We would expect low albedo areas to be developed areas where there are many people like areas in the US with big cities. </a:t>
            </a:r>
            <a:endParaRPr lang="en-US" sz="20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200" i="1" u="none" strike="noStrike" dirty="0" smtClean="0">
                <a:effectLst/>
                <a:latin typeface="Arial" panose="020B0604020202020204" pitchFamily="34" charset="0"/>
                <a:ea typeface="Cambria" panose="02040503050406030204" pitchFamily="18" charset="0"/>
              </a:rPr>
              <a:t>We would expect high albedo areas to have a lot of reflective land cover like ice and snow. For example, the Arctic. </a:t>
            </a:r>
            <a:endParaRPr lang="en-US" sz="20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200" i="1" u="none" strike="noStrike" dirty="0" smtClean="0">
                <a:effectLst/>
                <a:latin typeface="Arial" panose="020B0604020202020204" pitchFamily="34" charset="0"/>
                <a:ea typeface="Cambria" panose="02040503050406030204" pitchFamily="18" charset="0"/>
              </a:rPr>
              <a:t>In urban heat islands, the low albedo areas have high temperatures and the high albedo areas have lower temperatures. However, in the global trend data, the temperatures are increasing the most in the Arctic. What’s going on? Why is this happening? What’s missing from our explanation? </a:t>
            </a:r>
            <a:endParaRPr lang="en-US" sz="20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200" i="1" u="none" strike="noStrike" dirty="0" smtClean="0">
                <a:effectLst/>
                <a:latin typeface="Arial" panose="020B0604020202020204" pitchFamily="34" charset="0"/>
                <a:ea typeface="Cambria" panose="02040503050406030204" pitchFamily="18" charset="0"/>
              </a:rPr>
              <a:t>Why do small (microscale) systems follow the trend we expect but large (</a:t>
            </a:r>
            <a:r>
              <a:rPr lang="en-US" sz="1200" i="1" u="none" strike="noStrike" dirty="0" err="1" smtClean="0">
                <a:effectLst/>
                <a:latin typeface="Arial" panose="020B0604020202020204" pitchFamily="34" charset="0"/>
                <a:ea typeface="Cambria" panose="02040503050406030204" pitchFamily="18" charset="0"/>
              </a:rPr>
              <a:t>macrsocale</a:t>
            </a:r>
            <a:r>
              <a:rPr lang="en-US" sz="1200" i="1" u="none" strike="noStrike" dirty="0" smtClean="0">
                <a:effectLst/>
                <a:latin typeface="Arial" panose="020B0604020202020204" pitchFamily="34" charset="0"/>
                <a:ea typeface="Cambria" panose="02040503050406030204" pitchFamily="18" charset="0"/>
              </a:rPr>
              <a:t>) systems do not? What does this mean about what's happening? Answer: it tells us that there are very large scale effects that do not matter on the small time/space scales, but do matter on the large time/space scales.)</a:t>
            </a:r>
            <a:endParaRPr lang="en-US" sz="2000" u="none" strike="noStrike" dirty="0" smtClean="0">
              <a:effectLst/>
              <a:latin typeface="Arial" panose="020B0604020202020204" pitchFamily="34" charset="0"/>
              <a:ea typeface="Arial" panose="020B0604020202020204" pitchFamily="34" charset="0"/>
            </a:endParaRPr>
          </a:p>
          <a:p>
            <a:pPr marL="0" marR="0" lvl="0" indent="0" algn="l" rtl="0">
              <a:lnSpc>
                <a:spcPct val="115000"/>
              </a:lnSpc>
              <a:spcBef>
                <a:spcPts val="0"/>
              </a:spcBef>
              <a:spcAft>
                <a:spcPts val="0"/>
              </a:spcAft>
              <a:buClr>
                <a:srgbClr val="000000"/>
              </a:buClr>
              <a:buSzPts val="1400"/>
              <a:buFont typeface="Arial"/>
              <a:buNone/>
            </a:pPr>
            <a:endParaRPr sz="1200" b="1" i="0" u="none" strike="noStrike" cap="none" dirty="0">
              <a:solidFill>
                <a:schemeClr val="dk1"/>
              </a:solidFill>
              <a:latin typeface="Cambria"/>
              <a:ea typeface="Cambria"/>
              <a:cs typeface="Cambria"/>
              <a:sym typeface="Cambri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Shape 1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100" b="1" i="0" u="none" strike="noStrike" cap="none" dirty="0">
                <a:solidFill>
                  <a:schemeClr val="dk1"/>
                </a:solidFill>
                <a:latin typeface="Cambria"/>
                <a:ea typeface="Cambria"/>
                <a:cs typeface="Cambria"/>
                <a:sym typeface="Cambria"/>
              </a:rPr>
              <a:t>Give students a moment to stop and jot some ideas for questions they now have and ways we might investigate these questions further in the next and future lessons on their Student Activity </a:t>
            </a:r>
            <a:r>
              <a:rPr lang="en" sz="1100" b="1" i="0" u="none" strike="noStrike" cap="none" dirty="0" smtClean="0">
                <a:solidFill>
                  <a:schemeClr val="dk1"/>
                </a:solidFill>
                <a:latin typeface="Cambria"/>
                <a:ea typeface="Cambria"/>
                <a:cs typeface="Cambria"/>
                <a:sym typeface="Cambria"/>
              </a:rPr>
              <a:t>Sheet.</a:t>
            </a:r>
            <a:endParaRPr sz="1100" b="1" i="0" u="none" strike="noStrike" cap="none" dirty="0">
              <a:solidFill>
                <a:schemeClr val="dk1"/>
              </a:solidFill>
              <a:latin typeface="Cambria"/>
              <a:ea typeface="Cambria"/>
              <a:cs typeface="Cambria"/>
              <a:sym typeface="Cambri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indent="0" algn="l">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we figure out today? </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new questions do you have? </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should we investigate next?</a:t>
            </a:r>
            <a:endParaRPr lang="en-US" u="none" strike="noStrike" dirty="0" smtClean="0">
              <a:effectLst/>
            </a:endParaRPr>
          </a:p>
          <a:p>
            <a:pPr marL="457200" marR="0" lvl="1" indent="0" algn="l">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457200" marR="0" lvl="1" indent="0" algn="l">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a:t>
            </a:r>
            <a:r>
              <a:rPr lang="en-US" sz="1100" b="1" dirty="0" err="1" smtClean="0">
                <a:effectLst/>
                <a:latin typeface="Arial" panose="020B0604020202020204" pitchFamily="34" charset="0"/>
                <a:ea typeface="Arial" panose="020B0604020202020204" pitchFamily="34" charset="0"/>
              </a:rPr>
              <a:t>responses</a:t>
            </a:r>
            <a:r>
              <a:rPr lang="en-US" sz="1100" b="1" baseline="30000" dirty="0" err="1" smtClean="0">
                <a:effectLst/>
                <a:latin typeface="Arial" panose="020B0604020202020204" pitchFamily="34" charset="0"/>
                <a:ea typeface="Arial" panose="020B0604020202020204" pitchFamily="34" charset="0"/>
              </a:rPr>
              <a:t>E</a:t>
            </a: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We figured out that albedo could be part of an explanation for why cities are getting hotter than rural areas.</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We are wondering what explains the increase in temperature in places like the Arctic that reflect back most light as they shouldn’t be warming as fast as the global trends data suggests they are.</a:t>
            </a:r>
            <a:endParaRPr lang="en-US" sz="1800" i="0" u="none" strike="noStrike" dirty="0" smtClean="0">
              <a:effectLst/>
              <a:latin typeface="Arial" panose="020B0604020202020204" pitchFamily="34" charset="0"/>
              <a:ea typeface="Cambria" panose="02040503050406030204" pitchFamily="18"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dirty="0" smtClean="0">
                <a:effectLst/>
                <a:latin typeface="Arial" panose="020B0604020202020204" pitchFamily="34" charset="0"/>
                <a:ea typeface="Cambria" panose="02040503050406030204" pitchFamily="18" charset="0"/>
              </a:rPr>
              <a:t>We have heard of Greenhouse Gases and have decided we need to make a model and figure out where human activity fits in and what this has to do with Greenhouse Gases.</a:t>
            </a:r>
            <a:endParaRPr sz="1100" b="1" i="0" u="none" strike="noStrike" cap="none" dirty="0">
              <a:solidFill>
                <a:schemeClr val="dk1"/>
              </a:solidFill>
              <a:highlight>
                <a:srgbClr val="FFFFFF"/>
              </a:highlight>
              <a:latin typeface="Cambria"/>
              <a:ea typeface="Cambria"/>
              <a:cs typeface="Cambria"/>
              <a:sym typeface="Cambr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Shape 1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1. (5 min) Begin with a Do Now to orient the students to the storyline and remind them of what they decided they wanted to investigate. </a:t>
            </a:r>
            <a:endParaRPr lang="en-US" sz="1800" dirty="0" smtClean="0">
              <a:effectLst/>
              <a:latin typeface="Arial" panose="020B0604020202020204" pitchFamily="34" charset="0"/>
              <a:ea typeface="Arial" panose="020B0604020202020204" pitchFamily="34" charset="0"/>
            </a:endParaRPr>
          </a:p>
          <a:p>
            <a:pPr marL="0" marR="0" indent="0" algn="l">
              <a:lnSpc>
                <a:spcPct val="115000"/>
              </a:lnSpc>
              <a:spcBef>
                <a:spcPts val="0"/>
              </a:spcBef>
              <a:spcAft>
                <a:spcPts val="0"/>
              </a:spcAft>
              <a:buNone/>
            </a:pPr>
            <a:r>
              <a:rPr lang="en-US" sz="1100"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285750" marR="0" indent="0" algn="l">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Yesterday we decided that we would plan an investigation to figure out why cities are getting hotter faster than states overall. </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some basic differences between the regions we call cities, versus the regions we call states. Try to get at least 5 different characteristics listed in this time. </a:t>
            </a:r>
            <a:endParaRPr lang="en-US" u="none" strike="noStrike" dirty="0">
              <a:effectLs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Shape 1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Ask students to share their ideas and create a class list of things we know about landscapes categorized as cities versus landscapes categorized as states. </a:t>
            </a:r>
            <a:endParaRPr lang="en-US" sz="1800" dirty="0" smtClean="0">
              <a:effectLst/>
              <a:latin typeface="Arial" panose="020B0604020202020204" pitchFamily="34" charset="0"/>
              <a:ea typeface="Arial" panose="020B0604020202020204" pitchFamily="34" charset="0"/>
            </a:endParaRPr>
          </a:p>
          <a:p>
            <a:pPr marL="0" marR="0" indent="0" algn="l">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457200" marR="0" lvl="1" indent="0" algn="l">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and capture student responses, such as: </a:t>
            </a:r>
            <a:endParaRPr lang="en-US" sz="1800"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Cities are smaller in area, state are larger.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People are more concentrated in cities, less dense in states.</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Cities and states both have buildings; cities have more dense buildings.</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Cities and states both have green spaces/trees, states have a greater percentage of trees than buildings</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Cities have factories and/or cars.</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States have farms. </a:t>
            </a:r>
            <a:endParaRPr lang="en-US" sz="1800" u="none" strike="noStrike" dirty="0">
              <a:effectLst/>
              <a:latin typeface="Arial" panose="020B0604020202020204" pitchFamily="34" charset="0"/>
              <a:ea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2. (10 min) Share with students that these are just our assumptions about cities and states without taking an in depth look. What resources could allow us to enrich our list of similarities and differences between cities and states? Students should arrive at a “map” or satellite image of these two regions and be able to deduce how we can access this resource in the </a:t>
            </a:r>
            <a:r>
              <a:rPr lang="en-US" sz="1100" b="1" dirty="0" err="1" smtClean="0">
                <a:effectLst/>
                <a:latin typeface="Arial" panose="020B0604020202020204" pitchFamily="34" charset="0"/>
                <a:ea typeface="Arial" panose="020B0604020202020204" pitchFamily="34" charset="0"/>
              </a:rPr>
              <a:t>classroom</a:t>
            </a:r>
            <a:r>
              <a:rPr lang="en-US" sz="1100" b="1" baseline="30000" dirty="0" err="1" smtClean="0">
                <a:effectLst/>
                <a:latin typeface="Arial" panose="020B0604020202020204" pitchFamily="34" charset="0"/>
                <a:ea typeface="Arial" panose="020B0604020202020204" pitchFamily="34" charset="0"/>
              </a:rPr>
              <a:t>A</a:t>
            </a:r>
            <a:r>
              <a:rPr lang="en-US" sz="1100" b="1" dirty="0" smtClean="0">
                <a:effectLst/>
                <a:latin typeface="Arial" panose="020B0604020202020204" pitchFamily="34" charset="0"/>
                <a:ea typeface="Arial" panose="020B0604020202020204" pitchFamily="34" charset="0"/>
              </a:rPr>
              <a:t>. Once students have suggested looking at satellite imagery (such as that from Google Earth,) instruct them to work with a partner to use the resources to observe satellite images of Colorado (cities as well as rural areas and the state overall) and make note of their </a:t>
            </a:r>
            <a:r>
              <a:rPr lang="en-US" sz="1100" b="1" dirty="0" err="1" smtClean="0">
                <a:effectLst/>
                <a:latin typeface="Arial" panose="020B0604020202020204" pitchFamily="34" charset="0"/>
                <a:ea typeface="Arial" panose="020B0604020202020204" pitchFamily="34" charset="0"/>
              </a:rPr>
              <a:t>observations</a:t>
            </a:r>
            <a:r>
              <a:rPr lang="en-US" sz="1100" b="1" baseline="30000" dirty="0" err="1" smtClean="0">
                <a:effectLst/>
                <a:latin typeface="Arial" panose="020B0604020202020204" pitchFamily="34" charset="0"/>
                <a:ea typeface="Arial" panose="020B0604020202020204" pitchFamily="34" charset="0"/>
              </a:rPr>
              <a:t>B</a:t>
            </a: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514350" marR="0" indent="-228600" algn="l">
              <a:lnSpc>
                <a:spcPct val="115000"/>
              </a:lnSpc>
              <a:spcBef>
                <a:spcPts val="0"/>
              </a:spcBef>
              <a:spcAft>
                <a:spcPts val="0"/>
              </a:spcAft>
            </a:pPr>
            <a:endParaRPr lang="en-US" sz="1100" b="1" u="sng" dirty="0" smtClean="0">
              <a:solidFill>
                <a:srgbClr val="990000"/>
              </a:solidFill>
              <a:effectLst/>
              <a:latin typeface="Arial" panose="020B0604020202020204" pitchFamily="34" charset="0"/>
              <a:ea typeface="Cambria" panose="02040503050406030204" pitchFamily="18" charset="0"/>
            </a:endParaRPr>
          </a:p>
          <a:p>
            <a:pPr marL="285750" marR="0" indent="0" algn="l">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resources could allow us to better explore differences in cities and states? </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would allow us to visually compare the land of a city such as Denver and a state such as Colorado side by side?  </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can we access satellite imagery from our classroom? </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similarities and differences did you notice between city land features and state land features? </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figure out related to the question prompts?</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List what features/objects you find on this landscape </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Describe what makes up the majority of the land use.</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libri" panose="020F0502020204030204" pitchFamily="34" charset="0"/>
              </a:rPr>
              <a:t>Describe what colors are dominant on this landscape. </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patterns do you notice?</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usual things did you notice?</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else was notable in your observations? </a:t>
            </a:r>
            <a:endParaRPr lang="en-US" u="none" strike="noStrike" dirty="0" smtClean="0">
              <a:effectLst/>
            </a:endParaRPr>
          </a:p>
          <a:p>
            <a:pPr marL="0" marR="0" indent="0" algn="l">
              <a:lnSpc>
                <a:spcPct val="115000"/>
              </a:lnSpc>
              <a:spcBef>
                <a:spcPts val="0"/>
              </a:spcBef>
              <a:spcAft>
                <a:spcPts val="0"/>
              </a:spcAft>
              <a:buNone/>
            </a:pPr>
            <a:endParaRPr lang="en-US" sz="1800" dirty="0" smtClean="0">
              <a:effectLst/>
              <a:latin typeface="Arial" panose="020B0604020202020204" pitchFamily="34" charset="0"/>
              <a:ea typeface="Arial" panose="020B0604020202020204" pitchFamily="34" charset="0"/>
            </a:endParaRPr>
          </a:p>
          <a:p>
            <a:pPr marL="0" marR="0" indent="0" algn="l">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and capture the new ideas (adding to original list) for everyone to see: </a:t>
            </a:r>
            <a:endParaRPr lang="en-US" sz="1800"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There are green spaces in cities, some trees and parks but not dominant.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There are small bodies of water in the cities.</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There are many cars in the cities.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 western half of the state of Colorado is greener than the eastern half.</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State open space is brown and green.</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Cities are mostly grey and paved.</a:t>
            </a:r>
            <a:endParaRPr lang="en-US" sz="1800" i="0" u="none" strike="noStrike" dirty="0" smtClean="0">
              <a:effectLst/>
              <a:latin typeface="Arial" panose="020B0604020202020204" pitchFamily="34" charset="0"/>
              <a:ea typeface="Cambria" panose="02040503050406030204" pitchFamily="18"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dirty="0" smtClean="0">
                <a:effectLst/>
                <a:latin typeface="Arial" panose="020B0604020202020204" pitchFamily="34" charset="0"/>
                <a:ea typeface="Cambria" panose="02040503050406030204" pitchFamily="18" charset="0"/>
              </a:rPr>
              <a:t>Denver appears to be growing, a lot of construction.</a:t>
            </a:r>
          </a:p>
          <a:p>
            <a:pPr marL="457200" marR="0" lvl="1" indent="0" algn="l">
              <a:lnSpc>
                <a:spcPct val="115000"/>
              </a:lnSpc>
              <a:spcBef>
                <a:spcPts val="0"/>
              </a:spcBef>
              <a:spcAft>
                <a:spcPts val="0"/>
              </a:spcAft>
              <a:buFont typeface="Arial" panose="020B0604020202020204" pitchFamily="34" charset="0"/>
              <a:buNone/>
            </a:pPr>
            <a:r>
              <a:rPr lang="en-US" sz="1100" i="1" dirty="0" smtClean="0">
                <a:effectLst/>
                <a:latin typeface="Arial" panose="020B0604020202020204" pitchFamily="34" charset="0"/>
                <a:ea typeface="Cambria" panose="02040503050406030204" pitchFamily="18" charset="0"/>
              </a:rPr>
              <a:t> </a:t>
            </a:r>
            <a:endParaRPr sz="1100" b="1"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Shape 1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Shape 1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3.  (5 min) Ask students what questions we have about what we are observing in cities and the state overall that we need to add to the Driving Questions Board. </a:t>
            </a:r>
            <a:endParaRPr lang="en-US" sz="1800" dirty="0" smtClean="0">
              <a:effectLst/>
              <a:latin typeface="Arial" panose="020B0604020202020204" pitchFamily="34" charset="0"/>
              <a:ea typeface="Arial" panose="020B0604020202020204" pitchFamily="34" charset="0"/>
            </a:endParaRPr>
          </a:p>
          <a:p>
            <a:pPr marL="0" marR="0" indent="0" algn="l">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285750" marR="0" indent="0" algn="l">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should we add to our Driving Questions Board? Which ones should we prioritize now? </a:t>
            </a:r>
            <a:endParaRPr lang="en-US" u="none" strike="noStrike" dirty="0" smtClean="0">
              <a:effectLst/>
            </a:endParaRPr>
          </a:p>
          <a:p>
            <a:pPr marL="0" marR="0" indent="0" algn="l">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gn="l">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questions: </a:t>
            </a:r>
            <a:endParaRPr lang="en-US" sz="1800"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do plants affect temperature, what about photosynthesis?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to the mountains affect temperature?</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does having an open space affect temperature?</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does the kind of plant affect temperature (large trees vs brush)?</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do other surfaces affect temperature?</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gn="l">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does a city growing affect temperature?</a:t>
            </a:r>
            <a:endParaRPr lang="en-US" sz="1800" u="none" strike="noStrike" dirty="0">
              <a:effectLst/>
              <a:latin typeface="Arial" panose="020B0604020202020204" pitchFamily="34" charset="0"/>
              <a:ea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Shape 1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4. (15 </a:t>
            </a:r>
            <a:r>
              <a:rPr lang="en-US" sz="1100" b="1" dirty="0" err="1" smtClean="0">
                <a:effectLst/>
                <a:latin typeface="Arial" panose="020B0604020202020204" pitchFamily="34" charset="0"/>
                <a:ea typeface="Cambria" panose="02040503050406030204" pitchFamily="18" charset="0"/>
              </a:rPr>
              <a:t>mins</a:t>
            </a:r>
            <a:r>
              <a:rPr lang="en-US" sz="1100" b="1" dirty="0" smtClean="0">
                <a:effectLst/>
                <a:latin typeface="Arial" panose="020B0604020202020204" pitchFamily="34" charset="0"/>
                <a:ea typeface="Cambria" panose="02040503050406030204" pitchFamily="18" charset="0"/>
              </a:rPr>
              <a:t>) Instruct students to circle which materials listed on their charts are accessible here on campus. Then, in pairs, write a scientific procedure for how we could investigate those materials in relation to temperature (on their Student Activity Sheet)</a:t>
            </a:r>
            <a:r>
              <a:rPr lang="en-US" sz="1100" b="1" baseline="30000" dirty="0" smtClean="0">
                <a:effectLst/>
                <a:latin typeface="Arial" panose="020B0604020202020204" pitchFamily="34" charset="0"/>
                <a:ea typeface="Cambria" panose="02040503050406030204" pitchFamily="18" charset="0"/>
              </a:rPr>
              <a:t>C</a:t>
            </a:r>
            <a:endParaRPr lang="en-US" sz="1800" dirty="0" smtClean="0">
              <a:effectLst/>
              <a:latin typeface="Arial" panose="020B0604020202020204" pitchFamily="34" charset="0"/>
              <a:ea typeface="Arial" panose="020B0604020202020204" pitchFamily="34" charset="0"/>
            </a:endParaRPr>
          </a:p>
          <a:p>
            <a:pPr marL="285750" marR="0" indent="0" algn="l">
              <a:lnSpc>
                <a:spcPct val="115000"/>
              </a:lnSpc>
              <a:spcBef>
                <a:spcPts val="0"/>
              </a:spcBef>
              <a:spcAft>
                <a:spcPts val="0"/>
              </a:spcAft>
              <a:buNone/>
            </a:pPr>
            <a:r>
              <a:rPr lang="en-US" sz="1100" b="1" u="none" strike="noStrike"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gn="l">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Which of these materials would we able to investigate here at school</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would we conduct this investigation? </a:t>
            </a:r>
            <a:endParaRPr lang="en-US" u="none" strike="noStrike" dirty="0" smtClean="0">
              <a:effectLst/>
            </a:endParaRPr>
          </a:p>
          <a:p>
            <a:pPr marL="0" marR="0" indent="0" algn="l">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gn="l">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gn="l">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gn="l">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5. (10 min) Ask students to share their procedure ideas and use students’ responses to push them towards agreeing to the investigation you have chosen to use today (either the outdoor or the indoor investigation). Write the procedure down on a large paper as students agree/edit each of the steps. Be sure to identity potential sources of error, what constants are involved in the procedure. </a:t>
            </a:r>
            <a:endParaRPr lang="en-US" sz="1800" dirty="0" smtClean="0">
              <a:effectLst/>
              <a:latin typeface="Arial" panose="020B0604020202020204" pitchFamily="34" charset="0"/>
              <a:ea typeface="Arial" panose="020B0604020202020204" pitchFamily="34" charset="0"/>
            </a:endParaRPr>
          </a:p>
          <a:p>
            <a:pPr marL="285750" marR="0" indent="0" algn="l">
              <a:lnSpc>
                <a:spcPct val="115000"/>
              </a:lnSpc>
              <a:spcBef>
                <a:spcPts val="0"/>
              </a:spcBef>
              <a:spcAft>
                <a:spcPts val="0"/>
              </a:spcAft>
              <a:buNone/>
            </a:pPr>
            <a:r>
              <a:rPr lang="en-US" sz="1100" b="1" u="none" strike="noStrike"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gn="l">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Outdoor:</a:t>
            </a:r>
            <a:endParaRPr lang="en-US" u="none" strike="noStrike" dirty="0" smtClean="0">
              <a:effectLst/>
            </a:endParaRPr>
          </a:p>
          <a:p>
            <a:pPr marL="1200150" lvl="2" indent="-28575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tool would we use to measure the temperature of different surfaces around campus?</a:t>
            </a:r>
            <a:endParaRPr lang="en-US" u="none" strike="noStrike" dirty="0" smtClean="0">
              <a:effectLst/>
            </a:endParaRPr>
          </a:p>
          <a:p>
            <a:pPr marL="1200150" lvl="2" indent="-28575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types of surfaces are most important to measure? </a:t>
            </a:r>
            <a:endParaRPr lang="en-US" u="none" strike="noStrike" dirty="0" smtClean="0">
              <a:effectLst/>
            </a:endParaRPr>
          </a:p>
          <a:p>
            <a:pPr marL="1200150" lvl="2" indent="-28575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can we avoid error in our investigation as student scientists?</a:t>
            </a:r>
            <a:endParaRPr lang="en-US" u="none" strike="noStrike" dirty="0" smtClean="0">
              <a:effectLst/>
            </a:endParaRPr>
          </a:p>
          <a:p>
            <a:pPr marL="800100" lvl="1" indent="-34290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Indoor:</a:t>
            </a:r>
            <a:endParaRPr lang="en-US" u="none" strike="noStrike" dirty="0" smtClean="0">
              <a:effectLst/>
            </a:endParaRPr>
          </a:p>
          <a:p>
            <a:pPr marL="1200150" lvl="2" indent="-28575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can we simulate solar heating in the classroom?</a:t>
            </a:r>
            <a:endParaRPr lang="en-US" u="none" strike="noStrike" dirty="0" smtClean="0">
              <a:effectLst/>
            </a:endParaRPr>
          </a:p>
          <a:p>
            <a:pPr marL="1200150" lvl="2" indent="-28575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can we simulate different land surfaces in the classroom? </a:t>
            </a:r>
            <a:endParaRPr lang="en-US" u="none" strike="noStrike" dirty="0" smtClean="0">
              <a:effectLst/>
            </a:endParaRPr>
          </a:p>
          <a:p>
            <a:pPr marL="1200150" lvl="2" indent="-285750" algn="l">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can we avoid error in our investigation as student scientists?</a:t>
            </a:r>
            <a:endParaRPr lang="en-US" u="none" strike="noStrike" dirty="0">
              <a:effectLs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Shape 1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6. (30 </a:t>
            </a:r>
            <a:r>
              <a:rPr lang="en-US" sz="1100" b="1" dirty="0" err="1" smtClean="0">
                <a:effectLst/>
                <a:latin typeface="Arial" panose="020B0604020202020204" pitchFamily="34" charset="0"/>
                <a:ea typeface="Cambria" panose="02040503050406030204" pitchFamily="18" charset="0"/>
              </a:rPr>
              <a:t>mins</a:t>
            </a:r>
            <a:r>
              <a:rPr lang="en-US" sz="1100" b="1" dirty="0" smtClean="0">
                <a:effectLst/>
                <a:latin typeface="Arial" panose="020B0604020202020204" pitchFamily="34" charset="0"/>
                <a:ea typeface="Cambria" panose="02040503050406030204" pitchFamily="18" charset="0"/>
              </a:rPr>
              <a:t>) Have students complete the investigation about surface heating using one of the two investigations </a:t>
            </a:r>
            <a:r>
              <a:rPr lang="en-US" sz="1100" b="1" dirty="0" err="1" smtClean="0">
                <a:effectLst/>
                <a:latin typeface="Arial" panose="020B0604020202020204" pitchFamily="34" charset="0"/>
                <a:ea typeface="Cambria" panose="02040503050406030204" pitchFamily="18" charset="0"/>
              </a:rPr>
              <a:t>below</a:t>
            </a:r>
            <a:r>
              <a:rPr lang="en-US" sz="1100" b="1" baseline="30000" dirty="0" err="1" smtClean="0">
                <a:effectLst/>
                <a:latin typeface="Arial" panose="020B0604020202020204" pitchFamily="34" charset="0"/>
                <a:ea typeface="Cambria" panose="02040503050406030204" pitchFamily="18" charset="0"/>
              </a:rPr>
              <a:t>D</a:t>
            </a:r>
            <a:r>
              <a:rPr lang="en-US" sz="1100" b="1" dirty="0" smtClean="0">
                <a:effectLst/>
                <a:latin typeface="Arial" panose="020B0604020202020204" pitchFamily="34" charset="0"/>
                <a:ea typeface="Cambria" panose="02040503050406030204" pitchFamily="18" charset="0"/>
              </a:rPr>
              <a:t>. There are two options to choose from, based on class constraints. </a:t>
            </a:r>
          </a:p>
          <a:p>
            <a:pPr marL="0" marR="0" indent="0" algn="l">
              <a:lnSpc>
                <a:spcPct val="115000"/>
              </a:lnSpc>
              <a:spcBef>
                <a:spcPts val="0"/>
              </a:spcBef>
              <a:spcAft>
                <a:spcPts val="0"/>
              </a:spcAft>
              <a:buNone/>
            </a:pPr>
            <a:endParaRPr lang="en-US" sz="1800" dirty="0" smtClean="0">
              <a:effectLst/>
              <a:latin typeface="Arial" panose="020B0604020202020204" pitchFamily="34" charset="0"/>
              <a:ea typeface="Arial" panose="020B0604020202020204" pitchFamily="34" charset="0"/>
            </a:endParaRPr>
          </a:p>
          <a:p>
            <a:pPr marL="342900" lvl="0" indent="-342900" algn="l">
              <a:buFont typeface="+mj-lt"/>
              <a:buAutoNum type="arabicPeriod"/>
            </a:pPr>
            <a:r>
              <a:rPr lang="en-US" sz="1100" b="1" u="none" strike="noStrike" dirty="0" smtClean="0">
                <a:effectLst/>
                <a:ea typeface="Cambria" panose="02040503050406030204" pitchFamily="18" charset="0"/>
              </a:rPr>
              <a:t>Option 1: (need appropriate time of year to go outside AND infrared thermometer) </a:t>
            </a:r>
            <a:r>
              <a:rPr lang="en-US" sz="1100" b="1" u="none" strike="noStrike" dirty="0" smtClean="0">
                <a:solidFill>
                  <a:srgbClr val="1155CC"/>
                </a:solidFill>
                <a:effectLst/>
                <a:ea typeface="Cambria" panose="02040503050406030204" pitchFamily="18" charset="0"/>
                <a:hlinkClick r:id="rId3"/>
              </a:rPr>
              <a:t>Outdoor Albedo</a:t>
            </a:r>
            <a:r>
              <a:rPr lang="en-US" sz="1100" b="1" u="none" strike="noStrike" dirty="0" smtClean="0">
                <a:effectLst/>
                <a:ea typeface="Cambria" panose="02040503050406030204" pitchFamily="18" charset="0"/>
              </a:rPr>
              <a:t> modified from </a:t>
            </a:r>
            <a:r>
              <a:rPr lang="en-US" sz="1100" b="1" u="none" strike="noStrike" dirty="0" smtClean="0">
                <a:solidFill>
                  <a:srgbClr val="1155CC"/>
                </a:solidFill>
                <a:effectLst/>
                <a:ea typeface="Cambria" panose="02040503050406030204" pitchFamily="18" charset="0"/>
                <a:hlinkClick r:id="rId4"/>
              </a:rPr>
              <a:t>NGSS</a:t>
            </a:r>
            <a:r>
              <a:rPr lang="en-US" sz="1100" b="1" u="none" strike="noStrike" dirty="0" smtClean="0">
                <a:effectLst/>
                <a:ea typeface="Cambria" panose="02040503050406030204" pitchFamily="18" charset="0"/>
              </a:rPr>
              <a:t>. Students will use an infrared thermometer to find the temperature of different types of ground coverings. Students will test black asphalt, white concrete, grass, and one other surface of their choice. Surfaces should not be in shadow. </a:t>
            </a:r>
            <a:endParaRPr lang="en-US" u="none" strike="noStrike" dirty="0" smtClean="0">
              <a:effectLst/>
            </a:endParaRPr>
          </a:p>
          <a:p>
            <a:pPr marL="742950" lvl="1" indent="-285750" algn="l">
              <a:buFont typeface="+mj-lt"/>
              <a:buAutoNum type="alphaLcPeriod"/>
            </a:pPr>
            <a:r>
              <a:rPr lang="en-US" sz="1100" b="1" u="none" strike="noStrike" dirty="0" smtClean="0">
                <a:effectLst/>
                <a:ea typeface="Cambria" panose="02040503050406030204" pitchFamily="18" charset="0"/>
              </a:rPr>
              <a:t>Instruct students to first collect data working in pairs or small lab groups based on how many thermometers are available</a:t>
            </a:r>
            <a:endParaRPr lang="en-US" u="none" strike="noStrike" dirty="0" smtClean="0">
              <a:effectLst/>
            </a:endParaRPr>
          </a:p>
          <a:p>
            <a:pPr marL="742950" lvl="1" indent="-285750" algn="l">
              <a:buFont typeface="+mj-lt"/>
              <a:buAutoNum type="alphaLcPeriod"/>
            </a:pPr>
            <a:r>
              <a:rPr lang="en-US" sz="1100" b="1" u="none" strike="noStrike" dirty="0" smtClean="0">
                <a:effectLst/>
                <a:ea typeface="Cambria" panose="02040503050406030204" pitchFamily="18" charset="0"/>
              </a:rPr>
              <a:t>Students return to the classroom to compile data from their trials. Students will then calculate the average temperature of each type of ground covering.  Next, they will work with their lab partner to analyze their data, and write out their analysis and conclusion on their lab report.</a:t>
            </a:r>
            <a:endParaRPr lang="en-US" u="none" strike="noStrike" dirty="0" smtClean="0">
              <a:effectLst/>
            </a:endParaRPr>
          </a:p>
          <a:p>
            <a:pPr marL="742950" lvl="1" indent="-285750" algn="l">
              <a:buFont typeface="+mj-lt"/>
              <a:buAutoNum type="alphaLcPeriod"/>
            </a:pPr>
            <a:r>
              <a:rPr lang="en-US" sz="1100" b="1" u="none" strike="noStrike" dirty="0" smtClean="0">
                <a:effectLst/>
                <a:ea typeface="Cambria" panose="02040503050406030204" pitchFamily="18" charset="0"/>
              </a:rPr>
              <a:t> With 5 minutes left, have students switch out one partner with a group near them so they have a new partner.  New partners will then take a few moments to share their findings, and their conclusion.  Afterwards, students can move back into their original partner pairings, and make any modifications to their conclusions that they feel is necessary.</a:t>
            </a:r>
            <a:endParaRPr lang="en-US" u="none" strike="noStrike" dirty="0" smtClean="0">
              <a:effectLst/>
            </a:endParaRPr>
          </a:p>
          <a:p>
            <a:pPr marL="342900" lvl="0" indent="-342900" algn="l">
              <a:buFont typeface="+mj-lt"/>
              <a:buAutoNum type="arabicPeriod"/>
            </a:pPr>
            <a:r>
              <a:rPr lang="en-US" sz="1200" b="1" u="none" strike="noStrike" dirty="0" smtClean="0">
                <a:effectLst/>
                <a:ea typeface="Cambria" panose="02040503050406030204" pitchFamily="18" charset="0"/>
              </a:rPr>
              <a:t>Option 2:  (during winter months, if you cannot go outside, or if you only have regular thermometers) </a:t>
            </a:r>
            <a:r>
              <a:rPr lang="en-US" sz="1200" b="1" u="none" strike="noStrike" dirty="0" smtClean="0">
                <a:solidFill>
                  <a:srgbClr val="1155CC"/>
                </a:solidFill>
                <a:effectLst/>
                <a:ea typeface="Cambria" panose="02040503050406030204" pitchFamily="18" charset="0"/>
                <a:hlinkClick r:id="rId5"/>
              </a:rPr>
              <a:t>Indoor Albedo Lab</a:t>
            </a:r>
            <a:r>
              <a:rPr lang="en-US" sz="1200" b="1" u="none" strike="noStrike" dirty="0" smtClean="0">
                <a:effectLst/>
                <a:ea typeface="Cambria" panose="02040503050406030204" pitchFamily="18" charset="0"/>
              </a:rPr>
              <a:t>. Use this investigation adapted from CLEAN </a:t>
            </a:r>
            <a:r>
              <a:rPr lang="en-US" sz="1200" b="1" u="none" strike="noStrike" dirty="0" smtClean="0">
                <a:solidFill>
                  <a:srgbClr val="1155CC"/>
                </a:solidFill>
                <a:effectLst/>
                <a:ea typeface="Cambria" panose="02040503050406030204" pitchFamily="18" charset="0"/>
                <a:hlinkClick r:id="rId6"/>
              </a:rPr>
              <a:t>Understanding Albedo. </a:t>
            </a:r>
            <a:r>
              <a:rPr lang="en-US" sz="1200" b="1" u="none" strike="noStrike" dirty="0" smtClean="0">
                <a:effectLst/>
                <a:ea typeface="Cambria" panose="02040503050406030204" pitchFamily="18" charset="0"/>
              </a:rPr>
              <a:t>                 </a:t>
            </a:r>
            <a:endParaRPr lang="en-US" sz="1200" u="none" strike="noStrike" dirty="0">
              <a:effectLs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Shape 1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7. (10 </a:t>
            </a:r>
            <a:r>
              <a:rPr lang="en-US" sz="1200" b="1" dirty="0" err="1" smtClean="0">
                <a:effectLst/>
                <a:latin typeface="Arial" panose="020B0604020202020204" pitchFamily="34" charset="0"/>
                <a:ea typeface="Cambria" panose="02040503050406030204" pitchFamily="18" charset="0"/>
              </a:rPr>
              <a:t>mins</a:t>
            </a:r>
            <a:r>
              <a:rPr lang="en-US" sz="1200" b="1" dirty="0" smtClean="0">
                <a:effectLst/>
                <a:latin typeface="Arial" panose="020B0604020202020204" pitchFamily="34" charset="0"/>
                <a:ea typeface="Cambria" panose="02040503050406030204" pitchFamily="18" charset="0"/>
              </a:rPr>
              <a:t>) Have students complete the </a:t>
            </a:r>
            <a:r>
              <a:rPr lang="en-US" sz="1200" b="1" dirty="0" smtClean="0">
                <a:solidFill>
                  <a:srgbClr val="1155CC"/>
                </a:solidFill>
                <a:effectLst/>
                <a:latin typeface="Arial" panose="020B0604020202020204" pitchFamily="34" charset="0"/>
                <a:ea typeface="Cambria" panose="02040503050406030204" pitchFamily="18" charset="0"/>
                <a:hlinkClick r:id="rId3"/>
              </a:rPr>
              <a:t>Albedo Reading Guide</a:t>
            </a:r>
            <a:r>
              <a:rPr lang="en-US" sz="1200" b="1" dirty="0" smtClean="0">
                <a:effectLst/>
                <a:latin typeface="Arial" panose="020B0604020202020204" pitchFamily="34" charset="0"/>
                <a:ea typeface="Cambria" panose="02040503050406030204" pitchFamily="18" charset="0"/>
              </a:rPr>
              <a:t> and questions on their own or with a partner to reinforce the idea of albedo.  </a:t>
            </a:r>
            <a:endParaRPr lang="en-US" sz="2000" dirty="0">
              <a:effectLst/>
              <a:latin typeface="Arial" panose="020B0604020202020204" pitchFamily="34" charset="0"/>
              <a:ea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38761D"/>
              </a:buClr>
              <a:buSzPts val="5200"/>
              <a:buFont typeface="Dosis"/>
              <a:buNone/>
              <a:defRPr sz="5200" b="1" i="0" u="none" strike="noStrike" cap="none">
                <a:solidFill>
                  <a:srgbClr val="38761D"/>
                </a:solidFill>
                <a:latin typeface="Dosis"/>
                <a:ea typeface="Dosis"/>
                <a:cs typeface="Dosis"/>
                <a:sym typeface="Dosi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00000"/>
              </a:buClr>
              <a:buSzPts val="2800"/>
              <a:buFont typeface="Dosis"/>
              <a:buNone/>
              <a:defRPr sz="2800" b="0" i="0" u="none" strike="noStrike" cap="none">
                <a:solidFill>
                  <a:srgbClr val="000000"/>
                </a:solidFill>
                <a:latin typeface="Dosis"/>
                <a:ea typeface="Dosis"/>
                <a:cs typeface="Dosis"/>
                <a:sym typeface="Dosis"/>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68" name="Shape 68"/>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Shape 8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Shape 82"/>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84" name="Shape 84"/>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38761D"/>
              </a:buClr>
              <a:buSzPts val="3600"/>
              <a:buFont typeface="Dosis"/>
              <a:buNone/>
              <a:defRPr sz="3600" b="1" i="0" u="none" strike="noStrike" cap="none">
                <a:solidFill>
                  <a:srgbClr val="38761D"/>
                </a:solidFill>
                <a:latin typeface="Dosis"/>
                <a:ea typeface="Dosis"/>
                <a:cs typeface="Dosis"/>
                <a:sym typeface="Dosi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81000" algn="l" rtl="0">
              <a:lnSpc>
                <a:spcPct val="115000"/>
              </a:lnSpc>
              <a:spcBef>
                <a:spcPts val="0"/>
              </a:spcBef>
              <a:spcAft>
                <a:spcPts val="0"/>
              </a:spcAft>
              <a:buClr>
                <a:srgbClr val="000000"/>
              </a:buClr>
              <a:buSzPts val="2400"/>
              <a:buFont typeface="Petrona"/>
              <a:buChar char="●"/>
              <a:defRPr sz="2400" b="0" i="0" u="none" strike="noStrike" cap="none">
                <a:solidFill>
                  <a:srgbClr val="000000"/>
                </a:solidFill>
                <a:latin typeface="Petrona"/>
                <a:ea typeface="Petrona"/>
                <a:cs typeface="Petrona"/>
                <a:sym typeface="Petrona"/>
              </a:defRPr>
            </a:lvl1pPr>
            <a:lvl2pPr marL="914400" marR="0" lvl="1" indent="-342900" algn="l" rtl="0">
              <a:lnSpc>
                <a:spcPct val="115000"/>
              </a:lnSpc>
              <a:spcBef>
                <a:spcPts val="1600"/>
              </a:spcBef>
              <a:spcAft>
                <a:spcPts val="0"/>
              </a:spcAft>
              <a:buClr>
                <a:srgbClr val="38761D"/>
              </a:buClr>
              <a:buSzPts val="1800"/>
              <a:buFont typeface="Dosis"/>
              <a:buChar char="○"/>
              <a:defRPr sz="1800" b="0" i="0" u="none" strike="noStrike" cap="none">
                <a:solidFill>
                  <a:srgbClr val="38761D"/>
                </a:solidFill>
                <a:latin typeface="Dosis"/>
                <a:ea typeface="Dosis"/>
                <a:cs typeface="Dosis"/>
                <a:sym typeface="Dosis"/>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88" name="Shape 8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3" name="Shape 4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38761D"/>
              </a:buClr>
              <a:buSzPts val="5200"/>
              <a:buFont typeface="Dosis"/>
              <a:buNone/>
            </a:pPr>
            <a:r>
              <a:rPr lang="en" sz="5200" b="1" i="0" u="none" strike="noStrike" cap="none" dirty="0">
                <a:solidFill>
                  <a:srgbClr val="38761D"/>
                </a:solidFill>
                <a:latin typeface="Dosis"/>
                <a:ea typeface="Dosis"/>
                <a:cs typeface="Dosis"/>
                <a:sym typeface="Dosis"/>
              </a:rPr>
              <a:t>HS Climate </a:t>
            </a:r>
            <a:r>
              <a:rPr lang="en" dirty="0" smtClean="0"/>
              <a:t>Resiliency</a:t>
            </a:r>
            <a:r>
              <a:rPr lang="en" sz="5200" b="1" i="0" u="none" strike="noStrike" cap="none" dirty="0" smtClean="0">
                <a:solidFill>
                  <a:srgbClr val="38761D"/>
                </a:solidFill>
                <a:latin typeface="Dosis"/>
                <a:ea typeface="Dosis"/>
                <a:cs typeface="Dosis"/>
                <a:sym typeface="Dosis"/>
              </a:rPr>
              <a:t> </a:t>
            </a:r>
            <a:r>
              <a:rPr lang="en" sz="5200" b="1" i="0" u="none" strike="noStrike" cap="none" dirty="0">
                <a:solidFill>
                  <a:srgbClr val="38761D"/>
                </a:solidFill>
                <a:latin typeface="Dosis"/>
                <a:ea typeface="Dosis"/>
                <a:cs typeface="Dosis"/>
                <a:sym typeface="Dosis"/>
              </a:rPr>
              <a:t>Unit</a:t>
            </a:r>
            <a:endParaRPr sz="5200" b="1" i="0" u="none" strike="noStrike" cap="none" dirty="0">
              <a:solidFill>
                <a:srgbClr val="38761D"/>
              </a:solidFill>
              <a:latin typeface="Dosis"/>
              <a:ea typeface="Dosis"/>
              <a:cs typeface="Dosis"/>
              <a:sym typeface="Dosis"/>
            </a:endParaRPr>
          </a:p>
          <a:p>
            <a:pPr marL="0" marR="0" lvl="0" indent="0" algn="ctr" rtl="0">
              <a:lnSpc>
                <a:spcPct val="100000"/>
              </a:lnSpc>
              <a:spcBef>
                <a:spcPts val="0"/>
              </a:spcBef>
              <a:spcAft>
                <a:spcPts val="0"/>
              </a:spcAft>
              <a:buClr>
                <a:srgbClr val="38761D"/>
              </a:buClr>
              <a:buSzPts val="5200"/>
              <a:buFont typeface="Dosis"/>
              <a:buNone/>
            </a:pPr>
            <a:r>
              <a:rPr lang="en" sz="5200" b="1" i="0" u="none" strike="noStrike" cap="none" dirty="0">
                <a:solidFill>
                  <a:srgbClr val="38761D"/>
                </a:solidFill>
                <a:latin typeface="Dosis"/>
                <a:ea typeface="Dosis"/>
                <a:cs typeface="Dosis"/>
                <a:sym typeface="Dosis"/>
              </a:rPr>
              <a:t>Lesson 3</a:t>
            </a:r>
            <a:endParaRPr sz="5200" b="1" i="0" u="none" strike="noStrike" cap="none" dirty="0">
              <a:solidFill>
                <a:srgbClr val="38761D"/>
              </a:solidFill>
              <a:latin typeface="Dosis"/>
              <a:ea typeface="Dosis"/>
              <a:cs typeface="Dosis"/>
              <a:sym typeface="Dosi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2885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Building Understandings</a:t>
            </a:r>
            <a:endParaRPr sz="3600" b="1" i="0" u="none" strike="noStrike" cap="none">
              <a:solidFill>
                <a:srgbClr val="38761D"/>
              </a:solidFill>
              <a:latin typeface="Dosis"/>
              <a:ea typeface="Dosis"/>
              <a:cs typeface="Dosis"/>
              <a:sym typeface="Dosis"/>
            </a:endParaRPr>
          </a:p>
        </p:txBody>
      </p:sp>
      <p:cxnSp>
        <p:nvCxnSpPr>
          <p:cNvPr id="158" name="Shape 158"/>
          <p:cNvCxnSpPr/>
          <p:nvPr/>
        </p:nvCxnSpPr>
        <p:spPr>
          <a:xfrm>
            <a:off x="311700" y="1052075"/>
            <a:ext cx="8476500" cy="33300"/>
          </a:xfrm>
          <a:prstGeom prst="straightConnector1">
            <a:avLst/>
          </a:prstGeom>
          <a:noFill/>
          <a:ln w="38100" cap="flat" cmpd="sng">
            <a:solidFill>
              <a:srgbClr val="38761D"/>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2885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Thought Experiment</a:t>
            </a:r>
            <a:endParaRPr sz="3600" b="1" i="0" u="none" strike="noStrike" cap="none">
              <a:solidFill>
                <a:srgbClr val="38761D"/>
              </a:solidFill>
              <a:latin typeface="Dosis"/>
              <a:ea typeface="Dosis"/>
              <a:cs typeface="Dosis"/>
              <a:sym typeface="Dosis"/>
            </a:endParaRPr>
          </a:p>
        </p:txBody>
      </p:sp>
      <p:cxnSp>
        <p:nvCxnSpPr>
          <p:cNvPr id="164" name="Shape 164"/>
          <p:cNvCxnSpPr/>
          <p:nvPr/>
        </p:nvCxnSpPr>
        <p:spPr>
          <a:xfrm>
            <a:off x="311700" y="1052075"/>
            <a:ext cx="8476500" cy="33300"/>
          </a:xfrm>
          <a:prstGeom prst="straightConnector1">
            <a:avLst/>
          </a:prstGeom>
          <a:noFill/>
          <a:ln w="38100" cap="flat" cmpd="sng">
            <a:solidFill>
              <a:srgbClr val="38761D"/>
            </a:solidFill>
            <a:prstDash val="solid"/>
            <a:round/>
            <a:headEnd type="none" w="sm" len="sm"/>
            <a:tailEnd type="none" w="sm" len="sm"/>
          </a:ln>
        </p:spPr>
      </p:cxnSp>
      <p:pic>
        <p:nvPicPr>
          <p:cNvPr id="165" name="Shape 165"/>
          <p:cNvPicPr preferRelativeResize="0"/>
          <p:nvPr/>
        </p:nvPicPr>
        <p:blipFill rotWithShape="1">
          <a:blip r:embed="rId3">
            <a:alphaModFix/>
          </a:blip>
          <a:srcRect/>
          <a:stretch/>
        </p:blipFill>
        <p:spPr>
          <a:xfrm>
            <a:off x="95900" y="1695675"/>
            <a:ext cx="6050600" cy="3025300"/>
          </a:xfrm>
          <a:prstGeom prst="rect">
            <a:avLst/>
          </a:prstGeom>
          <a:noFill/>
          <a:ln>
            <a:noFill/>
          </a:ln>
        </p:spPr>
      </p:pic>
      <p:pic>
        <p:nvPicPr>
          <p:cNvPr id="166" name="Shape 166"/>
          <p:cNvPicPr preferRelativeResize="0"/>
          <p:nvPr/>
        </p:nvPicPr>
        <p:blipFill rotWithShape="1">
          <a:blip r:embed="rId4">
            <a:alphaModFix/>
          </a:blip>
          <a:srcRect/>
          <a:stretch/>
        </p:blipFill>
        <p:spPr>
          <a:xfrm>
            <a:off x="4346238" y="3999562"/>
            <a:ext cx="4373812" cy="2858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What questions do you have now? </a:t>
            </a:r>
            <a:endParaRPr sz="3600" b="1" i="0" u="none" strike="noStrike" cap="none">
              <a:solidFill>
                <a:srgbClr val="38761D"/>
              </a:solidFill>
              <a:latin typeface="Dosis"/>
              <a:ea typeface="Dosis"/>
              <a:cs typeface="Dosis"/>
              <a:sym typeface="Dosis"/>
            </a:endParaRPr>
          </a:p>
        </p:txBody>
      </p:sp>
      <p:sp>
        <p:nvSpPr>
          <p:cNvPr id="172" name="Shape 17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3000" b="0" i="0" u="none" strike="noStrike" cap="none">
                <a:solidFill>
                  <a:schemeClr val="dk1"/>
                </a:solidFill>
                <a:latin typeface="Petrona"/>
                <a:ea typeface="Petrona"/>
                <a:cs typeface="Petrona"/>
                <a:sym typeface="Petrona"/>
              </a:rPr>
              <a:t>Write them down. </a:t>
            </a:r>
            <a:endParaRPr sz="3000" b="1" i="0" u="none" strike="noStrike" cap="none">
              <a:solidFill>
                <a:schemeClr val="dk1"/>
              </a:solidFill>
              <a:latin typeface="Dosis"/>
              <a:ea typeface="Dosis"/>
              <a:cs typeface="Dosis"/>
              <a:sym typeface="Dosis"/>
            </a:endParaRPr>
          </a:p>
          <a:p>
            <a:pPr marL="0" marR="0" lvl="0" indent="0" algn="l" rtl="0">
              <a:lnSpc>
                <a:spcPct val="100000"/>
              </a:lnSpc>
              <a:spcBef>
                <a:spcPts val="1600"/>
              </a:spcBef>
              <a:spcAft>
                <a:spcPts val="1000"/>
              </a:spcAft>
              <a:buClr>
                <a:schemeClr val="dk1"/>
              </a:buClr>
              <a:buSzPts val="1100"/>
              <a:buFont typeface="Arial"/>
              <a:buNone/>
            </a:pPr>
            <a:endParaRPr sz="3000" b="0" i="0" u="none" strike="noStrike" cap="none">
              <a:solidFill>
                <a:schemeClr val="dk1"/>
              </a:solidFill>
              <a:latin typeface="Petrona"/>
              <a:ea typeface="Petrona"/>
              <a:cs typeface="Petrona"/>
              <a:sym typeface="Petrona"/>
            </a:endParaRPr>
          </a:p>
        </p:txBody>
      </p:sp>
      <p:cxnSp>
        <p:nvCxnSpPr>
          <p:cNvPr id="173" name="Shape 173"/>
          <p:cNvCxnSpPr/>
          <p:nvPr/>
        </p:nvCxnSpPr>
        <p:spPr>
          <a:xfrm>
            <a:off x="367100" y="1501750"/>
            <a:ext cx="8476500" cy="33300"/>
          </a:xfrm>
          <a:prstGeom prst="straightConnector1">
            <a:avLst/>
          </a:prstGeom>
          <a:noFill/>
          <a:ln w="38100" cap="flat" cmpd="sng">
            <a:solidFill>
              <a:srgbClr val="38761D"/>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Where should we go next?</a:t>
            </a:r>
            <a:endParaRPr sz="3600" b="1" i="0" u="none" strike="noStrike" cap="none">
              <a:solidFill>
                <a:srgbClr val="38761D"/>
              </a:solidFill>
              <a:latin typeface="Dosis"/>
              <a:ea typeface="Dosis"/>
              <a:cs typeface="Dosis"/>
              <a:sym typeface="Dosis"/>
            </a:endParaRPr>
          </a:p>
        </p:txBody>
      </p:sp>
      <p:sp>
        <p:nvSpPr>
          <p:cNvPr id="179" name="Shape 17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Petrona"/>
              <a:buNone/>
            </a:pPr>
            <a:r>
              <a:rPr lang="en" sz="3000" b="0" i="0" u="none" strike="noStrike" cap="none">
                <a:solidFill>
                  <a:srgbClr val="000000"/>
                </a:solidFill>
                <a:latin typeface="Petrona"/>
                <a:ea typeface="Petrona"/>
                <a:cs typeface="Petrona"/>
                <a:sym typeface="Petrona"/>
              </a:rPr>
              <a:t>What questions and ideas do we have for how we might investigate these questions in future lessons? </a:t>
            </a:r>
            <a:endParaRPr sz="30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1600"/>
              </a:spcAft>
              <a:buClr>
                <a:srgbClr val="000000"/>
              </a:buClr>
              <a:buSzPts val="2400"/>
              <a:buFont typeface="Petrona"/>
              <a:buNone/>
            </a:pPr>
            <a:endParaRPr sz="3000" b="0" i="0" u="none" strike="noStrike" cap="none">
              <a:solidFill>
                <a:srgbClr val="000000"/>
              </a:solidFill>
              <a:latin typeface="Petrona"/>
              <a:ea typeface="Petrona"/>
              <a:cs typeface="Petrona"/>
              <a:sym typeface="Petrona"/>
            </a:endParaRPr>
          </a:p>
        </p:txBody>
      </p:sp>
      <p:cxnSp>
        <p:nvCxnSpPr>
          <p:cNvPr id="180" name="Shape 180"/>
          <p:cNvCxnSpPr/>
          <p:nvPr/>
        </p:nvCxnSpPr>
        <p:spPr>
          <a:xfrm>
            <a:off x="367100" y="1501750"/>
            <a:ext cx="8476500" cy="33300"/>
          </a:xfrm>
          <a:prstGeom prst="straightConnector1">
            <a:avLst/>
          </a:prstGeom>
          <a:noFill/>
          <a:ln w="38100" cap="flat" cmpd="sng">
            <a:solidFill>
              <a:srgbClr val="38761D"/>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Do now</a:t>
            </a:r>
            <a:endParaRPr sz="3600" b="1" i="0" u="none" strike="noStrike" cap="none">
              <a:solidFill>
                <a:srgbClr val="38761D"/>
              </a:solidFill>
              <a:latin typeface="Dosis"/>
              <a:ea typeface="Dosis"/>
              <a:cs typeface="Dosis"/>
              <a:sym typeface="Dosis"/>
            </a:endParaRPr>
          </a:p>
        </p:txBody>
      </p:sp>
      <p:cxnSp>
        <p:nvCxnSpPr>
          <p:cNvPr id="105" name="Shape 105"/>
          <p:cNvCxnSpPr/>
          <p:nvPr/>
        </p:nvCxnSpPr>
        <p:spPr>
          <a:xfrm>
            <a:off x="367100" y="1501750"/>
            <a:ext cx="8476500" cy="33300"/>
          </a:xfrm>
          <a:prstGeom prst="straightConnector1">
            <a:avLst/>
          </a:prstGeom>
          <a:noFill/>
          <a:ln w="38100" cap="flat" cmpd="sng">
            <a:solidFill>
              <a:srgbClr val="38761D"/>
            </a:solidFill>
            <a:prstDash val="solid"/>
            <a:round/>
            <a:headEnd type="none" w="sm" len="sm"/>
            <a:tailEnd type="none" w="sm" len="sm"/>
          </a:ln>
        </p:spPr>
      </p:cxnSp>
      <p:sp>
        <p:nvSpPr>
          <p:cNvPr id="106" name="Shape 106"/>
          <p:cNvSpPr txBox="1">
            <a:spLocks noGrp="1"/>
          </p:cNvSpPr>
          <p:nvPr>
            <p:ph type="body" idx="1"/>
          </p:nvPr>
        </p:nvSpPr>
        <p:spPr>
          <a:xfrm>
            <a:off x="311700" y="1811858"/>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Petrona"/>
              <a:buNone/>
            </a:pPr>
            <a:r>
              <a:rPr lang="en" sz="3000" b="0" i="0" u="none" strike="noStrike" cap="none">
                <a:solidFill>
                  <a:srgbClr val="000000"/>
                </a:solidFill>
                <a:latin typeface="Petrona"/>
                <a:ea typeface="Petrona"/>
                <a:cs typeface="Petrona"/>
                <a:sym typeface="Petrona"/>
              </a:rPr>
              <a:t>What did we decide we wanted to investigate last time?</a:t>
            </a:r>
            <a:endParaRPr sz="3000" b="0" i="0" u="none" strike="noStrike" cap="none">
              <a:solidFill>
                <a:srgbClr val="000000"/>
              </a:solidFill>
              <a:latin typeface="Petrona"/>
              <a:ea typeface="Petrona"/>
              <a:cs typeface="Petrona"/>
              <a:sym typeface="Petrona"/>
            </a:endParaRPr>
          </a:p>
          <a:p>
            <a:pPr marL="0" marR="0" lvl="0" indent="0" algn="l" rtl="0">
              <a:lnSpc>
                <a:spcPct val="100000"/>
              </a:lnSpc>
              <a:spcBef>
                <a:spcPts val="0"/>
              </a:spcBef>
              <a:spcAft>
                <a:spcPts val="0"/>
              </a:spcAft>
              <a:buClr>
                <a:schemeClr val="dk1"/>
              </a:buClr>
              <a:buSzPts val="1100"/>
              <a:buFont typeface="Arial"/>
              <a:buNone/>
            </a:pPr>
            <a:endParaRPr sz="3000" b="0" i="0" u="none" strike="noStrike" cap="none">
              <a:solidFill>
                <a:srgbClr val="000000"/>
              </a:solidFill>
              <a:latin typeface="Petrona"/>
              <a:ea typeface="Petrona"/>
              <a:cs typeface="Petrona"/>
              <a:sym typeface="Petrona"/>
            </a:endParaRPr>
          </a:p>
          <a:p>
            <a:pPr marL="0" marR="0" lvl="0" indent="0" algn="l" rtl="0">
              <a:lnSpc>
                <a:spcPct val="100000"/>
              </a:lnSpc>
              <a:spcBef>
                <a:spcPts val="0"/>
              </a:spcBef>
              <a:spcAft>
                <a:spcPts val="0"/>
              </a:spcAft>
              <a:buClr>
                <a:schemeClr val="dk1"/>
              </a:buClr>
              <a:buSzPts val="1100"/>
              <a:buFont typeface="Arial"/>
              <a:buNone/>
            </a:pPr>
            <a:endParaRPr sz="3000" b="0" i="0" u="none" strike="noStrike" cap="none">
              <a:solidFill>
                <a:srgbClr val="000000"/>
              </a:solidFill>
              <a:latin typeface="Petrona"/>
              <a:ea typeface="Petrona"/>
              <a:cs typeface="Petrona"/>
              <a:sym typeface="Petrona"/>
            </a:endParaRPr>
          </a:p>
          <a:p>
            <a:pPr marL="0" marR="0" lvl="0" indent="0" algn="l" rtl="0">
              <a:lnSpc>
                <a:spcPct val="100000"/>
              </a:lnSpc>
              <a:spcBef>
                <a:spcPts val="0"/>
              </a:spcBef>
              <a:spcAft>
                <a:spcPts val="0"/>
              </a:spcAft>
              <a:buClr>
                <a:srgbClr val="000000"/>
              </a:buClr>
              <a:buSzPts val="2400"/>
              <a:buFont typeface="Petrona"/>
              <a:buNone/>
            </a:pPr>
            <a:endParaRPr sz="3000" b="0" i="0" u="none" strike="noStrike" cap="none">
              <a:solidFill>
                <a:srgbClr val="000000"/>
              </a:solidFill>
              <a:latin typeface="Petrona"/>
              <a:ea typeface="Petrona"/>
              <a:cs typeface="Petrona"/>
              <a:sym typeface="Petro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2885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How do the landscapes of cities and states compare?</a:t>
            </a:r>
            <a:endParaRPr sz="3600" b="1" i="0" u="none" strike="noStrike" cap="none">
              <a:solidFill>
                <a:srgbClr val="38761D"/>
              </a:solidFill>
              <a:latin typeface="Dosis"/>
              <a:ea typeface="Dosis"/>
              <a:cs typeface="Dosis"/>
              <a:sym typeface="Dosis"/>
            </a:endParaRPr>
          </a:p>
        </p:txBody>
      </p:sp>
      <p:cxnSp>
        <p:nvCxnSpPr>
          <p:cNvPr id="112" name="Shape 112"/>
          <p:cNvCxnSpPr/>
          <p:nvPr/>
        </p:nvCxnSpPr>
        <p:spPr>
          <a:xfrm>
            <a:off x="333750" y="1618875"/>
            <a:ext cx="8476500" cy="33300"/>
          </a:xfrm>
          <a:prstGeom prst="straightConnector1">
            <a:avLst/>
          </a:prstGeom>
          <a:noFill/>
          <a:ln w="38100" cap="flat" cmpd="sng">
            <a:solidFill>
              <a:srgbClr val="38761D"/>
            </a:solidFill>
            <a:prstDash val="solid"/>
            <a:round/>
            <a:headEnd type="none" w="sm" len="sm"/>
            <a:tailEnd type="none" w="sm" len="sm"/>
          </a:ln>
        </p:spPr>
      </p:cxnSp>
      <p:pic>
        <p:nvPicPr>
          <p:cNvPr id="113" name="Shape 113" descr="venn.JPG"/>
          <p:cNvPicPr preferRelativeResize="0"/>
          <p:nvPr/>
        </p:nvPicPr>
        <p:blipFill rotWithShape="1">
          <a:blip r:embed="rId3">
            <a:alphaModFix/>
          </a:blip>
          <a:srcRect/>
          <a:stretch/>
        </p:blipFill>
        <p:spPr>
          <a:xfrm>
            <a:off x="147138" y="1720125"/>
            <a:ext cx="8849725" cy="4183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Ideas</a:t>
            </a:r>
            <a:endParaRPr sz="3600" b="1" i="0" u="none" strike="noStrike" cap="none">
              <a:solidFill>
                <a:srgbClr val="38761D"/>
              </a:solidFill>
              <a:latin typeface="Dosis"/>
              <a:ea typeface="Dosis"/>
              <a:cs typeface="Dosis"/>
              <a:sym typeface="Dosis"/>
            </a:endParaRPr>
          </a:p>
        </p:txBody>
      </p:sp>
      <p:cxnSp>
        <p:nvCxnSpPr>
          <p:cNvPr id="119" name="Shape 119"/>
          <p:cNvCxnSpPr/>
          <p:nvPr/>
        </p:nvCxnSpPr>
        <p:spPr>
          <a:xfrm>
            <a:off x="367100" y="1501750"/>
            <a:ext cx="8476500" cy="33300"/>
          </a:xfrm>
          <a:prstGeom prst="straightConnector1">
            <a:avLst/>
          </a:prstGeom>
          <a:noFill/>
          <a:ln w="38100" cap="flat" cmpd="sng">
            <a:solidFill>
              <a:srgbClr val="38761D"/>
            </a:solidFill>
            <a:prstDash val="solid"/>
            <a:round/>
            <a:headEnd type="none" w="sm" len="sm"/>
            <a:tailEnd type="none" w="sm" len="sm"/>
          </a:ln>
        </p:spPr>
      </p:cxnSp>
      <p:sp>
        <p:nvSpPr>
          <p:cNvPr id="120" name="Shape 120"/>
          <p:cNvSpPr txBox="1">
            <a:spLocks noGrp="1"/>
          </p:cNvSpPr>
          <p:nvPr>
            <p:ph type="body" idx="1"/>
          </p:nvPr>
        </p:nvSpPr>
        <p:spPr>
          <a:xfrm>
            <a:off x="311700" y="1679933"/>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Petrona"/>
              <a:buNone/>
            </a:pPr>
            <a:r>
              <a:rPr lang="en" sz="3000" b="0" i="0" u="none" strike="noStrike" cap="none">
                <a:solidFill>
                  <a:srgbClr val="000000"/>
                </a:solidFill>
                <a:latin typeface="Petrona"/>
                <a:ea typeface="Petrona"/>
                <a:cs typeface="Petrona"/>
                <a:sym typeface="Petrona"/>
              </a:rPr>
              <a:t>What resources could we use to better explore the differences in cities and states?</a:t>
            </a:r>
            <a:r>
              <a:rPr lang="en" sz="3000" b="0" i="0" u="none" strike="noStrike" cap="none">
                <a:solidFill>
                  <a:srgbClr val="FF0000"/>
                </a:solidFill>
                <a:latin typeface="Petrona"/>
                <a:ea typeface="Petrona"/>
                <a:cs typeface="Petrona"/>
                <a:sym typeface="Petrona"/>
              </a:rPr>
              <a:t> </a:t>
            </a:r>
            <a:endParaRPr sz="3000" b="0" i="0" u="none" strike="noStrike" cap="none">
              <a:solidFill>
                <a:srgbClr val="FF0000"/>
              </a:solidFill>
              <a:latin typeface="Petrona"/>
              <a:ea typeface="Petrona"/>
              <a:cs typeface="Petrona"/>
              <a:sym typeface="Petro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4"/>
        <p:cNvGrpSpPr/>
        <p:nvPr/>
      </p:nvGrpSpPr>
      <p:grpSpPr>
        <a:xfrm>
          <a:off x="0" y="0"/>
          <a:ext cx="0" cy="0"/>
          <a:chOff x="0" y="0"/>
          <a:chExt cx="0" cy="0"/>
        </a:xfrm>
      </p:grpSpPr>
      <p:pic>
        <p:nvPicPr>
          <p:cNvPr id="125" name="Shape 125" descr="Colorado Satellite Image"/>
          <p:cNvPicPr preferRelativeResize="0"/>
          <p:nvPr/>
        </p:nvPicPr>
        <p:blipFill rotWithShape="1">
          <a:blip r:embed="rId3">
            <a:alphaModFix/>
          </a:blip>
          <a:srcRect/>
          <a:stretch/>
        </p:blipFill>
        <p:spPr>
          <a:xfrm>
            <a:off x="176374" y="299915"/>
            <a:ext cx="8608725" cy="625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Driving Questions Board</a:t>
            </a:r>
            <a:endParaRPr sz="3600" b="1" i="0" u="none" strike="noStrike" cap="none">
              <a:solidFill>
                <a:srgbClr val="38761D"/>
              </a:solidFill>
              <a:latin typeface="Dosis"/>
              <a:ea typeface="Dosis"/>
              <a:cs typeface="Dosis"/>
              <a:sym typeface="Dosis"/>
            </a:endParaRPr>
          </a:p>
        </p:txBody>
      </p:sp>
      <p:cxnSp>
        <p:nvCxnSpPr>
          <p:cNvPr id="131" name="Shape 131"/>
          <p:cNvCxnSpPr/>
          <p:nvPr/>
        </p:nvCxnSpPr>
        <p:spPr>
          <a:xfrm>
            <a:off x="367100" y="1501750"/>
            <a:ext cx="8476500" cy="33300"/>
          </a:xfrm>
          <a:prstGeom prst="straightConnector1">
            <a:avLst/>
          </a:prstGeom>
          <a:noFill/>
          <a:ln w="38100" cap="flat" cmpd="sng">
            <a:solidFill>
              <a:srgbClr val="38761D"/>
            </a:solidFill>
            <a:prstDash val="solid"/>
            <a:round/>
            <a:headEnd type="none" w="sm" len="sm"/>
            <a:tailEnd type="none" w="sm" len="sm"/>
          </a:ln>
        </p:spPr>
      </p:cxnSp>
      <p:sp>
        <p:nvSpPr>
          <p:cNvPr id="132" name="Shape 132"/>
          <p:cNvSpPr txBox="1">
            <a:spLocks noGrp="1"/>
          </p:cNvSpPr>
          <p:nvPr>
            <p:ph type="body" idx="1"/>
          </p:nvPr>
        </p:nvSpPr>
        <p:spPr>
          <a:xfrm>
            <a:off x="311700" y="1679933"/>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Petrona"/>
              <a:buNone/>
            </a:pPr>
            <a:r>
              <a:rPr lang="en" sz="3000" b="0" i="0" u="none" strike="noStrike" cap="none" dirty="0">
                <a:solidFill>
                  <a:srgbClr val="FF0000"/>
                </a:solidFill>
                <a:latin typeface="Petrona"/>
                <a:ea typeface="Petrona"/>
                <a:cs typeface="Petrona"/>
                <a:sym typeface="Petrona"/>
              </a:rPr>
              <a:t>((Refer to/show students their own </a:t>
            </a:r>
            <a:r>
              <a:rPr lang="en" sz="3000" b="0" i="0" u="none" strike="noStrike" cap="none" dirty="0" smtClean="0">
                <a:solidFill>
                  <a:srgbClr val="FF0000"/>
                </a:solidFill>
                <a:latin typeface="Petrona"/>
                <a:ea typeface="Petrona"/>
                <a:cs typeface="Petrona"/>
                <a:sym typeface="Petrona"/>
              </a:rPr>
              <a:t>Driving </a:t>
            </a:r>
            <a:r>
              <a:rPr lang="en" sz="3000" dirty="0" smtClean="0">
                <a:solidFill>
                  <a:srgbClr val="FF0000"/>
                </a:solidFill>
              </a:rPr>
              <a:t>Q</a:t>
            </a:r>
            <a:r>
              <a:rPr lang="en" sz="3000" b="0" i="0" u="none" strike="noStrike" cap="none" dirty="0" smtClean="0">
                <a:solidFill>
                  <a:srgbClr val="FF0000"/>
                </a:solidFill>
                <a:latin typeface="Petrona"/>
                <a:ea typeface="Petrona"/>
                <a:cs typeface="Petrona"/>
                <a:sym typeface="Petrona"/>
              </a:rPr>
              <a:t>uestions Board </a:t>
            </a:r>
            <a:r>
              <a:rPr lang="en" sz="3000" b="0" i="0" u="none" strike="noStrike" cap="none" dirty="0">
                <a:solidFill>
                  <a:srgbClr val="FF0000"/>
                </a:solidFill>
                <a:latin typeface="Petrona"/>
                <a:ea typeface="Petrona"/>
                <a:cs typeface="Petrona"/>
                <a:sym typeface="Petrona"/>
              </a:rPr>
              <a:t>with questions collected around topics)) </a:t>
            </a:r>
            <a:endParaRPr sz="3000" b="0" i="0" u="none" strike="noStrike" cap="none" dirty="0">
              <a:solidFill>
                <a:srgbClr val="FF0000"/>
              </a:solidFill>
              <a:latin typeface="Petrona"/>
              <a:ea typeface="Petrona"/>
              <a:cs typeface="Petrona"/>
              <a:sym typeface="Petro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885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Brainstorm - How can we get the information we need? </a:t>
            </a:r>
            <a:endParaRPr sz="3600" b="1" i="0" u="none" strike="noStrike" cap="none">
              <a:solidFill>
                <a:srgbClr val="38761D"/>
              </a:solidFill>
              <a:latin typeface="Dosis"/>
              <a:ea typeface="Dosis"/>
              <a:cs typeface="Dosis"/>
              <a:sym typeface="Dosis"/>
            </a:endParaRPr>
          </a:p>
        </p:txBody>
      </p:sp>
      <p:cxnSp>
        <p:nvCxnSpPr>
          <p:cNvPr id="138" name="Shape 138"/>
          <p:cNvCxnSpPr/>
          <p:nvPr/>
        </p:nvCxnSpPr>
        <p:spPr>
          <a:xfrm>
            <a:off x="367100" y="1501750"/>
            <a:ext cx="8476500" cy="33300"/>
          </a:xfrm>
          <a:prstGeom prst="straightConnector1">
            <a:avLst/>
          </a:prstGeom>
          <a:noFill/>
          <a:ln w="38100" cap="flat" cmpd="sng">
            <a:solidFill>
              <a:srgbClr val="38761D"/>
            </a:solidFill>
            <a:prstDash val="solid"/>
            <a:round/>
            <a:headEnd type="none" w="sm" len="sm"/>
            <a:tailEnd type="none" w="sm" len="sm"/>
          </a:ln>
        </p:spPr>
      </p:cxnSp>
      <p:sp>
        <p:nvSpPr>
          <p:cNvPr id="139" name="Shape 139"/>
          <p:cNvSpPr txBox="1">
            <a:spLocks noGrp="1"/>
          </p:cNvSpPr>
          <p:nvPr>
            <p:ph type="body" idx="1"/>
          </p:nvPr>
        </p:nvSpPr>
        <p:spPr>
          <a:xfrm>
            <a:off x="311700" y="1811858"/>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Clr>
                <a:srgbClr val="000000"/>
              </a:buClr>
              <a:buSzPts val="2400"/>
              <a:buFont typeface="Petrona"/>
              <a:buNone/>
            </a:pPr>
            <a:endParaRPr sz="3000" b="0" i="0" u="none" strike="noStrike" cap="none">
              <a:solidFill>
                <a:srgbClr val="000000"/>
              </a:solidFill>
              <a:latin typeface="Petrona"/>
              <a:ea typeface="Petrona"/>
              <a:cs typeface="Petrona"/>
              <a:sym typeface="Petro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885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Investigation</a:t>
            </a:r>
            <a:endParaRPr sz="3600" b="1" i="0" u="none" strike="noStrike" cap="none">
              <a:solidFill>
                <a:srgbClr val="38761D"/>
              </a:solidFill>
              <a:latin typeface="Dosis"/>
              <a:ea typeface="Dosis"/>
              <a:cs typeface="Dosis"/>
              <a:sym typeface="Dosis"/>
            </a:endParaRPr>
          </a:p>
        </p:txBody>
      </p:sp>
      <p:cxnSp>
        <p:nvCxnSpPr>
          <p:cNvPr id="145" name="Shape 145"/>
          <p:cNvCxnSpPr/>
          <p:nvPr/>
        </p:nvCxnSpPr>
        <p:spPr>
          <a:xfrm>
            <a:off x="311700" y="1052075"/>
            <a:ext cx="8476500" cy="33300"/>
          </a:xfrm>
          <a:prstGeom prst="straightConnector1">
            <a:avLst/>
          </a:prstGeom>
          <a:noFill/>
          <a:ln w="38100" cap="flat" cmpd="sng">
            <a:solidFill>
              <a:srgbClr val="38761D"/>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Albedo Reading Guide</a:t>
            </a:r>
            <a:endParaRPr sz="3600" b="1" i="0" u="none" strike="noStrike" cap="none">
              <a:solidFill>
                <a:srgbClr val="38761D"/>
              </a:solidFill>
              <a:latin typeface="Dosis"/>
              <a:ea typeface="Dosis"/>
              <a:cs typeface="Dosis"/>
              <a:sym typeface="Dosis"/>
            </a:endParaRPr>
          </a:p>
        </p:txBody>
      </p:sp>
      <p:cxnSp>
        <p:nvCxnSpPr>
          <p:cNvPr id="151" name="Shape 151"/>
          <p:cNvCxnSpPr/>
          <p:nvPr/>
        </p:nvCxnSpPr>
        <p:spPr>
          <a:xfrm>
            <a:off x="333750" y="1323575"/>
            <a:ext cx="8476500" cy="33300"/>
          </a:xfrm>
          <a:prstGeom prst="straightConnector1">
            <a:avLst/>
          </a:prstGeom>
          <a:noFill/>
          <a:ln w="38100" cap="flat" cmpd="sng">
            <a:solidFill>
              <a:srgbClr val="38761D"/>
            </a:solidFill>
            <a:prstDash val="solid"/>
            <a:round/>
            <a:headEnd type="none" w="sm" len="sm"/>
            <a:tailEnd type="none" w="sm" len="sm"/>
          </a:ln>
        </p:spPr>
      </p:cxnSp>
      <p:sp>
        <p:nvSpPr>
          <p:cNvPr id="152" name="Shape 15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2400"/>
              <a:buFont typeface="Petrona"/>
              <a:buNone/>
            </a:pPr>
            <a:r>
              <a:rPr lang="en" sz="2400" b="0" i="0" u="none" strike="noStrike" cap="none">
                <a:solidFill>
                  <a:srgbClr val="000000"/>
                </a:solidFill>
                <a:latin typeface="Petrona"/>
                <a:ea typeface="Petrona"/>
                <a:cs typeface="Petrona"/>
                <a:sym typeface="Petrona"/>
              </a:rPr>
              <a:t>Complete the Albedo Reading and questions</a:t>
            </a:r>
            <a:endParaRPr sz="2400" b="0" i="0" u="none" strike="noStrike" cap="none">
              <a:solidFill>
                <a:srgbClr val="000000"/>
              </a:solidFill>
              <a:latin typeface="Petrona"/>
              <a:ea typeface="Petrona"/>
              <a:cs typeface="Petrona"/>
              <a:sym typeface="Petron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1118</Words>
  <Application>Microsoft Office PowerPoint</Application>
  <PresentationFormat>On-screen Show (4:3)</PresentationFormat>
  <Paragraphs>129</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Petrona</vt:lpstr>
      <vt:lpstr>Arial</vt:lpstr>
      <vt:lpstr>Cambria</vt:lpstr>
      <vt:lpstr>Calibri</vt:lpstr>
      <vt:lpstr>Dosis</vt:lpstr>
      <vt:lpstr>Simple Light</vt:lpstr>
      <vt:lpstr>Simple Light</vt:lpstr>
      <vt:lpstr>HS Climate Resiliency Unit Lesson 3</vt:lpstr>
      <vt:lpstr>Do now</vt:lpstr>
      <vt:lpstr>How do the landscapes of cities and states compare?</vt:lpstr>
      <vt:lpstr>Ideas</vt:lpstr>
      <vt:lpstr>PowerPoint Presentation</vt:lpstr>
      <vt:lpstr>Driving Questions Board</vt:lpstr>
      <vt:lpstr>Brainstorm - How can we get the information we need? </vt:lpstr>
      <vt:lpstr>Investigation</vt:lpstr>
      <vt:lpstr>Albedo Reading Guide</vt:lpstr>
      <vt:lpstr>Building Understandings</vt:lpstr>
      <vt:lpstr>Thought Experiment</vt:lpstr>
      <vt:lpstr>What questions do you have now? </vt:lpstr>
      <vt:lpstr>Where should we go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 Climate Change Unit Lesson 3</dc:title>
  <dc:creator>CIRES student</dc:creator>
  <cp:lastModifiedBy>CIRES Message Center</cp:lastModifiedBy>
  <cp:revision>3</cp:revision>
  <dcterms:modified xsi:type="dcterms:W3CDTF">2020-03-09T18:51:09Z</dcterms:modified>
</cp:coreProperties>
</file>