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Lst>
  <p:notesMasterIdLst>
    <p:notesMasterId r:id="rId12"/>
  </p:notesMasterIdLst>
  <p:sldIdLst>
    <p:sldId id="256" r:id="rId2"/>
    <p:sldId id="257" r:id="rId3"/>
    <p:sldId id="258" r:id="rId4"/>
    <p:sldId id="259" r:id="rId5"/>
    <p:sldId id="261" r:id="rId6"/>
    <p:sldId id="260" r:id="rId7"/>
    <p:sldId id="265" r:id="rId8"/>
    <p:sldId id="262" r:id="rId9"/>
    <p:sldId id="263" r:id="rId10"/>
    <p:sldId id="264"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9715"/>
  </p:normalViewPr>
  <p:slideViewPr>
    <p:cSldViewPr snapToGrid="0" snapToObjects="1">
      <p:cViewPr varScale="1">
        <p:scale>
          <a:sx n="94" d="100"/>
          <a:sy n="94" d="100"/>
        </p:scale>
        <p:origin x="1884"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2325369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cience.nasa.gov/science-news/science-at-nasa/1998/essd20nov98_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cience.nasa.gov/science-news/science-at-nasa/1998/essd20nov98_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cience.nasa.gov/science-news/science-at-nasa/1998/essd20nov98_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cience.nasa.gov/science-news/science-at-nasa/1998/essd20nov98_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ience.nasa.gov/science-news/science-at-nasa/1998/essd20nov98_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a:buNone/>
            </a:pPr>
            <a:r>
              <a:rPr lang="en-US" sz="1100" b="1" i="0" u="none" strike="noStrike" cap="none" dirty="0" smtClean="0">
                <a:solidFill>
                  <a:srgbClr val="000000"/>
                </a:solidFill>
                <a:effectLst/>
                <a:latin typeface="Arial"/>
                <a:ea typeface="Arial"/>
                <a:cs typeface="Arial"/>
                <a:sym typeface="Arial"/>
              </a:rPr>
              <a:t>5. (10 min) </a:t>
            </a:r>
            <a:r>
              <a:rPr lang="en-US" sz="1100" b="0" i="1"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Ask student to brainstorm what our next steps should be in our investigations.</a:t>
            </a:r>
            <a:r>
              <a:rPr lang="en-US" sz="1100" b="1" i="1" u="none" strike="noStrike" cap="none" baseline="30000" dirty="0" smtClean="0">
                <a:solidFill>
                  <a:srgbClr val="000000"/>
                </a:solidFill>
                <a:effectLst/>
                <a:latin typeface="Arial"/>
                <a:ea typeface="Arial"/>
                <a:cs typeface="Arial"/>
                <a:sym typeface="Arial"/>
              </a:rPr>
              <a:t>4</a:t>
            </a:r>
          </a:p>
          <a:p>
            <a:pPr marL="139700" indent="0" rtl="0">
              <a:buNone/>
            </a:pPr>
            <a:endParaRPr lang="en-US" b="0" dirty="0" smtClean="0">
              <a:effectLst/>
            </a:endParaRPr>
          </a:p>
          <a:p>
            <a:pPr marL="139700" indent="0" rtl="0">
              <a:buNone/>
            </a:pPr>
            <a:r>
              <a:rPr lang="en-US" sz="1100" b="1" i="0" u="sng" strike="noStrike" cap="none" dirty="0" smtClean="0">
                <a:solidFill>
                  <a:srgbClr val="000000"/>
                </a:solidFill>
                <a:effectLst/>
                <a:latin typeface="Arial"/>
                <a:ea typeface="Arial"/>
                <a:cs typeface="Arial"/>
                <a:sym typeface="Arial"/>
              </a:rPr>
              <a:t>Suggested Prompts: </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What do we need to investigate next time we meet for science?</a:t>
            </a:r>
          </a:p>
          <a:p>
            <a:pPr marL="139700" indent="0" rtl="0">
              <a:buNone/>
            </a:pPr>
            <a:endParaRPr lang="en-US" sz="1100" b="1" i="0" u="none" strike="noStrike" cap="none" dirty="0" smtClean="0">
              <a:solidFill>
                <a:srgbClr val="000000"/>
              </a:solidFill>
              <a:effectLst/>
              <a:latin typeface="Arial"/>
              <a:ea typeface="Arial"/>
              <a:cs typeface="Arial"/>
              <a:sym typeface="Arial"/>
            </a:endParaRPr>
          </a:p>
          <a:p>
            <a:pPr marL="139700" indent="0" rtl="0">
              <a:buNone/>
            </a:pPr>
            <a:r>
              <a:rPr lang="en-US" sz="1100" b="1" i="0" u="none" strike="noStrike" cap="none" dirty="0" smtClean="0">
                <a:solidFill>
                  <a:srgbClr val="000000"/>
                </a:solidFill>
                <a:effectLst/>
                <a:latin typeface="Arial"/>
                <a:ea typeface="Arial"/>
                <a:cs typeface="Arial"/>
                <a:sym typeface="Arial"/>
              </a:rPr>
              <a:t>Listen for </a:t>
            </a:r>
            <a:r>
              <a:rPr lang="en-US" sz="1100" b="1" i="1" u="none" strike="noStrike" cap="none" dirty="0" smtClean="0">
                <a:solidFill>
                  <a:srgbClr val="000000"/>
                </a:solidFill>
                <a:effectLst/>
                <a:latin typeface="Arial"/>
                <a:ea typeface="Arial"/>
                <a:cs typeface="Arial"/>
                <a:sym typeface="Arial"/>
              </a:rPr>
              <a:t>student responses</a:t>
            </a:r>
            <a:r>
              <a:rPr lang="en-US" sz="1100" b="1" i="0" u="none" strike="noStrike" cap="none" dirty="0" smtClean="0">
                <a:solidFill>
                  <a:srgbClr val="000000"/>
                </a:solidFill>
                <a:effectLst/>
                <a:latin typeface="Arial"/>
                <a:ea typeface="Arial"/>
                <a:cs typeface="Arial"/>
                <a:sym typeface="Arial"/>
              </a:rPr>
              <a:t> such as:</a:t>
            </a:r>
            <a:endParaRPr lang="en-US" b="0" dirty="0" smtClean="0">
              <a:effectLst/>
            </a:endParaRPr>
          </a:p>
          <a:p>
            <a:pPr rtl="0" fontAlgn="base"/>
            <a:r>
              <a:rPr lang="en-US" sz="1100" b="0" i="1" u="none" strike="noStrike" cap="none" dirty="0" smtClean="0">
                <a:solidFill>
                  <a:srgbClr val="000000"/>
                </a:solidFill>
                <a:effectLst/>
                <a:latin typeface="Arial"/>
                <a:ea typeface="Arial"/>
                <a:cs typeface="Arial"/>
                <a:sym typeface="Arial"/>
              </a:rPr>
              <a:t>We should look at data from different areas, including places where population is growing versus staying the same, and see if the same increase in temperature is happening in</a:t>
            </a:r>
            <a:r>
              <a:rPr lang="en-US" sz="1100" b="0" i="1" u="none" strike="noStrike" cap="none" baseline="0" dirty="0" smtClean="0">
                <a:solidFill>
                  <a:srgbClr val="000000"/>
                </a:solidFill>
                <a:effectLst/>
                <a:latin typeface="Arial"/>
                <a:ea typeface="Arial"/>
                <a:cs typeface="Arial"/>
                <a:sym typeface="Arial"/>
              </a:rPr>
              <a:t> the different areas</a:t>
            </a:r>
            <a:r>
              <a:rPr lang="en-US" sz="1100" b="0" i="1" u="none" strike="noStrike" cap="none" dirty="0" smtClean="0">
                <a:solidFill>
                  <a:srgbClr val="000000"/>
                </a:solidFill>
                <a:effectLst/>
                <a:latin typeface="Arial"/>
                <a:ea typeface="Arial"/>
                <a:cs typeface="Arial"/>
                <a:sym typeface="Arial"/>
              </a:rPr>
              <a:t>.</a:t>
            </a:r>
            <a:endParaRPr lang="en-US" sz="1100" b="1" i="1"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a:buNone/>
            </a:pPr>
            <a:r>
              <a:rPr lang="en-US" sz="1100" b="1" i="0" u="none" strike="noStrike" cap="none" dirty="0" smtClean="0">
                <a:solidFill>
                  <a:srgbClr val="000000"/>
                </a:solidFill>
                <a:effectLst/>
                <a:latin typeface="Arial"/>
                <a:ea typeface="Arial"/>
                <a:cs typeface="Arial"/>
                <a:sym typeface="Arial"/>
              </a:rPr>
              <a:t>1. (15 min) Begin with a  Consensus Building Discussion </a:t>
            </a:r>
            <a:r>
              <a:rPr lang="en-US" sz="1100" b="1" i="1" u="none" strike="noStrike" cap="none" baseline="30000" dirty="0" smtClean="0">
                <a:solidFill>
                  <a:srgbClr val="000000"/>
                </a:solidFill>
                <a:effectLst/>
                <a:latin typeface="Arial"/>
                <a:ea typeface="Arial"/>
                <a:cs typeface="Arial"/>
                <a:sym typeface="Arial"/>
              </a:rPr>
              <a:t>1</a:t>
            </a:r>
            <a:r>
              <a:rPr lang="en-US" sz="1100" b="1" i="0" u="none" strike="noStrike" cap="none" dirty="0" smtClean="0">
                <a:solidFill>
                  <a:srgbClr val="000000"/>
                </a:solidFill>
                <a:effectLst/>
                <a:latin typeface="Arial"/>
                <a:ea typeface="Arial"/>
                <a:cs typeface="Arial"/>
                <a:sym typeface="Arial"/>
              </a:rPr>
              <a:t> to help reorient students in the storyline.  Use the following prompts to help students articulate what they figured out in the last lesson.</a:t>
            </a:r>
            <a:endParaRPr lang="en-US" b="0" dirty="0" smtClean="0">
              <a:effectLst/>
            </a:endParaRPr>
          </a:p>
          <a:p>
            <a:pPr marL="139700" indent="0" rtl="0">
              <a:buNone/>
            </a:pPr>
            <a:r>
              <a:rPr lang="en-US" sz="1100" b="1" i="0" u="sng" strike="noStrike" cap="none" dirty="0" smtClean="0">
                <a:solidFill>
                  <a:srgbClr val="000000"/>
                </a:solidFill>
                <a:effectLst/>
                <a:latin typeface="Arial"/>
                <a:ea typeface="Arial"/>
                <a:cs typeface="Arial"/>
                <a:sym typeface="Arial"/>
              </a:rPr>
              <a:t>Suggested Prompts: </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During our last class, we looked at different types of information about the cities that are getting hotter.  What things did we decide are NOT causing temperatures to increase? What things did we decide ARE causing temperatures to increase? </a:t>
            </a:r>
          </a:p>
          <a:p>
            <a:pPr rtl="0" fontAlgn="base"/>
            <a:r>
              <a:rPr lang="en-US" sz="1100" b="0" i="0" u="none" strike="noStrike" cap="none" dirty="0" smtClean="0">
                <a:solidFill>
                  <a:srgbClr val="000000"/>
                </a:solidFill>
                <a:effectLst/>
                <a:latin typeface="Arial"/>
                <a:ea typeface="Arial"/>
                <a:cs typeface="Arial"/>
                <a:sym typeface="Arial"/>
              </a:rPr>
              <a:t>What did we decide that we still need to figure out?</a:t>
            </a:r>
            <a:br>
              <a:rPr lang="en-US" sz="1100" b="0" i="0" u="none" strike="noStrike" cap="none" dirty="0" smtClean="0">
                <a:solidFill>
                  <a:srgbClr val="000000"/>
                </a:solidFill>
                <a:effectLst/>
                <a:latin typeface="Arial"/>
                <a:ea typeface="Arial"/>
                <a:cs typeface="Arial"/>
                <a:sym typeface="Arial"/>
              </a:rPr>
            </a:br>
            <a:endParaRPr lang="en-US" sz="1100" b="0" i="0" u="none" strike="noStrike" cap="none" dirty="0" smtClean="0">
              <a:solidFill>
                <a:srgbClr val="000000"/>
              </a:solidFill>
              <a:effectLst/>
              <a:latin typeface="Arial"/>
              <a:ea typeface="Arial"/>
              <a:cs typeface="Arial"/>
              <a:sym typeface="Arial"/>
            </a:endParaRPr>
          </a:p>
          <a:p>
            <a:pPr marL="139700" indent="0" rtl="0">
              <a:buNone/>
            </a:pPr>
            <a:r>
              <a:rPr lang="en-US" sz="1100" b="1" i="0" u="none" strike="noStrike" cap="none" dirty="0" smtClean="0">
                <a:solidFill>
                  <a:srgbClr val="000000"/>
                </a:solidFill>
                <a:effectLst/>
                <a:latin typeface="Arial"/>
                <a:ea typeface="Arial"/>
                <a:cs typeface="Arial"/>
                <a:sym typeface="Arial"/>
              </a:rPr>
              <a:t>Listen for </a:t>
            </a:r>
            <a:r>
              <a:rPr lang="en-US" sz="1100" b="1" i="1" u="none" strike="noStrike" cap="none" dirty="0" smtClean="0">
                <a:solidFill>
                  <a:srgbClr val="000000"/>
                </a:solidFill>
                <a:effectLst/>
                <a:latin typeface="Arial"/>
                <a:ea typeface="Arial"/>
                <a:cs typeface="Arial"/>
                <a:sym typeface="Arial"/>
              </a:rPr>
              <a:t>student responses </a:t>
            </a:r>
            <a:r>
              <a:rPr lang="en-US" sz="1100" b="1" i="1" u="none" strike="noStrike" cap="none" baseline="30000" dirty="0" smtClean="0">
                <a:solidFill>
                  <a:srgbClr val="000000"/>
                </a:solidFill>
                <a:effectLst/>
                <a:latin typeface="Arial"/>
                <a:ea typeface="Arial"/>
                <a:cs typeface="Arial"/>
                <a:sym typeface="Arial"/>
              </a:rPr>
              <a:t>2</a:t>
            </a:r>
            <a:r>
              <a:rPr lang="en-US" sz="1100" b="1" i="0" u="none" strike="noStrike" cap="none" dirty="0" smtClean="0">
                <a:solidFill>
                  <a:srgbClr val="000000"/>
                </a:solidFill>
                <a:effectLst/>
                <a:latin typeface="Arial"/>
                <a:ea typeface="Arial"/>
                <a:cs typeface="Arial"/>
                <a:sym typeface="Arial"/>
              </a:rPr>
              <a:t> that refer to what we figured out last time, such as: </a:t>
            </a:r>
            <a:endParaRPr lang="en-US" b="0" dirty="0" smtClean="0">
              <a:effectLst/>
            </a:endParaRPr>
          </a:p>
          <a:p>
            <a:pPr rtl="0" fontAlgn="base"/>
            <a:r>
              <a:rPr lang="en-US" sz="1100" b="0" i="1" u="none" strike="noStrike" cap="none" dirty="0" smtClean="0">
                <a:solidFill>
                  <a:srgbClr val="000000"/>
                </a:solidFill>
                <a:effectLst/>
                <a:latin typeface="Arial"/>
                <a:ea typeface="Arial"/>
                <a:cs typeface="Arial"/>
                <a:sym typeface="Arial"/>
              </a:rPr>
              <a:t>We decided that the amount of sun is not causing temperatures to increase.</a:t>
            </a:r>
            <a:endParaRPr lang="en-US" sz="1100" b="1" i="1" u="none" strike="noStrike" cap="none" dirty="0" smtClean="0">
              <a:solidFill>
                <a:srgbClr val="000000"/>
              </a:solidFill>
              <a:effectLst/>
              <a:latin typeface="Arial"/>
              <a:ea typeface="Arial"/>
              <a:cs typeface="Arial"/>
              <a:sym typeface="Arial"/>
            </a:endParaRPr>
          </a:p>
          <a:p>
            <a:pPr rtl="0" fontAlgn="base"/>
            <a:r>
              <a:rPr lang="en-US" sz="1100" b="0" i="0" u="none" strike="noStrike" cap="none" dirty="0" smtClean="0">
                <a:solidFill>
                  <a:srgbClr val="000000"/>
                </a:solidFill>
                <a:effectLst/>
                <a:latin typeface="Arial"/>
                <a:ea typeface="Arial"/>
                <a:cs typeface="Arial"/>
                <a:sym typeface="Arial"/>
              </a:rPr>
              <a:t>Ask:  What evidence showed us this?</a:t>
            </a:r>
            <a:endParaRPr lang="en-US" sz="1100" b="0" i="1" u="none" strike="noStrike" cap="none" dirty="0" smtClean="0">
              <a:solidFill>
                <a:srgbClr val="000000"/>
              </a:solidFill>
              <a:effectLst/>
              <a:latin typeface="Arial"/>
              <a:ea typeface="Arial"/>
              <a:cs typeface="Arial"/>
              <a:sym typeface="Arial"/>
            </a:endParaRPr>
          </a:p>
          <a:p>
            <a:pPr rtl="0" fontAlgn="base"/>
            <a:r>
              <a:rPr lang="en-US" sz="1100" b="0" i="1" u="none" strike="noStrike" cap="none" dirty="0" smtClean="0">
                <a:solidFill>
                  <a:srgbClr val="000000"/>
                </a:solidFill>
                <a:effectLst/>
                <a:latin typeface="Arial"/>
                <a:ea typeface="Arial"/>
                <a:cs typeface="Arial"/>
                <a:sym typeface="Arial"/>
              </a:rPr>
              <a:t>We decided that the amount of precipitation is not causing temperatures to increase.</a:t>
            </a:r>
            <a:endParaRPr lang="en-US" sz="1100" b="1" i="1" u="none" strike="noStrike" cap="none" dirty="0" smtClean="0">
              <a:solidFill>
                <a:srgbClr val="000000"/>
              </a:solidFill>
              <a:effectLst/>
              <a:latin typeface="Arial"/>
              <a:ea typeface="Arial"/>
              <a:cs typeface="Arial"/>
              <a:sym typeface="Arial"/>
            </a:endParaRPr>
          </a:p>
          <a:p>
            <a:pPr rtl="0" fontAlgn="base"/>
            <a:r>
              <a:rPr lang="en-US" sz="1100" b="0" i="0" u="none" strike="noStrike" cap="none" dirty="0" smtClean="0">
                <a:solidFill>
                  <a:srgbClr val="000000"/>
                </a:solidFill>
                <a:effectLst/>
                <a:latin typeface="Arial"/>
                <a:ea typeface="Arial"/>
                <a:cs typeface="Arial"/>
                <a:sym typeface="Arial"/>
              </a:rPr>
              <a:t>Ask:  What evidence showed us this?</a:t>
            </a:r>
            <a:endParaRPr lang="en-US" sz="1100" b="0" i="1" u="none" strike="noStrike" cap="none" dirty="0" smtClean="0">
              <a:solidFill>
                <a:srgbClr val="000000"/>
              </a:solidFill>
              <a:effectLst/>
              <a:latin typeface="Arial"/>
              <a:ea typeface="Arial"/>
              <a:cs typeface="Arial"/>
              <a:sym typeface="Arial"/>
            </a:endParaRPr>
          </a:p>
          <a:p>
            <a:pPr rtl="0" fontAlgn="base"/>
            <a:r>
              <a:rPr lang="en-US" sz="1100" b="0" i="1" u="none" strike="noStrike" cap="none" dirty="0" smtClean="0">
                <a:solidFill>
                  <a:srgbClr val="000000"/>
                </a:solidFill>
                <a:effectLst/>
                <a:latin typeface="Arial"/>
                <a:ea typeface="Arial"/>
                <a:cs typeface="Arial"/>
                <a:sym typeface="Arial"/>
              </a:rPr>
              <a:t>We decided that increased population is causing the temperature to increase.</a:t>
            </a:r>
          </a:p>
          <a:p>
            <a:pPr rtl="0" fontAlgn="base"/>
            <a:r>
              <a:rPr lang="en-US" sz="1100" b="0" i="0" u="none" strike="noStrike" cap="none" dirty="0" smtClean="0">
                <a:solidFill>
                  <a:srgbClr val="000000"/>
                </a:solidFill>
                <a:effectLst/>
                <a:latin typeface="Arial"/>
                <a:ea typeface="Arial"/>
                <a:cs typeface="Arial"/>
                <a:sym typeface="Arial"/>
              </a:rPr>
              <a:t>Ask:  What evidence showed us this?</a:t>
            </a:r>
            <a:endParaRPr lang="en-US" sz="1100" b="0" i="1" u="none" strike="noStrike" cap="none" dirty="0" smtClean="0">
              <a:solidFill>
                <a:srgbClr val="000000"/>
              </a:solidFill>
              <a:effectLst/>
              <a:latin typeface="Arial"/>
              <a:ea typeface="Arial"/>
              <a:cs typeface="Arial"/>
              <a:sym typeface="Arial"/>
            </a:endParaRPr>
          </a:p>
          <a:p>
            <a:pPr rtl="0" fontAlgn="base"/>
            <a:r>
              <a:rPr lang="en-US" sz="1100" b="0" i="1" u="none" strike="noStrike" cap="none" dirty="0" smtClean="0">
                <a:solidFill>
                  <a:srgbClr val="000000"/>
                </a:solidFill>
                <a:effectLst/>
                <a:latin typeface="Arial"/>
                <a:ea typeface="Arial"/>
                <a:cs typeface="Arial"/>
                <a:sym typeface="Arial"/>
              </a:rPr>
              <a:t>We decided that when there are more people in an area, the people will replace areas that used to be full of plants with buildings, parking lots, and other human-made structures.  </a:t>
            </a:r>
          </a:p>
          <a:p>
            <a:pPr rtl="0" fontAlgn="base"/>
            <a:r>
              <a:rPr lang="en-US" sz="1100" b="0" i="0" u="none" strike="noStrike" cap="none" dirty="0" smtClean="0">
                <a:solidFill>
                  <a:srgbClr val="000000"/>
                </a:solidFill>
                <a:effectLst/>
                <a:latin typeface="Arial"/>
                <a:ea typeface="Arial"/>
                <a:cs typeface="Arial"/>
                <a:sym typeface="Arial"/>
              </a:rPr>
              <a:t>Ask:  What evidence showed us this?</a:t>
            </a:r>
            <a:endParaRPr lang="en-US" sz="1100" b="0" i="1" u="none" strike="noStrike" cap="none" dirty="0" smtClean="0">
              <a:solidFill>
                <a:srgbClr val="000000"/>
              </a:solidFill>
              <a:effectLst/>
              <a:latin typeface="Arial"/>
              <a:ea typeface="Arial"/>
              <a:cs typeface="Arial"/>
              <a:sym typeface="Arial"/>
            </a:endParaRPr>
          </a:p>
          <a:p>
            <a:pPr rtl="0" fontAlgn="base"/>
            <a:r>
              <a:rPr lang="en-US" sz="1100" b="0" i="1" u="none" strike="noStrike" cap="none" dirty="0" smtClean="0">
                <a:solidFill>
                  <a:srgbClr val="000000"/>
                </a:solidFill>
                <a:effectLst/>
                <a:latin typeface="Arial"/>
                <a:ea typeface="Arial"/>
                <a:cs typeface="Arial"/>
                <a:sym typeface="Arial"/>
              </a:rPr>
              <a:t>We decided we needed to investigate some cities that have grown a lot in the past few years to see if we can find a pattern here that helps us answer this question. </a:t>
            </a:r>
          </a:p>
          <a:p>
            <a:pPr rtl="0" fontAlgn="base"/>
            <a:r>
              <a:rPr lang="en-US" sz="1100" b="0" i="0" u="none" strike="noStrike" cap="none" dirty="0" smtClean="0">
                <a:solidFill>
                  <a:srgbClr val="000000"/>
                </a:solidFill>
                <a:effectLst/>
                <a:latin typeface="Arial"/>
                <a:ea typeface="Arial"/>
                <a:cs typeface="Arial"/>
                <a:sym typeface="Arial"/>
              </a:rPr>
              <a:t>Ask:  What kind of a pattern should we look for?  What will this tell us?</a:t>
            </a:r>
            <a:endParaRPr lang="en-US" sz="1100" b="0" i="1" u="none" strike="noStrike" cap="none" dirty="0" smtClean="0">
              <a:solidFill>
                <a:srgbClr val="000000"/>
              </a:solidFill>
              <a:effectLst/>
              <a:latin typeface="Arial"/>
              <a:ea typeface="Arial"/>
              <a:cs typeface="Arial"/>
              <a:sym typeface="Arial"/>
            </a:endParaRPr>
          </a:p>
          <a:p>
            <a:pPr rtl="0" fontAlgn="base"/>
            <a:r>
              <a:rPr lang="en-US" sz="1100" b="0" i="0" u="none" strike="noStrike" cap="none" dirty="0" smtClean="0">
                <a:solidFill>
                  <a:srgbClr val="000000"/>
                </a:solidFill>
                <a:effectLst/>
                <a:latin typeface="Arial"/>
                <a:ea typeface="Arial"/>
                <a:cs typeface="Arial"/>
                <a:sym typeface="Arial"/>
              </a:rPr>
              <a:t>What if we do not see this pattern?  What else could we look for?</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a:buNone/>
            </a:pPr>
            <a:r>
              <a:rPr lang="en-US" sz="1100" b="1" i="0" u="none" strike="noStrike" cap="none" dirty="0" smtClean="0">
                <a:solidFill>
                  <a:srgbClr val="000000"/>
                </a:solidFill>
                <a:effectLst/>
                <a:latin typeface="Arial"/>
                <a:ea typeface="Arial"/>
                <a:cs typeface="Arial"/>
                <a:sym typeface="Arial"/>
              </a:rPr>
              <a:t>2.  (35 min) Picture comparisons: Show students pairs of pictures of areas that have increased in population over the last 30 or so years.</a:t>
            </a:r>
            <a:endParaRPr lang="en-US" b="0" dirty="0" smtClean="0">
              <a:effectLst/>
            </a:endParaRPr>
          </a:p>
          <a:p>
            <a:pPr marL="139700" indent="0" rtl="0">
              <a:buNone/>
            </a:pPr>
            <a:r>
              <a:rPr lang="en-US" sz="1100" b="1" i="0" u="sng" strike="noStrike" cap="none" dirty="0" smtClean="0">
                <a:solidFill>
                  <a:srgbClr val="000000"/>
                </a:solidFill>
                <a:effectLst/>
                <a:latin typeface="Arial"/>
                <a:ea typeface="Arial"/>
                <a:cs typeface="Arial"/>
                <a:sym typeface="Arial"/>
              </a:rPr>
              <a:t>Ask students:</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What looks different between the two pictures?</a:t>
            </a:r>
          </a:p>
          <a:p>
            <a:pPr rtl="0" fontAlgn="base"/>
            <a:r>
              <a:rPr lang="en-US" sz="1100" b="0" i="0" u="none" strike="noStrike" cap="none" dirty="0" smtClean="0">
                <a:solidFill>
                  <a:srgbClr val="000000"/>
                </a:solidFill>
                <a:effectLst/>
                <a:latin typeface="Arial"/>
                <a:ea typeface="Arial"/>
                <a:cs typeface="Arial"/>
                <a:sym typeface="Arial"/>
              </a:rPr>
              <a:t>What are your ideas about what caused these changes?</a:t>
            </a:r>
          </a:p>
          <a:p>
            <a:pPr rtl="0" fontAlgn="base"/>
            <a:r>
              <a:rPr lang="en-US" sz="1100" b="0" i="0" u="none" strike="noStrike" cap="none" dirty="0" smtClean="0">
                <a:solidFill>
                  <a:srgbClr val="000000"/>
                </a:solidFill>
                <a:effectLst/>
                <a:latin typeface="Arial"/>
                <a:ea typeface="Arial"/>
                <a:cs typeface="Arial"/>
                <a:sym typeface="Arial"/>
              </a:rPr>
              <a:t>Why did these changes happen?</a:t>
            </a:r>
          </a:p>
          <a:p>
            <a:pPr rtl="0" fontAlgn="base"/>
            <a:r>
              <a:rPr lang="en-US" sz="1100" b="0" i="0" u="none" strike="noStrike" cap="none" dirty="0" smtClean="0">
                <a:solidFill>
                  <a:srgbClr val="000000"/>
                </a:solidFill>
                <a:effectLst/>
                <a:latin typeface="Arial"/>
                <a:ea typeface="Arial"/>
                <a:cs typeface="Arial"/>
                <a:sym typeface="Arial"/>
              </a:rPr>
              <a:t>How might those things affect temperatures? Why do you think that?</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Listen for:</a:t>
            </a:r>
            <a:endParaRPr lang="en-US" b="0" dirty="0" smtClean="0">
              <a:effectLst/>
            </a:endParaRPr>
          </a:p>
          <a:p>
            <a:pPr rtl="0" fontAlgn="base"/>
            <a:r>
              <a:rPr lang="en-US" sz="1100" b="0" i="1" u="none" strike="noStrike" cap="none" dirty="0" smtClean="0">
                <a:solidFill>
                  <a:srgbClr val="000000"/>
                </a:solidFill>
                <a:effectLst/>
                <a:latin typeface="Arial"/>
                <a:ea typeface="Arial"/>
                <a:cs typeface="Arial"/>
                <a:sym typeface="Arial"/>
              </a:rPr>
              <a:t>Earlier picture:  more grass/vegetation</a:t>
            </a:r>
            <a:endParaRPr lang="en-US" sz="1100" b="1" i="1" u="none" strike="noStrike" cap="none" dirty="0" smtClean="0">
              <a:solidFill>
                <a:srgbClr val="000000"/>
              </a:solidFill>
              <a:effectLst/>
              <a:latin typeface="Arial"/>
              <a:ea typeface="Arial"/>
              <a:cs typeface="Arial"/>
              <a:sym typeface="Arial"/>
            </a:endParaRPr>
          </a:p>
          <a:p>
            <a:pPr rtl="0" fontAlgn="base"/>
            <a:r>
              <a:rPr lang="en-US" sz="1100" b="0" i="1" u="none" strike="noStrike" cap="none" dirty="0" smtClean="0">
                <a:solidFill>
                  <a:srgbClr val="000000"/>
                </a:solidFill>
                <a:effectLst/>
                <a:latin typeface="Arial"/>
                <a:ea typeface="Arial"/>
                <a:cs typeface="Arial"/>
                <a:sym typeface="Arial"/>
              </a:rPr>
              <a:t>Later picture:  more buildings/roads/parking lots</a:t>
            </a:r>
            <a:endParaRPr lang="en-US" sz="1100" b="1" i="1" u="none" strike="noStrike" cap="none" dirty="0" smtClean="0">
              <a:solidFill>
                <a:srgbClr val="000000"/>
              </a:solidFill>
              <a:effectLst/>
              <a:latin typeface="Arial"/>
              <a:ea typeface="Arial"/>
              <a:cs typeface="Arial"/>
              <a:sym typeface="Arial"/>
            </a:endParaRPr>
          </a:p>
          <a:p>
            <a:pPr rtl="0" fontAlgn="base"/>
            <a:r>
              <a:rPr lang="en-US" sz="1100" b="0" i="1" u="none" strike="noStrike" cap="none" dirty="0" smtClean="0">
                <a:solidFill>
                  <a:srgbClr val="000000"/>
                </a:solidFill>
                <a:effectLst/>
                <a:latin typeface="Arial"/>
                <a:ea typeface="Arial"/>
                <a:cs typeface="Arial"/>
                <a:sym typeface="Arial"/>
              </a:rPr>
              <a:t>More people would need more buildings to live, work, and go to school in</a:t>
            </a:r>
          </a:p>
          <a:p>
            <a:pPr rtl="0" fontAlgn="base"/>
            <a:r>
              <a:rPr lang="en-US" sz="1100" b="0" i="1" u="none" strike="noStrike" cap="none" dirty="0" smtClean="0">
                <a:solidFill>
                  <a:srgbClr val="000000"/>
                </a:solidFill>
                <a:effectLst/>
                <a:latin typeface="Arial"/>
                <a:ea typeface="Arial"/>
                <a:cs typeface="Arial"/>
                <a:sym typeface="Arial"/>
              </a:rPr>
              <a:t>More people would need more roads for more cars</a:t>
            </a:r>
          </a:p>
          <a:p>
            <a:pPr rtl="0" fontAlgn="base"/>
            <a:r>
              <a:rPr lang="en-US" sz="1100" b="0" i="1" u="none" strike="noStrike" cap="none" dirty="0" smtClean="0">
                <a:solidFill>
                  <a:srgbClr val="000000"/>
                </a:solidFill>
                <a:effectLst/>
                <a:latin typeface="Arial"/>
                <a:ea typeface="Arial"/>
                <a:cs typeface="Arial"/>
                <a:sym typeface="Arial"/>
              </a:rPr>
              <a:t>Buildings might produce heat that warms up the air, or they might absorb more heat from the sun. We’re not really sure, we have different ideas about it.</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Show students infrared and true-color images of an area. </a:t>
            </a:r>
            <a:endParaRPr lang="en-US" b="0" dirty="0" smtClean="0">
              <a:effectLst/>
            </a:endParaRPr>
          </a:p>
          <a:p>
            <a:pPr marL="139700" indent="0" rtl="0">
              <a:buNone/>
            </a:pPr>
            <a:r>
              <a:rPr lang="en-US" b="1" dirty="0" smtClean="0">
                <a:hlinkClick r:id="rId3"/>
              </a:rPr>
              <a:t>https://science.nasa.gov/science-news/science-at-nasa/1998/essd20nov98_1/</a:t>
            </a:r>
            <a:endParaRPr lang="en-US" sz="1100" b="1" i="0" u="none" strike="noStrike" cap="none" dirty="0" smtClean="0">
              <a:solidFill>
                <a:srgbClr val="000000"/>
              </a:solidFill>
              <a:effectLst/>
              <a:latin typeface="Arial"/>
              <a:ea typeface="Arial"/>
              <a:cs typeface="Arial"/>
              <a:sym typeface="Arial"/>
            </a:endParaRPr>
          </a:p>
          <a:p>
            <a:pPr marL="139700" indent="0" rtl="0">
              <a:buNone/>
            </a:pPr>
            <a:r>
              <a:rPr lang="en-US" sz="1100" b="1" i="0" u="none" strike="noStrike" cap="none" dirty="0" smtClean="0">
                <a:solidFill>
                  <a:srgbClr val="000000"/>
                </a:solidFill>
                <a:effectLst/>
                <a:latin typeface="Arial"/>
                <a:ea typeface="Arial"/>
                <a:cs typeface="Arial"/>
                <a:sym typeface="Arial"/>
              </a:rPr>
              <a:t>Explain that infrared pictures show the temperatures of different things, represented with colors.  (Many students will be able to make a connection with TV shows that use infrared cameras to find people inside of buildings or for night vision goggles.)</a:t>
            </a:r>
            <a:endParaRPr lang="en-US" b="0" dirty="0" smtClean="0">
              <a:effectLst/>
            </a:endParaRPr>
          </a:p>
          <a:p>
            <a:pPr marL="139700" indent="0" rtl="0">
              <a:buNone/>
            </a:pPr>
            <a:r>
              <a:rPr lang="en-US" b="0" dirty="0" smtClean="0">
                <a:effectLst/>
              </a:rPr>
              <a:t/>
            </a:r>
            <a:br>
              <a:rPr lang="en-US" b="0" dirty="0" smtClean="0">
                <a:effectLst/>
              </a:rPr>
            </a:br>
            <a:r>
              <a:rPr lang="en-US" sz="1100" b="1" i="0" u="sng" strike="noStrike" cap="none" dirty="0" smtClean="0">
                <a:solidFill>
                  <a:srgbClr val="000000"/>
                </a:solidFill>
                <a:effectLst/>
                <a:latin typeface="Arial"/>
                <a:ea typeface="Arial"/>
                <a:cs typeface="Arial"/>
                <a:sym typeface="Arial"/>
              </a:rPr>
              <a:t>Ask students:</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Which areas are the warmest?  What types of surfaces do these areas have?</a:t>
            </a:r>
          </a:p>
          <a:p>
            <a:pPr rtl="0" fontAlgn="base"/>
            <a:r>
              <a:rPr lang="en-US" sz="1100" b="0" i="0" u="none" strike="noStrike" cap="none" dirty="0" smtClean="0">
                <a:solidFill>
                  <a:srgbClr val="000000"/>
                </a:solidFill>
                <a:effectLst/>
                <a:latin typeface="Arial"/>
                <a:ea typeface="Arial"/>
                <a:cs typeface="Arial"/>
                <a:sym typeface="Arial"/>
              </a:rPr>
              <a:t>Which areas are the coolest?  What types of surfaces do these areas have?</a:t>
            </a:r>
          </a:p>
          <a:p>
            <a:pPr rtl="0" fontAlgn="base"/>
            <a:r>
              <a:rPr lang="en-US" sz="1100" b="0" i="0" u="none" strike="noStrike" cap="none" dirty="0" smtClean="0">
                <a:solidFill>
                  <a:srgbClr val="000000"/>
                </a:solidFill>
                <a:effectLst/>
                <a:latin typeface="Arial"/>
                <a:ea typeface="Arial"/>
                <a:cs typeface="Arial"/>
                <a:sym typeface="Arial"/>
              </a:rPr>
              <a:t>What might cause the different surfaces to be warmer or cooler?</a:t>
            </a:r>
          </a:p>
          <a:p>
            <a:pPr rtl="0" fontAlgn="base"/>
            <a:r>
              <a:rPr lang="en-US" sz="1100" b="0" i="0" u="none" strike="noStrike" cap="none" dirty="0" smtClean="0">
                <a:solidFill>
                  <a:srgbClr val="000000"/>
                </a:solidFill>
                <a:effectLst/>
                <a:latin typeface="Arial"/>
                <a:ea typeface="Arial"/>
                <a:cs typeface="Arial"/>
                <a:sym typeface="Arial"/>
              </a:rPr>
              <a:t>Do these give us new ideas about what growing cities might mean for temperatures? </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Listen for:</a:t>
            </a:r>
            <a:endParaRPr lang="en-US" b="0" dirty="0" smtClean="0">
              <a:effectLst/>
            </a:endParaRPr>
          </a:p>
          <a:p>
            <a:pPr rtl="0" fontAlgn="base"/>
            <a:r>
              <a:rPr lang="en-US" sz="1100" b="0" i="1" u="none" strike="noStrike" cap="none" dirty="0" smtClean="0">
                <a:solidFill>
                  <a:srgbClr val="000000"/>
                </a:solidFill>
                <a:effectLst/>
                <a:latin typeface="Arial"/>
                <a:ea typeface="Arial"/>
                <a:cs typeface="Arial"/>
                <a:sym typeface="Arial"/>
              </a:rPr>
              <a:t>The warmest areas are where there are buildings and roads.</a:t>
            </a:r>
          </a:p>
          <a:p>
            <a:pPr lvl="1" rtl="0" fontAlgn="base"/>
            <a:r>
              <a:rPr lang="en-US" sz="1100" b="0" i="1" u="none" strike="noStrike" cap="none" dirty="0" smtClean="0">
                <a:solidFill>
                  <a:srgbClr val="000000"/>
                </a:solidFill>
                <a:effectLst/>
                <a:latin typeface="Arial"/>
                <a:ea typeface="Arial"/>
                <a:cs typeface="Arial"/>
                <a:sym typeface="Arial"/>
              </a:rPr>
              <a:t>This might be because they are made by people, or because of the materials they are made from, or because this is where people and cars are going to be the most.</a:t>
            </a:r>
          </a:p>
          <a:p>
            <a:pPr rtl="0" fontAlgn="base"/>
            <a:r>
              <a:rPr lang="en-US" sz="1100" b="0" i="1" u="none" strike="noStrike" cap="none" dirty="0" smtClean="0">
                <a:solidFill>
                  <a:srgbClr val="000000"/>
                </a:solidFill>
                <a:effectLst/>
                <a:latin typeface="Arial"/>
                <a:ea typeface="Arial"/>
                <a:cs typeface="Arial"/>
                <a:sym typeface="Arial"/>
              </a:rPr>
              <a:t>The coolest areas are where there are trees or other plants.</a:t>
            </a:r>
          </a:p>
          <a:p>
            <a:pPr lvl="1" rtl="0" fontAlgn="base"/>
            <a:r>
              <a:rPr lang="en-US" sz="1100" b="0" i="1" u="none" strike="noStrike" cap="none" dirty="0" smtClean="0">
                <a:solidFill>
                  <a:srgbClr val="000000"/>
                </a:solidFill>
                <a:effectLst/>
                <a:latin typeface="Arial"/>
                <a:ea typeface="Arial"/>
                <a:cs typeface="Arial"/>
                <a:sym typeface="Arial"/>
              </a:rPr>
              <a:t>This might be because they are made of natural materials, or because these areas don’t have as many people or cars, or because of something that the plants do to make the air cooler.</a:t>
            </a:r>
          </a:p>
          <a:p>
            <a:pPr rtl="0" fontAlgn="base"/>
            <a:r>
              <a:rPr lang="en-US" sz="1100" b="0" i="1" u="none" strike="noStrike" cap="none" dirty="0" smtClean="0">
                <a:solidFill>
                  <a:srgbClr val="000000"/>
                </a:solidFill>
                <a:effectLst/>
                <a:latin typeface="Arial"/>
                <a:ea typeface="Arial"/>
                <a:cs typeface="Arial"/>
                <a:sym typeface="Arial"/>
              </a:rPr>
              <a:t>Sometimes darker surfaces are warmer and lighter surfaces are cooler.</a:t>
            </a:r>
          </a:p>
          <a:p>
            <a:pPr lvl="1" rtl="0" fontAlgn="base"/>
            <a:r>
              <a:rPr lang="en-US" sz="1100" b="0" i="1" u="none" strike="noStrike" cap="none" dirty="0" smtClean="0">
                <a:solidFill>
                  <a:srgbClr val="000000"/>
                </a:solidFill>
                <a:effectLst/>
                <a:latin typeface="Arial"/>
                <a:ea typeface="Arial"/>
                <a:cs typeface="Arial"/>
                <a:sym typeface="Arial"/>
              </a:rPr>
              <a:t>This might be because dark surfaces absorb more heat from the sun than lighter surfaces.</a:t>
            </a:r>
          </a:p>
          <a:p>
            <a:pPr lvl="1" rtl="0" fontAlgn="base"/>
            <a:r>
              <a:rPr lang="en-US" sz="1100" b="0" i="1" u="none" strike="noStrike" cap="none" dirty="0" smtClean="0">
                <a:solidFill>
                  <a:srgbClr val="000000"/>
                </a:solidFill>
                <a:effectLst/>
                <a:latin typeface="Arial"/>
                <a:ea typeface="Arial"/>
                <a:cs typeface="Arial"/>
                <a:sym typeface="Arial"/>
              </a:rPr>
              <a:t>We think that the information suggests that changing the surface will matter for temperatures, and so we need to test it somehow.</a:t>
            </a:r>
          </a:p>
          <a:p>
            <a:pPr lvl="1" rtl="0" fontAlgn="base"/>
            <a:r>
              <a:rPr lang="en-US" sz="1100" b="0" i="1" u="none" strike="noStrike" cap="none" dirty="0" smtClean="0">
                <a:solidFill>
                  <a:srgbClr val="000000"/>
                </a:solidFill>
                <a:effectLst/>
                <a:latin typeface="Arial"/>
                <a:ea typeface="Arial"/>
                <a:cs typeface="Arial"/>
                <a:sym typeface="Arial"/>
              </a:rPr>
              <a:t>We think that in general, we see higher temperatures in the city where the surfaces are concrete.</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Ask students to consider some initial ideas for planning an investigation to measure the temperature of different surfaces.</a:t>
            </a:r>
          </a:p>
          <a:p>
            <a:pPr marL="139700" indent="0" rtl="0">
              <a:buNone/>
            </a:pPr>
            <a:endParaRPr lang="en-US" b="0" dirty="0" smtClean="0">
              <a:effectLst/>
            </a:endParaRPr>
          </a:p>
          <a:p>
            <a:pPr marL="139700" indent="0" rtl="0">
              <a:buNone/>
            </a:pPr>
            <a:r>
              <a:rPr lang="en-US" sz="1100" b="1" i="0" u="sng" strike="noStrike" cap="none" dirty="0" smtClean="0">
                <a:solidFill>
                  <a:srgbClr val="000000"/>
                </a:solidFill>
                <a:effectLst/>
                <a:latin typeface="Arial"/>
                <a:ea typeface="Arial"/>
                <a:cs typeface="Arial"/>
                <a:sym typeface="Arial"/>
              </a:rPr>
              <a:t>Ask students:</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How can we tell which areas are warmer?</a:t>
            </a:r>
          </a:p>
          <a:p>
            <a:pPr rtl="0" fontAlgn="base"/>
            <a:r>
              <a:rPr lang="en-US" sz="1100" b="0" i="0" u="none" strike="noStrike" cap="none" dirty="0" smtClean="0">
                <a:solidFill>
                  <a:srgbClr val="000000"/>
                </a:solidFill>
                <a:effectLst/>
                <a:latin typeface="Arial"/>
                <a:ea typeface="Arial"/>
                <a:cs typeface="Arial"/>
                <a:sym typeface="Arial"/>
              </a:rPr>
              <a:t>How can we tell which areas are cooler?</a:t>
            </a:r>
          </a:p>
          <a:p>
            <a:pPr rtl="0" fontAlgn="base"/>
            <a:r>
              <a:rPr lang="en-US" sz="1100" b="0" i="0" u="none" strike="noStrike" cap="none" dirty="0" smtClean="0">
                <a:solidFill>
                  <a:srgbClr val="000000"/>
                </a:solidFill>
                <a:effectLst/>
                <a:latin typeface="Arial"/>
                <a:ea typeface="Arial"/>
                <a:cs typeface="Arial"/>
                <a:sym typeface="Arial"/>
              </a:rPr>
              <a:t>How can we measure the temperature of different surfaces?</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a:buNone/>
            </a:pPr>
            <a:r>
              <a:rPr lang="en-US" sz="1100" b="1" i="0" u="none" strike="noStrike" cap="none" dirty="0" smtClean="0">
                <a:solidFill>
                  <a:srgbClr val="000000"/>
                </a:solidFill>
                <a:effectLst/>
                <a:latin typeface="Arial"/>
                <a:ea typeface="Arial"/>
                <a:cs typeface="Arial"/>
                <a:sym typeface="Arial"/>
              </a:rPr>
              <a:t>2.  (35 min) Picture comparisons: Show students pairs of pictures of areas that have increased in population over the last 30 or so years.</a:t>
            </a:r>
            <a:endParaRPr lang="en-US" b="0" dirty="0" smtClean="0">
              <a:effectLst/>
            </a:endParaRPr>
          </a:p>
          <a:p>
            <a:pPr marL="139700" indent="0" rtl="0">
              <a:buNone/>
            </a:pPr>
            <a:r>
              <a:rPr lang="en-US" sz="1100" b="1" i="0" u="sng" strike="noStrike" cap="none" dirty="0" smtClean="0">
                <a:solidFill>
                  <a:srgbClr val="000000"/>
                </a:solidFill>
                <a:effectLst/>
                <a:latin typeface="Arial"/>
                <a:ea typeface="Arial"/>
                <a:cs typeface="Arial"/>
                <a:sym typeface="Arial"/>
              </a:rPr>
              <a:t>Ask students:</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What looks different between the two pictures?</a:t>
            </a:r>
          </a:p>
          <a:p>
            <a:pPr rtl="0" fontAlgn="base"/>
            <a:r>
              <a:rPr lang="en-US" sz="1100" b="0" i="0" u="none" strike="noStrike" cap="none" dirty="0" smtClean="0">
                <a:solidFill>
                  <a:srgbClr val="000000"/>
                </a:solidFill>
                <a:effectLst/>
                <a:latin typeface="Arial"/>
                <a:ea typeface="Arial"/>
                <a:cs typeface="Arial"/>
                <a:sym typeface="Arial"/>
              </a:rPr>
              <a:t>What are your ideas about what caused these changes?</a:t>
            </a:r>
          </a:p>
          <a:p>
            <a:pPr rtl="0" fontAlgn="base"/>
            <a:r>
              <a:rPr lang="en-US" sz="1100" b="0" i="0" u="none" strike="noStrike" cap="none" dirty="0" smtClean="0">
                <a:solidFill>
                  <a:srgbClr val="000000"/>
                </a:solidFill>
                <a:effectLst/>
                <a:latin typeface="Arial"/>
                <a:ea typeface="Arial"/>
                <a:cs typeface="Arial"/>
                <a:sym typeface="Arial"/>
              </a:rPr>
              <a:t>Why did these changes happen?</a:t>
            </a:r>
          </a:p>
          <a:p>
            <a:pPr rtl="0" fontAlgn="base"/>
            <a:r>
              <a:rPr lang="en-US" sz="1100" b="0" i="0" u="none" strike="noStrike" cap="none" dirty="0" smtClean="0">
                <a:solidFill>
                  <a:srgbClr val="000000"/>
                </a:solidFill>
                <a:effectLst/>
                <a:latin typeface="Arial"/>
                <a:ea typeface="Arial"/>
                <a:cs typeface="Arial"/>
                <a:sym typeface="Arial"/>
              </a:rPr>
              <a:t>How might those things affect temperatures? Why do you think that?</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Listen for:</a:t>
            </a:r>
            <a:endParaRPr lang="en-US" b="0" dirty="0" smtClean="0">
              <a:effectLst/>
            </a:endParaRPr>
          </a:p>
          <a:p>
            <a:pPr rtl="0" fontAlgn="base"/>
            <a:r>
              <a:rPr lang="en-US" sz="1100" b="0" i="1" u="none" strike="noStrike" cap="none" dirty="0" smtClean="0">
                <a:solidFill>
                  <a:srgbClr val="000000"/>
                </a:solidFill>
                <a:effectLst/>
                <a:latin typeface="Arial"/>
                <a:ea typeface="Arial"/>
                <a:cs typeface="Arial"/>
                <a:sym typeface="Arial"/>
              </a:rPr>
              <a:t>Earlier picture:  more grass/vegetation</a:t>
            </a:r>
            <a:endParaRPr lang="en-US" sz="1100" b="1" i="1" u="none" strike="noStrike" cap="none" dirty="0" smtClean="0">
              <a:solidFill>
                <a:srgbClr val="000000"/>
              </a:solidFill>
              <a:effectLst/>
              <a:latin typeface="Arial"/>
              <a:ea typeface="Arial"/>
              <a:cs typeface="Arial"/>
              <a:sym typeface="Arial"/>
            </a:endParaRPr>
          </a:p>
          <a:p>
            <a:pPr rtl="0" fontAlgn="base"/>
            <a:r>
              <a:rPr lang="en-US" sz="1100" b="0" i="1" u="none" strike="noStrike" cap="none" dirty="0" smtClean="0">
                <a:solidFill>
                  <a:srgbClr val="000000"/>
                </a:solidFill>
                <a:effectLst/>
                <a:latin typeface="Arial"/>
                <a:ea typeface="Arial"/>
                <a:cs typeface="Arial"/>
                <a:sym typeface="Arial"/>
              </a:rPr>
              <a:t>Later picture:  more buildings/roads/parking lots</a:t>
            </a:r>
            <a:endParaRPr lang="en-US" sz="1100" b="1" i="1" u="none" strike="noStrike" cap="none" dirty="0" smtClean="0">
              <a:solidFill>
                <a:srgbClr val="000000"/>
              </a:solidFill>
              <a:effectLst/>
              <a:latin typeface="Arial"/>
              <a:ea typeface="Arial"/>
              <a:cs typeface="Arial"/>
              <a:sym typeface="Arial"/>
            </a:endParaRPr>
          </a:p>
          <a:p>
            <a:pPr rtl="0" fontAlgn="base"/>
            <a:r>
              <a:rPr lang="en-US" sz="1100" b="0" i="1" u="none" strike="noStrike" cap="none" dirty="0" smtClean="0">
                <a:solidFill>
                  <a:srgbClr val="000000"/>
                </a:solidFill>
                <a:effectLst/>
                <a:latin typeface="Arial"/>
                <a:ea typeface="Arial"/>
                <a:cs typeface="Arial"/>
                <a:sym typeface="Arial"/>
              </a:rPr>
              <a:t>More people would need more buildings to live, work, and go to school in</a:t>
            </a:r>
          </a:p>
          <a:p>
            <a:pPr rtl="0" fontAlgn="base"/>
            <a:r>
              <a:rPr lang="en-US" sz="1100" b="0" i="1" u="none" strike="noStrike" cap="none" dirty="0" smtClean="0">
                <a:solidFill>
                  <a:srgbClr val="000000"/>
                </a:solidFill>
                <a:effectLst/>
                <a:latin typeface="Arial"/>
                <a:ea typeface="Arial"/>
                <a:cs typeface="Arial"/>
                <a:sym typeface="Arial"/>
              </a:rPr>
              <a:t>More people would need more roads for more cars</a:t>
            </a:r>
          </a:p>
          <a:p>
            <a:pPr rtl="0" fontAlgn="base"/>
            <a:r>
              <a:rPr lang="en-US" sz="1100" b="0" i="1" u="none" strike="noStrike" cap="none" dirty="0" smtClean="0">
                <a:solidFill>
                  <a:srgbClr val="000000"/>
                </a:solidFill>
                <a:effectLst/>
                <a:latin typeface="Arial"/>
                <a:ea typeface="Arial"/>
                <a:cs typeface="Arial"/>
                <a:sym typeface="Arial"/>
              </a:rPr>
              <a:t>Buildings might produce heat that warms up the air, or they might absorb more heat from the sun. We’re not really sure, we have different ideas about it.</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Show students infrared and true-color images of an area. </a:t>
            </a:r>
            <a:endParaRPr lang="en-US" b="0" dirty="0" smtClean="0">
              <a:effectLst/>
            </a:endParaRPr>
          </a:p>
          <a:p>
            <a:pPr marL="139700" indent="0" rtl="0">
              <a:buNone/>
            </a:pPr>
            <a:r>
              <a:rPr lang="en-US" b="1" dirty="0" smtClean="0">
                <a:hlinkClick r:id="rId3"/>
              </a:rPr>
              <a:t>https://science.nasa.gov/science-news/science-at-nasa/1998/essd20nov98_1/</a:t>
            </a:r>
            <a:endParaRPr lang="en-US" b="1" dirty="0" smtClean="0"/>
          </a:p>
          <a:p>
            <a:pPr marL="139700" indent="0" rtl="0">
              <a:buNone/>
            </a:pPr>
            <a:r>
              <a:rPr lang="en-US" sz="1100" b="1" i="0" u="none" strike="noStrike" cap="none" dirty="0" smtClean="0">
                <a:solidFill>
                  <a:srgbClr val="000000"/>
                </a:solidFill>
                <a:effectLst/>
                <a:latin typeface="Arial"/>
                <a:ea typeface="Arial"/>
                <a:cs typeface="Arial"/>
                <a:sym typeface="Arial"/>
              </a:rPr>
              <a:t>Explain that infrared pictures show the temperatures of different things, represented with colors.  (Many students will be able to make a connection with TV shows that use infrared cameras to find people inside of buildings or for night vision goggles.)</a:t>
            </a:r>
            <a:endParaRPr lang="en-US" b="0" dirty="0" smtClean="0">
              <a:effectLst/>
            </a:endParaRPr>
          </a:p>
          <a:p>
            <a:pPr marL="139700" indent="0" rtl="0">
              <a:buNone/>
            </a:pPr>
            <a:r>
              <a:rPr lang="en-US" b="0" dirty="0" smtClean="0">
                <a:effectLst/>
              </a:rPr>
              <a:t/>
            </a:r>
            <a:br>
              <a:rPr lang="en-US" b="0" dirty="0" smtClean="0">
                <a:effectLst/>
              </a:rPr>
            </a:br>
            <a:r>
              <a:rPr lang="en-US" sz="1100" b="1" i="0" u="sng" strike="noStrike" cap="none" dirty="0" smtClean="0">
                <a:solidFill>
                  <a:srgbClr val="000000"/>
                </a:solidFill>
                <a:effectLst/>
                <a:latin typeface="Arial"/>
                <a:ea typeface="Arial"/>
                <a:cs typeface="Arial"/>
                <a:sym typeface="Arial"/>
              </a:rPr>
              <a:t>Ask students:</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Which areas are the warmest?  What types of surfaces do these areas have?</a:t>
            </a:r>
          </a:p>
          <a:p>
            <a:pPr rtl="0" fontAlgn="base"/>
            <a:r>
              <a:rPr lang="en-US" sz="1100" b="0" i="0" u="none" strike="noStrike" cap="none" dirty="0" smtClean="0">
                <a:solidFill>
                  <a:srgbClr val="000000"/>
                </a:solidFill>
                <a:effectLst/>
                <a:latin typeface="Arial"/>
                <a:ea typeface="Arial"/>
                <a:cs typeface="Arial"/>
                <a:sym typeface="Arial"/>
              </a:rPr>
              <a:t>Which areas are the coolest?  What types of surfaces do these areas have?</a:t>
            </a:r>
          </a:p>
          <a:p>
            <a:pPr rtl="0" fontAlgn="base"/>
            <a:r>
              <a:rPr lang="en-US" sz="1100" b="0" i="0" u="none" strike="noStrike" cap="none" dirty="0" smtClean="0">
                <a:solidFill>
                  <a:srgbClr val="000000"/>
                </a:solidFill>
                <a:effectLst/>
                <a:latin typeface="Arial"/>
                <a:ea typeface="Arial"/>
                <a:cs typeface="Arial"/>
                <a:sym typeface="Arial"/>
              </a:rPr>
              <a:t>What might cause the different surfaces to be warmer or cooler?</a:t>
            </a:r>
          </a:p>
          <a:p>
            <a:pPr rtl="0" fontAlgn="base"/>
            <a:r>
              <a:rPr lang="en-US" sz="1100" b="0" i="0" u="none" strike="noStrike" cap="none" dirty="0" smtClean="0">
                <a:solidFill>
                  <a:srgbClr val="000000"/>
                </a:solidFill>
                <a:effectLst/>
                <a:latin typeface="Arial"/>
                <a:ea typeface="Arial"/>
                <a:cs typeface="Arial"/>
                <a:sym typeface="Arial"/>
              </a:rPr>
              <a:t>Do these give us new ideas about what growing cities might mean for temperatures? </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Listen for:</a:t>
            </a:r>
            <a:endParaRPr lang="en-US" b="0" dirty="0" smtClean="0">
              <a:effectLst/>
            </a:endParaRPr>
          </a:p>
          <a:p>
            <a:pPr rtl="0" fontAlgn="base"/>
            <a:r>
              <a:rPr lang="en-US" sz="1100" b="0" i="1" u="none" strike="noStrike" cap="none" dirty="0" smtClean="0">
                <a:solidFill>
                  <a:srgbClr val="000000"/>
                </a:solidFill>
                <a:effectLst/>
                <a:latin typeface="Arial"/>
                <a:ea typeface="Arial"/>
                <a:cs typeface="Arial"/>
                <a:sym typeface="Arial"/>
              </a:rPr>
              <a:t>The warmest areas are where there are buildings and roads.</a:t>
            </a:r>
          </a:p>
          <a:p>
            <a:pPr lvl="1" rtl="0" fontAlgn="base"/>
            <a:r>
              <a:rPr lang="en-US" sz="1100" b="0" i="1" u="none" strike="noStrike" cap="none" dirty="0" smtClean="0">
                <a:solidFill>
                  <a:srgbClr val="000000"/>
                </a:solidFill>
                <a:effectLst/>
                <a:latin typeface="Arial"/>
                <a:ea typeface="Arial"/>
                <a:cs typeface="Arial"/>
                <a:sym typeface="Arial"/>
              </a:rPr>
              <a:t>This might be because they are made by people, or because of the materials they are made from, or because this is where people and cars are going to be the most.</a:t>
            </a:r>
          </a:p>
          <a:p>
            <a:pPr rtl="0" fontAlgn="base"/>
            <a:r>
              <a:rPr lang="en-US" sz="1100" b="0" i="1" u="none" strike="noStrike" cap="none" dirty="0" smtClean="0">
                <a:solidFill>
                  <a:srgbClr val="000000"/>
                </a:solidFill>
                <a:effectLst/>
                <a:latin typeface="Arial"/>
                <a:ea typeface="Arial"/>
                <a:cs typeface="Arial"/>
                <a:sym typeface="Arial"/>
              </a:rPr>
              <a:t>The coolest areas are where there are trees or other plants.</a:t>
            </a:r>
          </a:p>
          <a:p>
            <a:pPr lvl="1" rtl="0" fontAlgn="base"/>
            <a:r>
              <a:rPr lang="en-US" sz="1100" b="0" i="1" u="none" strike="noStrike" cap="none" dirty="0" smtClean="0">
                <a:solidFill>
                  <a:srgbClr val="000000"/>
                </a:solidFill>
                <a:effectLst/>
                <a:latin typeface="Arial"/>
                <a:ea typeface="Arial"/>
                <a:cs typeface="Arial"/>
                <a:sym typeface="Arial"/>
              </a:rPr>
              <a:t>This might be because they are made of natural materials, or because these areas don’t have as many people or cars, or because of something that the plants do to make the air cooler.</a:t>
            </a:r>
          </a:p>
          <a:p>
            <a:pPr rtl="0" fontAlgn="base"/>
            <a:r>
              <a:rPr lang="en-US" sz="1100" b="0" i="1" u="none" strike="noStrike" cap="none" dirty="0" smtClean="0">
                <a:solidFill>
                  <a:srgbClr val="000000"/>
                </a:solidFill>
                <a:effectLst/>
                <a:latin typeface="Arial"/>
                <a:ea typeface="Arial"/>
                <a:cs typeface="Arial"/>
                <a:sym typeface="Arial"/>
              </a:rPr>
              <a:t>Sometimes darker surfaces are warmer and lighter surfaces are cooler.</a:t>
            </a:r>
          </a:p>
          <a:p>
            <a:pPr lvl="1" rtl="0" fontAlgn="base"/>
            <a:r>
              <a:rPr lang="en-US" sz="1100" b="0" i="1" u="none" strike="noStrike" cap="none" dirty="0" smtClean="0">
                <a:solidFill>
                  <a:srgbClr val="000000"/>
                </a:solidFill>
                <a:effectLst/>
                <a:latin typeface="Arial"/>
                <a:ea typeface="Arial"/>
                <a:cs typeface="Arial"/>
                <a:sym typeface="Arial"/>
              </a:rPr>
              <a:t>This might be because dark surfaces absorb more heat from the sun than lighter surfaces.</a:t>
            </a:r>
          </a:p>
          <a:p>
            <a:pPr lvl="1" rtl="0" fontAlgn="base"/>
            <a:r>
              <a:rPr lang="en-US" sz="1100" b="0" i="1" u="none" strike="noStrike" cap="none" dirty="0" smtClean="0">
                <a:solidFill>
                  <a:srgbClr val="000000"/>
                </a:solidFill>
                <a:effectLst/>
                <a:latin typeface="Arial"/>
                <a:ea typeface="Arial"/>
                <a:cs typeface="Arial"/>
                <a:sym typeface="Arial"/>
              </a:rPr>
              <a:t>We think that the information suggests that changing the surface will matter for temperatures, and so we need to test it somehow.</a:t>
            </a:r>
          </a:p>
          <a:p>
            <a:pPr lvl="1" rtl="0" fontAlgn="base"/>
            <a:r>
              <a:rPr lang="en-US" sz="1100" b="0" i="1" u="none" strike="noStrike" cap="none" dirty="0" smtClean="0">
                <a:solidFill>
                  <a:srgbClr val="000000"/>
                </a:solidFill>
                <a:effectLst/>
                <a:latin typeface="Arial"/>
                <a:ea typeface="Arial"/>
                <a:cs typeface="Arial"/>
                <a:sym typeface="Arial"/>
              </a:rPr>
              <a:t>We think that in general, we see higher temperatures in the city where the surfaces are concrete.</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Ask students to consider some initial ideas for planning an investigation to measure the temperature of different surfaces.</a:t>
            </a:r>
          </a:p>
          <a:p>
            <a:pPr marL="139700" indent="0" rtl="0">
              <a:buNone/>
            </a:pPr>
            <a:endParaRPr lang="en-US" b="0" dirty="0" smtClean="0">
              <a:effectLst/>
            </a:endParaRPr>
          </a:p>
          <a:p>
            <a:pPr marL="139700" indent="0" rtl="0">
              <a:buNone/>
            </a:pPr>
            <a:r>
              <a:rPr lang="en-US" sz="1100" b="1" i="0" u="sng" strike="noStrike" cap="none" dirty="0" smtClean="0">
                <a:solidFill>
                  <a:srgbClr val="000000"/>
                </a:solidFill>
                <a:effectLst/>
                <a:latin typeface="Arial"/>
                <a:ea typeface="Arial"/>
                <a:cs typeface="Arial"/>
                <a:sym typeface="Arial"/>
              </a:rPr>
              <a:t>Ask students:</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How can we tell which areas are warmer?</a:t>
            </a:r>
          </a:p>
          <a:p>
            <a:pPr rtl="0" fontAlgn="base"/>
            <a:r>
              <a:rPr lang="en-US" sz="1100" b="0" i="0" u="none" strike="noStrike" cap="none" dirty="0" smtClean="0">
                <a:solidFill>
                  <a:srgbClr val="000000"/>
                </a:solidFill>
                <a:effectLst/>
                <a:latin typeface="Arial"/>
                <a:ea typeface="Arial"/>
                <a:cs typeface="Arial"/>
                <a:sym typeface="Arial"/>
              </a:rPr>
              <a:t>How can we tell which areas are cooler?</a:t>
            </a:r>
          </a:p>
          <a:p>
            <a:pPr rtl="0" fontAlgn="base"/>
            <a:r>
              <a:rPr lang="en-US" sz="1100" b="0" i="0" u="none" strike="noStrike" cap="none" dirty="0" smtClean="0">
                <a:solidFill>
                  <a:srgbClr val="000000"/>
                </a:solidFill>
                <a:effectLst/>
                <a:latin typeface="Arial"/>
                <a:ea typeface="Arial"/>
                <a:cs typeface="Arial"/>
                <a:sym typeface="Arial"/>
              </a:rPr>
              <a:t>How can we measure the temperature of different surfaces?</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a:buNone/>
            </a:pPr>
            <a:r>
              <a:rPr lang="en-US" sz="1100" b="1" i="0" u="none" strike="noStrike" cap="none" dirty="0" smtClean="0">
                <a:solidFill>
                  <a:srgbClr val="000000"/>
                </a:solidFill>
                <a:effectLst/>
                <a:latin typeface="Arial"/>
                <a:ea typeface="Arial"/>
                <a:cs typeface="Arial"/>
                <a:sym typeface="Arial"/>
              </a:rPr>
              <a:t>2.  (35 min) Picture comparisons: Show students pairs of pictures of areas that have increased in population over the last 30 or so years.</a:t>
            </a:r>
            <a:endParaRPr lang="en-US" b="0" dirty="0" smtClean="0">
              <a:effectLst/>
            </a:endParaRPr>
          </a:p>
          <a:p>
            <a:pPr marL="139700" indent="0" rtl="0">
              <a:buNone/>
            </a:pPr>
            <a:r>
              <a:rPr lang="en-US" sz="1100" b="1" i="0" u="sng" strike="noStrike" cap="none" dirty="0" smtClean="0">
                <a:solidFill>
                  <a:srgbClr val="000000"/>
                </a:solidFill>
                <a:effectLst/>
                <a:latin typeface="Arial"/>
                <a:ea typeface="Arial"/>
                <a:cs typeface="Arial"/>
                <a:sym typeface="Arial"/>
              </a:rPr>
              <a:t>Ask students:</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What looks different between the two pictures?</a:t>
            </a:r>
          </a:p>
          <a:p>
            <a:pPr rtl="0" fontAlgn="base"/>
            <a:r>
              <a:rPr lang="en-US" sz="1100" b="0" i="0" u="none" strike="noStrike" cap="none" dirty="0" smtClean="0">
                <a:solidFill>
                  <a:srgbClr val="000000"/>
                </a:solidFill>
                <a:effectLst/>
                <a:latin typeface="Arial"/>
                <a:ea typeface="Arial"/>
                <a:cs typeface="Arial"/>
                <a:sym typeface="Arial"/>
              </a:rPr>
              <a:t>What are your ideas about what caused these changes?</a:t>
            </a:r>
          </a:p>
          <a:p>
            <a:pPr rtl="0" fontAlgn="base"/>
            <a:r>
              <a:rPr lang="en-US" sz="1100" b="0" i="0" u="none" strike="noStrike" cap="none" dirty="0" smtClean="0">
                <a:solidFill>
                  <a:srgbClr val="000000"/>
                </a:solidFill>
                <a:effectLst/>
                <a:latin typeface="Arial"/>
                <a:ea typeface="Arial"/>
                <a:cs typeface="Arial"/>
                <a:sym typeface="Arial"/>
              </a:rPr>
              <a:t>Why did these changes happen?</a:t>
            </a:r>
          </a:p>
          <a:p>
            <a:pPr rtl="0" fontAlgn="base"/>
            <a:r>
              <a:rPr lang="en-US" sz="1100" b="0" i="0" u="none" strike="noStrike" cap="none" dirty="0" smtClean="0">
                <a:solidFill>
                  <a:srgbClr val="000000"/>
                </a:solidFill>
                <a:effectLst/>
                <a:latin typeface="Arial"/>
                <a:ea typeface="Arial"/>
                <a:cs typeface="Arial"/>
                <a:sym typeface="Arial"/>
              </a:rPr>
              <a:t>How might those things affect temperatures? Why do you think that?</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Listen for:</a:t>
            </a:r>
            <a:endParaRPr lang="en-US" b="0" dirty="0" smtClean="0">
              <a:effectLst/>
            </a:endParaRPr>
          </a:p>
          <a:p>
            <a:pPr rtl="0" fontAlgn="base"/>
            <a:r>
              <a:rPr lang="en-US" sz="1100" b="0" i="1" u="none" strike="noStrike" cap="none" dirty="0" smtClean="0">
                <a:solidFill>
                  <a:srgbClr val="000000"/>
                </a:solidFill>
                <a:effectLst/>
                <a:latin typeface="Arial"/>
                <a:ea typeface="Arial"/>
                <a:cs typeface="Arial"/>
                <a:sym typeface="Arial"/>
              </a:rPr>
              <a:t>Earlier picture:  more grass/vegetation</a:t>
            </a:r>
            <a:endParaRPr lang="en-US" sz="1100" b="1" i="1" u="none" strike="noStrike" cap="none" dirty="0" smtClean="0">
              <a:solidFill>
                <a:srgbClr val="000000"/>
              </a:solidFill>
              <a:effectLst/>
              <a:latin typeface="Arial"/>
              <a:ea typeface="Arial"/>
              <a:cs typeface="Arial"/>
              <a:sym typeface="Arial"/>
            </a:endParaRPr>
          </a:p>
          <a:p>
            <a:pPr rtl="0" fontAlgn="base"/>
            <a:r>
              <a:rPr lang="en-US" sz="1100" b="0" i="1" u="none" strike="noStrike" cap="none" dirty="0" smtClean="0">
                <a:solidFill>
                  <a:srgbClr val="000000"/>
                </a:solidFill>
                <a:effectLst/>
                <a:latin typeface="Arial"/>
                <a:ea typeface="Arial"/>
                <a:cs typeface="Arial"/>
                <a:sym typeface="Arial"/>
              </a:rPr>
              <a:t>Later picture:  more buildings/roads/parking lots</a:t>
            </a:r>
            <a:endParaRPr lang="en-US" sz="1100" b="1" i="1" u="none" strike="noStrike" cap="none" dirty="0" smtClean="0">
              <a:solidFill>
                <a:srgbClr val="000000"/>
              </a:solidFill>
              <a:effectLst/>
              <a:latin typeface="Arial"/>
              <a:ea typeface="Arial"/>
              <a:cs typeface="Arial"/>
              <a:sym typeface="Arial"/>
            </a:endParaRPr>
          </a:p>
          <a:p>
            <a:pPr rtl="0" fontAlgn="base"/>
            <a:r>
              <a:rPr lang="en-US" sz="1100" b="0" i="1" u="none" strike="noStrike" cap="none" dirty="0" smtClean="0">
                <a:solidFill>
                  <a:srgbClr val="000000"/>
                </a:solidFill>
                <a:effectLst/>
                <a:latin typeface="Arial"/>
                <a:ea typeface="Arial"/>
                <a:cs typeface="Arial"/>
                <a:sym typeface="Arial"/>
              </a:rPr>
              <a:t>More people would need more buildings to live, work, and go to school in</a:t>
            </a:r>
          </a:p>
          <a:p>
            <a:pPr rtl="0" fontAlgn="base"/>
            <a:r>
              <a:rPr lang="en-US" sz="1100" b="0" i="1" u="none" strike="noStrike" cap="none" dirty="0" smtClean="0">
                <a:solidFill>
                  <a:srgbClr val="000000"/>
                </a:solidFill>
                <a:effectLst/>
                <a:latin typeface="Arial"/>
                <a:ea typeface="Arial"/>
                <a:cs typeface="Arial"/>
                <a:sym typeface="Arial"/>
              </a:rPr>
              <a:t>More people would need more roads for more cars</a:t>
            </a:r>
          </a:p>
          <a:p>
            <a:pPr rtl="0" fontAlgn="base"/>
            <a:r>
              <a:rPr lang="en-US" sz="1100" b="0" i="1" u="none" strike="noStrike" cap="none" dirty="0" smtClean="0">
                <a:solidFill>
                  <a:srgbClr val="000000"/>
                </a:solidFill>
                <a:effectLst/>
                <a:latin typeface="Arial"/>
                <a:ea typeface="Arial"/>
                <a:cs typeface="Arial"/>
                <a:sym typeface="Arial"/>
              </a:rPr>
              <a:t>Buildings might produce heat that warms up the air, or they might absorb more heat from the sun. We’re not really sure, we have different ideas about it.</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Show students infrared and true-color images of an area. </a:t>
            </a:r>
            <a:endParaRPr lang="en-US" b="1" dirty="0" smtClean="0">
              <a:effectLst/>
            </a:endParaRPr>
          </a:p>
          <a:p>
            <a:pPr marL="139700" indent="0" rtl="0">
              <a:buNone/>
            </a:pPr>
            <a:r>
              <a:rPr lang="en-US" b="1" dirty="0" smtClean="0">
                <a:hlinkClick r:id="rId3"/>
              </a:rPr>
              <a:t>https://science.nasa.gov/science-news/science-at-nasa/1998/essd20nov98_1/</a:t>
            </a:r>
            <a:endParaRPr lang="en-US" b="1" dirty="0" smtClean="0"/>
          </a:p>
          <a:p>
            <a:pPr marL="139700" indent="0" rtl="0">
              <a:buNone/>
            </a:pPr>
            <a:r>
              <a:rPr lang="en-US" sz="1100" b="1" i="0" u="none" strike="noStrike" cap="none" dirty="0" smtClean="0">
                <a:solidFill>
                  <a:srgbClr val="000000"/>
                </a:solidFill>
                <a:effectLst/>
                <a:latin typeface="Arial"/>
                <a:ea typeface="Arial"/>
                <a:cs typeface="Arial"/>
                <a:sym typeface="Arial"/>
              </a:rPr>
              <a:t>Explain that infrared pictures show the temperatures of different things, represented with colors.  (Many students will be able to make a connection with TV shows that use infrared cameras to find people inside of buildings or for night vision goggles.)</a:t>
            </a:r>
            <a:endParaRPr lang="en-US" b="0" dirty="0" smtClean="0">
              <a:effectLst/>
            </a:endParaRPr>
          </a:p>
          <a:p>
            <a:pPr marL="139700" indent="0" rtl="0">
              <a:buNone/>
            </a:pPr>
            <a:r>
              <a:rPr lang="en-US" b="0" dirty="0" smtClean="0">
                <a:effectLst/>
              </a:rPr>
              <a:t/>
            </a:r>
            <a:br>
              <a:rPr lang="en-US" b="0" dirty="0" smtClean="0">
                <a:effectLst/>
              </a:rPr>
            </a:br>
            <a:r>
              <a:rPr lang="en-US" sz="1100" b="1" i="0" u="sng" strike="noStrike" cap="none" dirty="0" smtClean="0">
                <a:solidFill>
                  <a:srgbClr val="000000"/>
                </a:solidFill>
                <a:effectLst/>
                <a:latin typeface="Arial"/>
                <a:ea typeface="Arial"/>
                <a:cs typeface="Arial"/>
                <a:sym typeface="Arial"/>
              </a:rPr>
              <a:t>Ask students:</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Which areas are the warmest?  What types of surfaces do these areas have?</a:t>
            </a:r>
          </a:p>
          <a:p>
            <a:pPr rtl="0" fontAlgn="base"/>
            <a:r>
              <a:rPr lang="en-US" sz="1100" b="0" i="0" u="none" strike="noStrike" cap="none" dirty="0" smtClean="0">
                <a:solidFill>
                  <a:srgbClr val="000000"/>
                </a:solidFill>
                <a:effectLst/>
                <a:latin typeface="Arial"/>
                <a:ea typeface="Arial"/>
                <a:cs typeface="Arial"/>
                <a:sym typeface="Arial"/>
              </a:rPr>
              <a:t>Which areas are the coolest?  What types of surfaces do these areas have?</a:t>
            </a:r>
          </a:p>
          <a:p>
            <a:pPr rtl="0" fontAlgn="base"/>
            <a:r>
              <a:rPr lang="en-US" sz="1100" b="0" i="0" u="none" strike="noStrike" cap="none" dirty="0" smtClean="0">
                <a:solidFill>
                  <a:srgbClr val="000000"/>
                </a:solidFill>
                <a:effectLst/>
                <a:latin typeface="Arial"/>
                <a:ea typeface="Arial"/>
                <a:cs typeface="Arial"/>
                <a:sym typeface="Arial"/>
              </a:rPr>
              <a:t>What might cause the different surfaces to be warmer or cooler?</a:t>
            </a:r>
          </a:p>
          <a:p>
            <a:pPr rtl="0" fontAlgn="base"/>
            <a:r>
              <a:rPr lang="en-US" sz="1100" b="0" i="0" u="none" strike="noStrike" cap="none" dirty="0" smtClean="0">
                <a:solidFill>
                  <a:srgbClr val="000000"/>
                </a:solidFill>
                <a:effectLst/>
                <a:latin typeface="Arial"/>
                <a:ea typeface="Arial"/>
                <a:cs typeface="Arial"/>
                <a:sym typeface="Arial"/>
              </a:rPr>
              <a:t>Do these give us new ideas about what growing cities might mean for temperatures? </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Listen for:</a:t>
            </a:r>
            <a:endParaRPr lang="en-US" b="0" dirty="0" smtClean="0">
              <a:effectLst/>
            </a:endParaRPr>
          </a:p>
          <a:p>
            <a:pPr rtl="0" fontAlgn="base"/>
            <a:r>
              <a:rPr lang="en-US" sz="1100" b="0" i="1" u="none" strike="noStrike" cap="none" dirty="0" smtClean="0">
                <a:solidFill>
                  <a:srgbClr val="000000"/>
                </a:solidFill>
                <a:effectLst/>
                <a:latin typeface="Arial"/>
                <a:ea typeface="Arial"/>
                <a:cs typeface="Arial"/>
                <a:sym typeface="Arial"/>
              </a:rPr>
              <a:t>The warmest areas are where there are buildings and roads.</a:t>
            </a:r>
          </a:p>
          <a:p>
            <a:pPr lvl="1" rtl="0" fontAlgn="base"/>
            <a:r>
              <a:rPr lang="en-US" sz="1100" b="0" i="1" u="none" strike="noStrike" cap="none" dirty="0" smtClean="0">
                <a:solidFill>
                  <a:srgbClr val="000000"/>
                </a:solidFill>
                <a:effectLst/>
                <a:latin typeface="Arial"/>
                <a:ea typeface="Arial"/>
                <a:cs typeface="Arial"/>
                <a:sym typeface="Arial"/>
              </a:rPr>
              <a:t>This might be because they are made by people, or because of the materials they are made from, or because this is where people and cars are going to be the most.</a:t>
            </a:r>
          </a:p>
          <a:p>
            <a:pPr rtl="0" fontAlgn="base"/>
            <a:r>
              <a:rPr lang="en-US" sz="1100" b="0" i="1" u="none" strike="noStrike" cap="none" dirty="0" smtClean="0">
                <a:solidFill>
                  <a:srgbClr val="000000"/>
                </a:solidFill>
                <a:effectLst/>
                <a:latin typeface="Arial"/>
                <a:ea typeface="Arial"/>
                <a:cs typeface="Arial"/>
                <a:sym typeface="Arial"/>
              </a:rPr>
              <a:t>The coolest areas are where there are trees or other plants.</a:t>
            </a:r>
          </a:p>
          <a:p>
            <a:pPr lvl="1" rtl="0" fontAlgn="base"/>
            <a:r>
              <a:rPr lang="en-US" sz="1100" b="0" i="1" u="none" strike="noStrike" cap="none" dirty="0" smtClean="0">
                <a:solidFill>
                  <a:srgbClr val="000000"/>
                </a:solidFill>
                <a:effectLst/>
                <a:latin typeface="Arial"/>
                <a:ea typeface="Arial"/>
                <a:cs typeface="Arial"/>
                <a:sym typeface="Arial"/>
              </a:rPr>
              <a:t>This might be because they are made of natural materials, or because these areas don’t have as many people or cars, or because of something that the plants do to make the air cooler.</a:t>
            </a:r>
          </a:p>
          <a:p>
            <a:pPr rtl="0" fontAlgn="base"/>
            <a:r>
              <a:rPr lang="en-US" sz="1100" b="0" i="1" u="none" strike="noStrike" cap="none" dirty="0" smtClean="0">
                <a:solidFill>
                  <a:srgbClr val="000000"/>
                </a:solidFill>
                <a:effectLst/>
                <a:latin typeface="Arial"/>
                <a:ea typeface="Arial"/>
                <a:cs typeface="Arial"/>
                <a:sym typeface="Arial"/>
              </a:rPr>
              <a:t>Sometimes darker surfaces are warmer and lighter surfaces are cooler.</a:t>
            </a:r>
          </a:p>
          <a:p>
            <a:pPr lvl="1" rtl="0" fontAlgn="base"/>
            <a:r>
              <a:rPr lang="en-US" sz="1100" b="0" i="1" u="none" strike="noStrike" cap="none" dirty="0" smtClean="0">
                <a:solidFill>
                  <a:srgbClr val="000000"/>
                </a:solidFill>
                <a:effectLst/>
                <a:latin typeface="Arial"/>
                <a:ea typeface="Arial"/>
                <a:cs typeface="Arial"/>
                <a:sym typeface="Arial"/>
              </a:rPr>
              <a:t>This might be because dark surfaces absorb more heat from the sun than lighter surfaces.</a:t>
            </a:r>
          </a:p>
          <a:p>
            <a:pPr lvl="1" rtl="0" fontAlgn="base"/>
            <a:r>
              <a:rPr lang="en-US" sz="1100" b="0" i="1" u="none" strike="noStrike" cap="none" dirty="0" smtClean="0">
                <a:solidFill>
                  <a:srgbClr val="000000"/>
                </a:solidFill>
                <a:effectLst/>
                <a:latin typeface="Arial"/>
                <a:ea typeface="Arial"/>
                <a:cs typeface="Arial"/>
                <a:sym typeface="Arial"/>
              </a:rPr>
              <a:t>We think that the information suggests that changing the surface will matter for temperatures, and so we need to test it somehow.</a:t>
            </a:r>
          </a:p>
          <a:p>
            <a:pPr lvl="1" rtl="0" fontAlgn="base"/>
            <a:r>
              <a:rPr lang="en-US" sz="1100" b="0" i="1" u="none" strike="noStrike" cap="none" dirty="0" smtClean="0">
                <a:solidFill>
                  <a:srgbClr val="000000"/>
                </a:solidFill>
                <a:effectLst/>
                <a:latin typeface="Arial"/>
                <a:ea typeface="Arial"/>
                <a:cs typeface="Arial"/>
                <a:sym typeface="Arial"/>
              </a:rPr>
              <a:t>We think that in general, we see higher temperatures in the city where the surfaces are concrete.</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Ask students to consider some initial ideas for planning an investigation to measure the temperature of different surfaces.</a:t>
            </a:r>
          </a:p>
          <a:p>
            <a:pPr marL="139700" indent="0" rtl="0">
              <a:buNone/>
            </a:pPr>
            <a:endParaRPr lang="en-US" b="0" dirty="0" smtClean="0">
              <a:effectLst/>
            </a:endParaRPr>
          </a:p>
          <a:p>
            <a:pPr marL="139700" indent="0" rtl="0">
              <a:buNone/>
            </a:pPr>
            <a:r>
              <a:rPr lang="en-US" sz="1100" b="1" i="0" u="sng" strike="noStrike" cap="none" dirty="0" smtClean="0">
                <a:solidFill>
                  <a:srgbClr val="000000"/>
                </a:solidFill>
                <a:effectLst/>
                <a:latin typeface="Arial"/>
                <a:ea typeface="Arial"/>
                <a:cs typeface="Arial"/>
                <a:sym typeface="Arial"/>
              </a:rPr>
              <a:t>Ask students:</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How can we tell which areas are warmer?</a:t>
            </a:r>
          </a:p>
          <a:p>
            <a:pPr rtl="0" fontAlgn="base"/>
            <a:r>
              <a:rPr lang="en-US" sz="1100" b="0" i="0" u="none" strike="noStrike" cap="none" dirty="0" smtClean="0">
                <a:solidFill>
                  <a:srgbClr val="000000"/>
                </a:solidFill>
                <a:effectLst/>
                <a:latin typeface="Arial"/>
                <a:ea typeface="Arial"/>
                <a:cs typeface="Arial"/>
                <a:sym typeface="Arial"/>
              </a:rPr>
              <a:t>How can we tell which areas are cooler?</a:t>
            </a:r>
          </a:p>
          <a:p>
            <a:pPr rtl="0" fontAlgn="base"/>
            <a:r>
              <a:rPr lang="en-US" sz="1100" b="0" i="0" u="none" strike="noStrike" cap="none" dirty="0" smtClean="0">
                <a:solidFill>
                  <a:srgbClr val="000000"/>
                </a:solidFill>
                <a:effectLst/>
                <a:latin typeface="Arial"/>
                <a:ea typeface="Arial"/>
                <a:cs typeface="Arial"/>
                <a:sym typeface="Arial"/>
              </a:rPr>
              <a:t>How can we measure the temperature of different surfaces?</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a:buNone/>
            </a:pPr>
            <a:r>
              <a:rPr lang="en-US" sz="1100" b="1" i="0" u="none" strike="noStrike" cap="none" dirty="0" smtClean="0">
                <a:solidFill>
                  <a:srgbClr val="000000"/>
                </a:solidFill>
                <a:effectLst/>
                <a:latin typeface="Arial"/>
                <a:ea typeface="Arial"/>
                <a:cs typeface="Arial"/>
                <a:sym typeface="Arial"/>
              </a:rPr>
              <a:t>2.  (35 min) Picture comparisons: Show students pairs of pictures of areas that have increased in population over the last 30 or so years.</a:t>
            </a:r>
            <a:endParaRPr lang="en-US" b="0" dirty="0" smtClean="0">
              <a:effectLst/>
            </a:endParaRPr>
          </a:p>
          <a:p>
            <a:pPr marL="139700" indent="0" rtl="0">
              <a:buNone/>
            </a:pPr>
            <a:r>
              <a:rPr lang="en-US" sz="1100" b="1" i="0" u="sng" strike="noStrike" cap="none" dirty="0" smtClean="0">
                <a:solidFill>
                  <a:srgbClr val="000000"/>
                </a:solidFill>
                <a:effectLst/>
                <a:latin typeface="Arial"/>
                <a:ea typeface="Arial"/>
                <a:cs typeface="Arial"/>
                <a:sym typeface="Arial"/>
              </a:rPr>
              <a:t>Ask students:</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What looks different between the two pictures?</a:t>
            </a:r>
          </a:p>
          <a:p>
            <a:pPr rtl="0" fontAlgn="base"/>
            <a:r>
              <a:rPr lang="en-US" sz="1100" b="0" i="0" u="none" strike="noStrike" cap="none" dirty="0" smtClean="0">
                <a:solidFill>
                  <a:srgbClr val="000000"/>
                </a:solidFill>
                <a:effectLst/>
                <a:latin typeface="Arial"/>
                <a:ea typeface="Arial"/>
                <a:cs typeface="Arial"/>
                <a:sym typeface="Arial"/>
              </a:rPr>
              <a:t>What are your ideas about what caused these changes?</a:t>
            </a:r>
          </a:p>
          <a:p>
            <a:pPr rtl="0" fontAlgn="base"/>
            <a:r>
              <a:rPr lang="en-US" sz="1100" b="0" i="0" u="none" strike="noStrike" cap="none" dirty="0" smtClean="0">
                <a:solidFill>
                  <a:srgbClr val="000000"/>
                </a:solidFill>
                <a:effectLst/>
                <a:latin typeface="Arial"/>
                <a:ea typeface="Arial"/>
                <a:cs typeface="Arial"/>
                <a:sym typeface="Arial"/>
              </a:rPr>
              <a:t>Why did these changes happen?</a:t>
            </a:r>
          </a:p>
          <a:p>
            <a:pPr rtl="0" fontAlgn="base"/>
            <a:r>
              <a:rPr lang="en-US" sz="1100" b="0" i="0" u="none" strike="noStrike" cap="none" dirty="0" smtClean="0">
                <a:solidFill>
                  <a:srgbClr val="000000"/>
                </a:solidFill>
                <a:effectLst/>
                <a:latin typeface="Arial"/>
                <a:ea typeface="Arial"/>
                <a:cs typeface="Arial"/>
                <a:sym typeface="Arial"/>
              </a:rPr>
              <a:t>How might those things affect temperatures? Why do you think that?</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Listen for:</a:t>
            </a:r>
            <a:endParaRPr lang="en-US" b="0" dirty="0" smtClean="0">
              <a:effectLst/>
            </a:endParaRPr>
          </a:p>
          <a:p>
            <a:pPr rtl="0" fontAlgn="base"/>
            <a:r>
              <a:rPr lang="en-US" sz="1100" b="0" i="1" u="none" strike="noStrike" cap="none" dirty="0" smtClean="0">
                <a:solidFill>
                  <a:srgbClr val="000000"/>
                </a:solidFill>
                <a:effectLst/>
                <a:latin typeface="Arial"/>
                <a:ea typeface="Arial"/>
                <a:cs typeface="Arial"/>
                <a:sym typeface="Arial"/>
              </a:rPr>
              <a:t>Earlier picture:  more grass/vegetation</a:t>
            </a:r>
            <a:endParaRPr lang="en-US" sz="1100" b="1" i="1" u="none" strike="noStrike" cap="none" dirty="0" smtClean="0">
              <a:solidFill>
                <a:srgbClr val="000000"/>
              </a:solidFill>
              <a:effectLst/>
              <a:latin typeface="Arial"/>
              <a:ea typeface="Arial"/>
              <a:cs typeface="Arial"/>
              <a:sym typeface="Arial"/>
            </a:endParaRPr>
          </a:p>
          <a:p>
            <a:pPr rtl="0" fontAlgn="base"/>
            <a:r>
              <a:rPr lang="en-US" sz="1100" b="0" i="1" u="none" strike="noStrike" cap="none" dirty="0" smtClean="0">
                <a:solidFill>
                  <a:srgbClr val="000000"/>
                </a:solidFill>
                <a:effectLst/>
                <a:latin typeface="Arial"/>
                <a:ea typeface="Arial"/>
                <a:cs typeface="Arial"/>
                <a:sym typeface="Arial"/>
              </a:rPr>
              <a:t>Later picture:  more buildings/roads/parking lots</a:t>
            </a:r>
            <a:endParaRPr lang="en-US" sz="1100" b="1" i="1" u="none" strike="noStrike" cap="none" dirty="0" smtClean="0">
              <a:solidFill>
                <a:srgbClr val="000000"/>
              </a:solidFill>
              <a:effectLst/>
              <a:latin typeface="Arial"/>
              <a:ea typeface="Arial"/>
              <a:cs typeface="Arial"/>
              <a:sym typeface="Arial"/>
            </a:endParaRPr>
          </a:p>
          <a:p>
            <a:pPr rtl="0" fontAlgn="base"/>
            <a:r>
              <a:rPr lang="en-US" sz="1100" b="0" i="1" u="none" strike="noStrike" cap="none" dirty="0" smtClean="0">
                <a:solidFill>
                  <a:srgbClr val="000000"/>
                </a:solidFill>
                <a:effectLst/>
                <a:latin typeface="Arial"/>
                <a:ea typeface="Arial"/>
                <a:cs typeface="Arial"/>
                <a:sym typeface="Arial"/>
              </a:rPr>
              <a:t>More people would need more buildings to live, work, and go to school in</a:t>
            </a:r>
          </a:p>
          <a:p>
            <a:pPr rtl="0" fontAlgn="base"/>
            <a:r>
              <a:rPr lang="en-US" sz="1100" b="0" i="1" u="none" strike="noStrike" cap="none" dirty="0" smtClean="0">
                <a:solidFill>
                  <a:srgbClr val="000000"/>
                </a:solidFill>
                <a:effectLst/>
                <a:latin typeface="Arial"/>
                <a:ea typeface="Arial"/>
                <a:cs typeface="Arial"/>
                <a:sym typeface="Arial"/>
              </a:rPr>
              <a:t>More people would need more roads for more cars</a:t>
            </a:r>
          </a:p>
          <a:p>
            <a:pPr rtl="0" fontAlgn="base"/>
            <a:r>
              <a:rPr lang="en-US" sz="1100" b="0" i="1" u="none" strike="noStrike" cap="none" dirty="0" smtClean="0">
                <a:solidFill>
                  <a:srgbClr val="000000"/>
                </a:solidFill>
                <a:effectLst/>
                <a:latin typeface="Arial"/>
                <a:ea typeface="Arial"/>
                <a:cs typeface="Arial"/>
                <a:sym typeface="Arial"/>
              </a:rPr>
              <a:t>Buildings might produce heat that warms up the air, or they might absorb more heat from the sun. We’re not really sure, we have different ideas about it.</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Show students infrared and true-color images of an area. </a:t>
            </a:r>
            <a:endParaRPr lang="en-US" b="0" dirty="0" smtClean="0">
              <a:effectLst/>
            </a:endParaRPr>
          </a:p>
          <a:p>
            <a:pPr marL="139700" indent="0" rtl="0">
              <a:buNone/>
            </a:pPr>
            <a:r>
              <a:rPr lang="en-US" b="1" dirty="0" smtClean="0">
                <a:hlinkClick r:id="rId3"/>
              </a:rPr>
              <a:t>https://science.nasa.gov/science-news/science-at-nasa/1998/essd20nov98_1/</a:t>
            </a:r>
            <a:endParaRPr lang="en-US" b="1" dirty="0" smtClean="0"/>
          </a:p>
          <a:p>
            <a:pPr marL="139700" indent="0" rtl="0">
              <a:buNone/>
            </a:pPr>
            <a:r>
              <a:rPr lang="en-US" sz="1100" b="1" i="0" u="none" strike="noStrike" cap="none" dirty="0" smtClean="0">
                <a:solidFill>
                  <a:srgbClr val="000000"/>
                </a:solidFill>
                <a:effectLst/>
                <a:latin typeface="Arial"/>
                <a:ea typeface="Arial"/>
                <a:cs typeface="Arial"/>
                <a:sym typeface="Arial"/>
              </a:rPr>
              <a:t>Explain that infrared pictures show the temperatures of different things, represented with colors.  (Many students will be able to make a connection with TV shows that use infrared cameras to find people inside of buildings or for night vision goggles.)</a:t>
            </a:r>
            <a:endParaRPr lang="en-US" b="0" dirty="0" smtClean="0">
              <a:effectLst/>
            </a:endParaRPr>
          </a:p>
          <a:p>
            <a:pPr marL="139700" indent="0" rtl="0">
              <a:buNone/>
            </a:pPr>
            <a:r>
              <a:rPr lang="en-US" b="0" dirty="0" smtClean="0">
                <a:effectLst/>
              </a:rPr>
              <a:t/>
            </a:r>
            <a:br>
              <a:rPr lang="en-US" b="0" dirty="0" smtClean="0">
                <a:effectLst/>
              </a:rPr>
            </a:br>
            <a:r>
              <a:rPr lang="en-US" sz="1100" b="1" i="0" u="sng" strike="noStrike" cap="none" dirty="0" smtClean="0">
                <a:solidFill>
                  <a:srgbClr val="000000"/>
                </a:solidFill>
                <a:effectLst/>
                <a:latin typeface="Arial"/>
                <a:ea typeface="Arial"/>
                <a:cs typeface="Arial"/>
                <a:sym typeface="Arial"/>
              </a:rPr>
              <a:t>Ask students:</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Which areas are the warmest?  What types of surfaces do these areas have?</a:t>
            </a:r>
          </a:p>
          <a:p>
            <a:pPr rtl="0" fontAlgn="base"/>
            <a:r>
              <a:rPr lang="en-US" sz="1100" b="0" i="0" u="none" strike="noStrike" cap="none" dirty="0" smtClean="0">
                <a:solidFill>
                  <a:srgbClr val="000000"/>
                </a:solidFill>
                <a:effectLst/>
                <a:latin typeface="Arial"/>
                <a:ea typeface="Arial"/>
                <a:cs typeface="Arial"/>
                <a:sym typeface="Arial"/>
              </a:rPr>
              <a:t>Which areas are the coolest?  What types of surfaces do these areas have?</a:t>
            </a:r>
          </a:p>
          <a:p>
            <a:pPr rtl="0" fontAlgn="base"/>
            <a:r>
              <a:rPr lang="en-US" sz="1100" b="0" i="0" u="none" strike="noStrike" cap="none" dirty="0" smtClean="0">
                <a:solidFill>
                  <a:srgbClr val="000000"/>
                </a:solidFill>
                <a:effectLst/>
                <a:latin typeface="Arial"/>
                <a:ea typeface="Arial"/>
                <a:cs typeface="Arial"/>
                <a:sym typeface="Arial"/>
              </a:rPr>
              <a:t>What might cause the different surfaces to be warmer or cooler?</a:t>
            </a:r>
          </a:p>
          <a:p>
            <a:pPr rtl="0" fontAlgn="base"/>
            <a:r>
              <a:rPr lang="en-US" sz="1100" b="0" i="0" u="none" strike="noStrike" cap="none" dirty="0" smtClean="0">
                <a:solidFill>
                  <a:srgbClr val="000000"/>
                </a:solidFill>
                <a:effectLst/>
                <a:latin typeface="Arial"/>
                <a:ea typeface="Arial"/>
                <a:cs typeface="Arial"/>
                <a:sym typeface="Arial"/>
              </a:rPr>
              <a:t>Do these give us new ideas about what growing cities might mean for temperatures? </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Listen for:</a:t>
            </a:r>
            <a:endParaRPr lang="en-US" b="0" dirty="0" smtClean="0">
              <a:effectLst/>
            </a:endParaRPr>
          </a:p>
          <a:p>
            <a:pPr rtl="0" fontAlgn="base"/>
            <a:r>
              <a:rPr lang="en-US" sz="1100" b="0" i="1" u="none" strike="noStrike" cap="none" dirty="0" smtClean="0">
                <a:solidFill>
                  <a:srgbClr val="000000"/>
                </a:solidFill>
                <a:effectLst/>
                <a:latin typeface="Arial"/>
                <a:ea typeface="Arial"/>
                <a:cs typeface="Arial"/>
                <a:sym typeface="Arial"/>
              </a:rPr>
              <a:t>The warmest areas are where there are buildings and roads.</a:t>
            </a:r>
          </a:p>
          <a:p>
            <a:pPr lvl="1" rtl="0" fontAlgn="base"/>
            <a:r>
              <a:rPr lang="en-US" sz="1100" b="0" i="1" u="none" strike="noStrike" cap="none" dirty="0" smtClean="0">
                <a:solidFill>
                  <a:srgbClr val="000000"/>
                </a:solidFill>
                <a:effectLst/>
                <a:latin typeface="Arial"/>
                <a:ea typeface="Arial"/>
                <a:cs typeface="Arial"/>
                <a:sym typeface="Arial"/>
              </a:rPr>
              <a:t>This might be because they are made by people, or because of the materials they are made from, or because this is where people and cars are going to be the most.</a:t>
            </a:r>
          </a:p>
          <a:p>
            <a:pPr rtl="0" fontAlgn="base"/>
            <a:r>
              <a:rPr lang="en-US" sz="1100" b="0" i="1" u="none" strike="noStrike" cap="none" dirty="0" smtClean="0">
                <a:solidFill>
                  <a:srgbClr val="000000"/>
                </a:solidFill>
                <a:effectLst/>
                <a:latin typeface="Arial"/>
                <a:ea typeface="Arial"/>
                <a:cs typeface="Arial"/>
                <a:sym typeface="Arial"/>
              </a:rPr>
              <a:t>The coolest areas are where there are trees or other plants.</a:t>
            </a:r>
          </a:p>
          <a:p>
            <a:pPr lvl="1" rtl="0" fontAlgn="base"/>
            <a:r>
              <a:rPr lang="en-US" sz="1100" b="0" i="1" u="none" strike="noStrike" cap="none" dirty="0" smtClean="0">
                <a:solidFill>
                  <a:srgbClr val="000000"/>
                </a:solidFill>
                <a:effectLst/>
                <a:latin typeface="Arial"/>
                <a:ea typeface="Arial"/>
                <a:cs typeface="Arial"/>
                <a:sym typeface="Arial"/>
              </a:rPr>
              <a:t>This might be because they are made of natural materials, or because these areas don’t have as many people or cars, or because of something that the plants do to make the air cooler.</a:t>
            </a:r>
          </a:p>
          <a:p>
            <a:pPr rtl="0" fontAlgn="base"/>
            <a:r>
              <a:rPr lang="en-US" sz="1100" b="0" i="1" u="none" strike="noStrike" cap="none" dirty="0" smtClean="0">
                <a:solidFill>
                  <a:srgbClr val="000000"/>
                </a:solidFill>
                <a:effectLst/>
                <a:latin typeface="Arial"/>
                <a:ea typeface="Arial"/>
                <a:cs typeface="Arial"/>
                <a:sym typeface="Arial"/>
              </a:rPr>
              <a:t>Sometimes darker surfaces are warmer and lighter surfaces are cooler.</a:t>
            </a:r>
          </a:p>
          <a:p>
            <a:pPr lvl="1" rtl="0" fontAlgn="base"/>
            <a:r>
              <a:rPr lang="en-US" sz="1100" b="0" i="1" u="none" strike="noStrike" cap="none" dirty="0" smtClean="0">
                <a:solidFill>
                  <a:srgbClr val="000000"/>
                </a:solidFill>
                <a:effectLst/>
                <a:latin typeface="Arial"/>
                <a:ea typeface="Arial"/>
                <a:cs typeface="Arial"/>
                <a:sym typeface="Arial"/>
              </a:rPr>
              <a:t>This might be because dark surfaces absorb more heat from the sun than lighter surfaces.</a:t>
            </a:r>
          </a:p>
          <a:p>
            <a:pPr lvl="1" rtl="0" fontAlgn="base"/>
            <a:r>
              <a:rPr lang="en-US" sz="1100" b="0" i="1" u="none" strike="noStrike" cap="none" dirty="0" smtClean="0">
                <a:solidFill>
                  <a:srgbClr val="000000"/>
                </a:solidFill>
                <a:effectLst/>
                <a:latin typeface="Arial"/>
                <a:ea typeface="Arial"/>
                <a:cs typeface="Arial"/>
                <a:sym typeface="Arial"/>
              </a:rPr>
              <a:t>We think that the information suggests that changing the surface will matter for temperatures, and so we need to test it somehow.</a:t>
            </a:r>
          </a:p>
          <a:p>
            <a:pPr lvl="1" rtl="0" fontAlgn="base"/>
            <a:r>
              <a:rPr lang="en-US" sz="1100" b="0" i="1" u="none" strike="noStrike" cap="none" dirty="0" smtClean="0">
                <a:solidFill>
                  <a:srgbClr val="000000"/>
                </a:solidFill>
                <a:effectLst/>
                <a:latin typeface="Arial"/>
                <a:ea typeface="Arial"/>
                <a:cs typeface="Arial"/>
                <a:sym typeface="Arial"/>
              </a:rPr>
              <a:t>We think that in general, we see higher temperatures in the city where the surfaces are concrete.</a:t>
            </a:r>
          </a:p>
          <a:p>
            <a:pPr marL="139700" indent="0" rtl="0">
              <a:buNone/>
            </a:pPr>
            <a:r>
              <a:rPr lang="en-US" b="0" dirty="0" smtClean="0">
                <a:effectLst/>
              </a:rPr>
              <a:t/>
            </a:r>
            <a:br>
              <a:rPr lang="en-US" b="0" dirty="0" smtClean="0">
                <a:effectLst/>
              </a:rPr>
            </a:br>
            <a:r>
              <a:rPr lang="en-US" sz="1100" b="1" i="0" u="none" strike="noStrike" cap="none" dirty="0" smtClean="0">
                <a:solidFill>
                  <a:srgbClr val="000000"/>
                </a:solidFill>
                <a:effectLst/>
                <a:latin typeface="Arial"/>
                <a:ea typeface="Arial"/>
                <a:cs typeface="Arial"/>
                <a:sym typeface="Arial"/>
              </a:rPr>
              <a:t>Ask students to consider some initial ideas for planning an investigation to measure the temperature of different surfaces.</a:t>
            </a:r>
          </a:p>
          <a:p>
            <a:pPr marL="139700" indent="0" rtl="0">
              <a:buNone/>
            </a:pPr>
            <a:endParaRPr lang="en-US" b="0" dirty="0" smtClean="0">
              <a:effectLst/>
            </a:endParaRPr>
          </a:p>
          <a:p>
            <a:pPr marL="139700" indent="0" rtl="0">
              <a:buNone/>
            </a:pPr>
            <a:r>
              <a:rPr lang="en-US" sz="1100" b="1" i="0" u="sng" strike="noStrike" cap="none" dirty="0" smtClean="0">
                <a:solidFill>
                  <a:srgbClr val="000000"/>
                </a:solidFill>
                <a:effectLst/>
                <a:latin typeface="Arial"/>
                <a:ea typeface="Arial"/>
                <a:cs typeface="Arial"/>
                <a:sym typeface="Arial"/>
              </a:rPr>
              <a:t>Ask students:</a:t>
            </a:r>
            <a:endParaRPr lang="en-US"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How can we tell which areas are warmer?</a:t>
            </a:r>
          </a:p>
          <a:p>
            <a:pPr rtl="0" fontAlgn="base"/>
            <a:r>
              <a:rPr lang="en-US" sz="1100" b="0" i="0" u="none" strike="noStrike" cap="none" dirty="0" smtClean="0">
                <a:solidFill>
                  <a:srgbClr val="000000"/>
                </a:solidFill>
                <a:effectLst/>
                <a:latin typeface="Arial"/>
                <a:ea typeface="Arial"/>
                <a:cs typeface="Arial"/>
                <a:sym typeface="Arial"/>
              </a:rPr>
              <a:t>How can we tell which areas are cooler?</a:t>
            </a:r>
          </a:p>
          <a:p>
            <a:pPr rtl="0" fontAlgn="base"/>
            <a:r>
              <a:rPr lang="en-US" sz="1100" b="0" i="0" u="none" strike="noStrike" cap="none" dirty="0" smtClean="0">
                <a:solidFill>
                  <a:srgbClr val="000000"/>
                </a:solidFill>
                <a:effectLst/>
                <a:latin typeface="Arial"/>
                <a:ea typeface="Arial"/>
                <a:cs typeface="Arial"/>
                <a:sym typeface="Arial"/>
              </a:rPr>
              <a:t>How can we measure the temperature of different surfaces?</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dirty="0" smtClean="0">
                <a:ln>
                  <a:noFill/>
                </a:ln>
                <a:solidFill>
                  <a:srgbClr val="000000"/>
                </a:solidFill>
                <a:effectLst/>
                <a:uLnTx/>
                <a:uFillTx/>
                <a:latin typeface="Arial"/>
                <a:ea typeface="Arial"/>
                <a:cs typeface="Arial"/>
                <a:sym typeface="Arial"/>
              </a:rPr>
              <a:t>2.  (35 min) Picture comparisons: Show students pairs of pictures of areas that have increased in population over the last 30 or so years.</a:t>
            </a: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sng" strike="noStrike" kern="0" cap="none" spc="0" normalizeH="0" baseline="0" noProof="0" dirty="0" smtClean="0">
                <a:ln>
                  <a:noFill/>
                </a:ln>
                <a:solidFill>
                  <a:srgbClr val="000000"/>
                </a:solidFill>
                <a:effectLst/>
                <a:uLnTx/>
                <a:uFillTx/>
                <a:latin typeface="Arial"/>
                <a:ea typeface="Arial"/>
                <a:cs typeface="Arial"/>
                <a:sym typeface="Arial"/>
              </a:rPr>
              <a:t>Ask students:</a:t>
            </a: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0" u="none" strike="noStrike" kern="0" cap="none" spc="0" normalizeH="0" baseline="0" noProof="0" dirty="0" smtClean="0">
                <a:ln>
                  <a:noFill/>
                </a:ln>
                <a:solidFill>
                  <a:srgbClr val="000000"/>
                </a:solidFill>
                <a:effectLst/>
                <a:uLnTx/>
                <a:uFillTx/>
                <a:latin typeface="Arial"/>
                <a:ea typeface="Arial"/>
                <a:cs typeface="Arial"/>
                <a:sym typeface="Arial"/>
              </a:rPr>
              <a:t>What looks different between the two pictures?</a:t>
            </a: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0" u="none" strike="noStrike" kern="0" cap="none" spc="0" normalizeH="0" baseline="0" noProof="0" dirty="0" smtClean="0">
                <a:ln>
                  <a:noFill/>
                </a:ln>
                <a:solidFill>
                  <a:srgbClr val="000000"/>
                </a:solidFill>
                <a:effectLst/>
                <a:uLnTx/>
                <a:uFillTx/>
                <a:latin typeface="Arial"/>
                <a:ea typeface="Arial"/>
                <a:cs typeface="Arial"/>
                <a:sym typeface="Arial"/>
              </a:rPr>
              <a:t>What are your ideas about what caused these changes?</a:t>
            </a: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0" u="none" strike="noStrike" kern="0" cap="none" spc="0" normalizeH="0" baseline="0" noProof="0" dirty="0" smtClean="0">
                <a:ln>
                  <a:noFill/>
                </a:ln>
                <a:solidFill>
                  <a:srgbClr val="000000"/>
                </a:solidFill>
                <a:effectLst/>
                <a:uLnTx/>
                <a:uFillTx/>
                <a:latin typeface="Arial"/>
                <a:ea typeface="Arial"/>
                <a:cs typeface="Arial"/>
                <a:sym typeface="Arial"/>
              </a:rPr>
              <a:t>Why did these changes happen?</a:t>
            </a: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0" u="none" strike="noStrike" kern="0" cap="none" spc="0" normalizeH="0" baseline="0" noProof="0" dirty="0" smtClean="0">
                <a:ln>
                  <a:noFill/>
                </a:ln>
                <a:solidFill>
                  <a:srgbClr val="000000"/>
                </a:solidFill>
                <a:effectLst/>
                <a:uLnTx/>
                <a:uFillTx/>
                <a:latin typeface="Arial"/>
                <a:ea typeface="Arial"/>
                <a:cs typeface="Arial"/>
                <a:sym typeface="Arial"/>
              </a:rPr>
              <a:t>How might those things affect temperatures? Why do you think that?</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100" b="0" i="0" u="none" strike="noStrike" kern="0" cap="none" spc="0" normalizeH="0" baseline="0" noProof="0" dirty="0" smtClean="0">
                <a:ln>
                  <a:noFill/>
                </a:ln>
                <a:solidFill>
                  <a:srgbClr val="000000"/>
                </a:solidFill>
                <a:effectLst/>
                <a:uLnTx/>
                <a:uFillTx/>
                <a:latin typeface="Arial"/>
                <a:cs typeface="Arial"/>
                <a:sym typeface="Arial"/>
              </a:rPr>
            </a:br>
            <a:r>
              <a:rPr kumimoji="0" lang="en-US" sz="1100" b="1" i="0" u="none" strike="noStrike" kern="0" cap="none" spc="0" normalizeH="0" baseline="0" noProof="0" dirty="0" smtClean="0">
                <a:ln>
                  <a:noFill/>
                </a:ln>
                <a:solidFill>
                  <a:srgbClr val="000000"/>
                </a:solidFill>
                <a:effectLst/>
                <a:uLnTx/>
                <a:uFillTx/>
                <a:latin typeface="Arial"/>
                <a:ea typeface="Arial"/>
                <a:cs typeface="Arial"/>
                <a:sym typeface="Arial"/>
              </a:rPr>
              <a:t>Listen for:</a:t>
            </a: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1" u="none" strike="noStrike" kern="0" cap="none" spc="0" normalizeH="0" baseline="0" noProof="0" dirty="0" smtClean="0">
                <a:ln>
                  <a:noFill/>
                </a:ln>
                <a:solidFill>
                  <a:srgbClr val="000000"/>
                </a:solidFill>
                <a:effectLst/>
                <a:uLnTx/>
                <a:uFillTx/>
                <a:latin typeface="Arial"/>
                <a:ea typeface="Arial"/>
                <a:cs typeface="Arial"/>
                <a:sym typeface="Arial"/>
              </a:rPr>
              <a:t>Earlier picture:  more grass/vegetation</a:t>
            </a:r>
            <a:endParaRPr kumimoji="0" lang="en-US" sz="1100" b="1" i="1" u="none" strike="noStrike" kern="0" cap="none" spc="0" normalizeH="0" baseline="0" noProof="0" dirty="0" smtClean="0">
              <a:ln>
                <a:noFill/>
              </a:ln>
              <a:solidFill>
                <a:srgbClr val="000000"/>
              </a:solidFill>
              <a:effectLst/>
              <a:uLnTx/>
              <a:uFillTx/>
              <a:latin typeface="Arial"/>
              <a:ea typeface="Arial"/>
              <a:cs typeface="Arial"/>
              <a:sym typeface="Arial"/>
            </a:endParaRP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1" u="none" strike="noStrike" kern="0" cap="none" spc="0" normalizeH="0" baseline="0" noProof="0" dirty="0" smtClean="0">
                <a:ln>
                  <a:noFill/>
                </a:ln>
                <a:solidFill>
                  <a:srgbClr val="000000"/>
                </a:solidFill>
                <a:effectLst/>
                <a:uLnTx/>
                <a:uFillTx/>
                <a:latin typeface="Arial"/>
                <a:ea typeface="Arial"/>
                <a:cs typeface="Arial"/>
                <a:sym typeface="Arial"/>
              </a:rPr>
              <a:t>Later picture:  more buildings/roads/parking lots</a:t>
            </a:r>
            <a:endParaRPr kumimoji="0" lang="en-US" sz="1100" b="1" i="1" u="none" strike="noStrike" kern="0" cap="none" spc="0" normalizeH="0" baseline="0" noProof="0" dirty="0" smtClean="0">
              <a:ln>
                <a:noFill/>
              </a:ln>
              <a:solidFill>
                <a:srgbClr val="000000"/>
              </a:solidFill>
              <a:effectLst/>
              <a:uLnTx/>
              <a:uFillTx/>
              <a:latin typeface="Arial"/>
              <a:ea typeface="Arial"/>
              <a:cs typeface="Arial"/>
              <a:sym typeface="Arial"/>
            </a:endParaRP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1" u="none" strike="noStrike" kern="0" cap="none" spc="0" normalizeH="0" baseline="0" noProof="0" dirty="0" smtClean="0">
                <a:ln>
                  <a:noFill/>
                </a:ln>
                <a:solidFill>
                  <a:srgbClr val="000000"/>
                </a:solidFill>
                <a:effectLst/>
                <a:uLnTx/>
                <a:uFillTx/>
                <a:latin typeface="Arial"/>
                <a:ea typeface="Arial"/>
                <a:cs typeface="Arial"/>
                <a:sym typeface="Arial"/>
              </a:rPr>
              <a:t>More people would need more buildings to live, work, and go to school in</a:t>
            </a: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1" u="none" strike="noStrike" kern="0" cap="none" spc="0" normalizeH="0" baseline="0" noProof="0" dirty="0" smtClean="0">
                <a:ln>
                  <a:noFill/>
                </a:ln>
                <a:solidFill>
                  <a:srgbClr val="000000"/>
                </a:solidFill>
                <a:effectLst/>
                <a:uLnTx/>
                <a:uFillTx/>
                <a:latin typeface="Arial"/>
                <a:ea typeface="Arial"/>
                <a:cs typeface="Arial"/>
                <a:sym typeface="Arial"/>
              </a:rPr>
              <a:t>More people would need more roads for more cars</a:t>
            </a: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1" u="none" strike="noStrike" kern="0" cap="none" spc="0" normalizeH="0" baseline="0" noProof="0" dirty="0" smtClean="0">
                <a:ln>
                  <a:noFill/>
                </a:ln>
                <a:solidFill>
                  <a:srgbClr val="000000"/>
                </a:solidFill>
                <a:effectLst/>
                <a:uLnTx/>
                <a:uFillTx/>
                <a:latin typeface="Arial"/>
                <a:ea typeface="Arial"/>
                <a:cs typeface="Arial"/>
                <a:sym typeface="Arial"/>
              </a:rPr>
              <a:t>Buildings might produce heat that warms up the air, or they might absorb more heat from the sun. We’re not really sure, we have different ideas about it.</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100" b="0" i="0" u="none" strike="noStrike" kern="0" cap="none" spc="0" normalizeH="0" baseline="0" noProof="0" dirty="0" smtClean="0">
                <a:ln>
                  <a:noFill/>
                </a:ln>
                <a:solidFill>
                  <a:srgbClr val="000000"/>
                </a:solidFill>
                <a:effectLst/>
                <a:uLnTx/>
                <a:uFillTx/>
                <a:latin typeface="Arial"/>
                <a:cs typeface="Arial"/>
                <a:sym typeface="Arial"/>
              </a:rPr>
            </a:br>
            <a:r>
              <a:rPr kumimoji="0" lang="en-US" sz="1100" b="1" i="0" u="none" strike="noStrike" kern="0" cap="none" spc="0" normalizeH="0" baseline="0" noProof="0" dirty="0" smtClean="0">
                <a:ln>
                  <a:noFill/>
                </a:ln>
                <a:solidFill>
                  <a:srgbClr val="000000"/>
                </a:solidFill>
                <a:effectLst/>
                <a:uLnTx/>
                <a:uFillTx/>
                <a:latin typeface="Arial"/>
                <a:ea typeface="Arial"/>
                <a:cs typeface="Arial"/>
                <a:sym typeface="Arial"/>
              </a:rPr>
              <a:t>Show students infrared and true-color images of an area. </a:t>
            </a: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dirty="0" smtClean="0">
                <a:ln>
                  <a:noFill/>
                </a:ln>
                <a:solidFill>
                  <a:srgbClr val="000000"/>
                </a:solidFill>
                <a:effectLst/>
                <a:uLnTx/>
                <a:uFillTx/>
                <a:latin typeface="Arial"/>
                <a:cs typeface="Arial"/>
                <a:sym typeface="Arial"/>
                <a:hlinkClick r:id="rId3"/>
              </a:rPr>
              <a:t>https://science.nasa.gov/science-news/science-at-nasa/1998/essd20nov98_1/</a:t>
            </a:r>
            <a:endParaRPr kumimoji="0" lang="en-US" sz="1100" b="1" i="0" u="none" strike="noStrike" kern="0" cap="none" spc="0" normalizeH="0" baseline="0" noProof="0" dirty="0" smtClean="0">
              <a:ln>
                <a:noFill/>
              </a:ln>
              <a:solidFill>
                <a:srgbClr val="000000"/>
              </a:solidFill>
              <a:effectLst/>
              <a:uLnTx/>
              <a:uFillTx/>
              <a:latin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dirty="0" smtClean="0">
                <a:ln>
                  <a:noFill/>
                </a:ln>
                <a:solidFill>
                  <a:srgbClr val="000000"/>
                </a:solidFill>
                <a:effectLst/>
                <a:uLnTx/>
                <a:uFillTx/>
                <a:latin typeface="Arial"/>
                <a:ea typeface="Arial"/>
                <a:cs typeface="Arial"/>
                <a:sym typeface="Arial"/>
              </a:rPr>
              <a:t>Explain that infrared pictures show the temperatures of different things, represented with colors.  (Many students will be able to make a connection with TV shows that use infrared cameras to find people inside of buildings or for night vision goggles.)</a:t>
            </a: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100" b="0" i="0" u="none" strike="noStrike" kern="0" cap="none" spc="0" normalizeH="0" baseline="0" noProof="0" dirty="0" smtClean="0">
                <a:ln>
                  <a:noFill/>
                </a:ln>
                <a:solidFill>
                  <a:srgbClr val="000000"/>
                </a:solidFill>
                <a:effectLst/>
                <a:uLnTx/>
                <a:uFillTx/>
                <a:latin typeface="Arial"/>
                <a:cs typeface="Arial"/>
                <a:sym typeface="Arial"/>
              </a:rPr>
            </a:br>
            <a:r>
              <a:rPr kumimoji="0" lang="en-US" sz="1100" b="1" i="0" u="sng" strike="noStrike" kern="0" cap="none" spc="0" normalizeH="0" baseline="0" noProof="0" dirty="0" smtClean="0">
                <a:ln>
                  <a:noFill/>
                </a:ln>
                <a:solidFill>
                  <a:srgbClr val="000000"/>
                </a:solidFill>
                <a:effectLst/>
                <a:uLnTx/>
                <a:uFillTx/>
                <a:latin typeface="Arial"/>
                <a:ea typeface="Arial"/>
                <a:cs typeface="Arial"/>
                <a:sym typeface="Arial"/>
              </a:rPr>
              <a:t>Ask students:</a:t>
            </a: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0" u="none" strike="noStrike" kern="0" cap="none" spc="0" normalizeH="0" baseline="0" noProof="0" dirty="0" smtClean="0">
                <a:ln>
                  <a:noFill/>
                </a:ln>
                <a:solidFill>
                  <a:srgbClr val="000000"/>
                </a:solidFill>
                <a:effectLst/>
                <a:uLnTx/>
                <a:uFillTx/>
                <a:latin typeface="Arial"/>
                <a:ea typeface="Arial"/>
                <a:cs typeface="Arial"/>
                <a:sym typeface="Arial"/>
              </a:rPr>
              <a:t>Which areas are the warmest?  What types of surfaces do these areas have?</a:t>
            </a: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0" u="none" strike="noStrike" kern="0" cap="none" spc="0" normalizeH="0" baseline="0" noProof="0" dirty="0" smtClean="0">
                <a:ln>
                  <a:noFill/>
                </a:ln>
                <a:solidFill>
                  <a:srgbClr val="000000"/>
                </a:solidFill>
                <a:effectLst/>
                <a:uLnTx/>
                <a:uFillTx/>
                <a:latin typeface="Arial"/>
                <a:ea typeface="Arial"/>
                <a:cs typeface="Arial"/>
                <a:sym typeface="Arial"/>
              </a:rPr>
              <a:t>Which areas are the coolest?  What types of surfaces do these areas have?</a:t>
            </a: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0" u="none" strike="noStrike" kern="0" cap="none" spc="0" normalizeH="0" baseline="0" noProof="0" dirty="0" smtClean="0">
                <a:ln>
                  <a:noFill/>
                </a:ln>
                <a:solidFill>
                  <a:srgbClr val="000000"/>
                </a:solidFill>
                <a:effectLst/>
                <a:uLnTx/>
                <a:uFillTx/>
                <a:latin typeface="Arial"/>
                <a:ea typeface="Arial"/>
                <a:cs typeface="Arial"/>
                <a:sym typeface="Arial"/>
              </a:rPr>
              <a:t>What might cause the different surfaces to be warmer or cooler?</a:t>
            </a: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0" u="none" strike="noStrike" kern="0" cap="none" spc="0" normalizeH="0" baseline="0" noProof="0" dirty="0" smtClean="0">
                <a:ln>
                  <a:noFill/>
                </a:ln>
                <a:solidFill>
                  <a:srgbClr val="000000"/>
                </a:solidFill>
                <a:effectLst/>
                <a:uLnTx/>
                <a:uFillTx/>
                <a:latin typeface="Arial"/>
                <a:ea typeface="Arial"/>
                <a:cs typeface="Arial"/>
                <a:sym typeface="Arial"/>
              </a:rPr>
              <a:t>Do these give us new ideas about what growing cities might mean for temperatures?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100" b="0" i="0" u="none" strike="noStrike" kern="0" cap="none" spc="0" normalizeH="0" baseline="0" noProof="0" dirty="0" smtClean="0">
                <a:ln>
                  <a:noFill/>
                </a:ln>
                <a:solidFill>
                  <a:srgbClr val="000000"/>
                </a:solidFill>
                <a:effectLst/>
                <a:uLnTx/>
                <a:uFillTx/>
                <a:latin typeface="Arial"/>
                <a:cs typeface="Arial"/>
                <a:sym typeface="Arial"/>
              </a:rPr>
            </a:br>
            <a:r>
              <a:rPr kumimoji="0" lang="en-US" sz="1100" b="1" i="0" u="none" strike="noStrike" kern="0" cap="none" spc="0" normalizeH="0" baseline="0" noProof="0" dirty="0" smtClean="0">
                <a:ln>
                  <a:noFill/>
                </a:ln>
                <a:solidFill>
                  <a:srgbClr val="000000"/>
                </a:solidFill>
                <a:effectLst/>
                <a:uLnTx/>
                <a:uFillTx/>
                <a:latin typeface="Arial"/>
                <a:ea typeface="Arial"/>
                <a:cs typeface="Arial"/>
                <a:sym typeface="Arial"/>
              </a:rPr>
              <a:t>Listen for:</a:t>
            </a: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1" u="none" strike="noStrike" kern="0" cap="none" spc="0" normalizeH="0" baseline="0" noProof="0" dirty="0" smtClean="0">
                <a:ln>
                  <a:noFill/>
                </a:ln>
                <a:solidFill>
                  <a:srgbClr val="000000"/>
                </a:solidFill>
                <a:effectLst/>
                <a:uLnTx/>
                <a:uFillTx/>
                <a:latin typeface="Arial"/>
                <a:ea typeface="Arial"/>
                <a:cs typeface="Arial"/>
                <a:sym typeface="Arial"/>
              </a:rPr>
              <a:t>The warmest areas are where there are buildings and roads.</a:t>
            </a:r>
          </a:p>
          <a:p>
            <a:pPr marL="914400" marR="0" lvl="1"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1" u="none" strike="noStrike" kern="0" cap="none" spc="0" normalizeH="0" baseline="0" noProof="0" dirty="0" smtClean="0">
                <a:ln>
                  <a:noFill/>
                </a:ln>
                <a:solidFill>
                  <a:srgbClr val="000000"/>
                </a:solidFill>
                <a:effectLst/>
                <a:uLnTx/>
                <a:uFillTx/>
                <a:latin typeface="Arial"/>
                <a:ea typeface="Arial"/>
                <a:cs typeface="Arial"/>
                <a:sym typeface="Arial"/>
              </a:rPr>
              <a:t>This might be because they are made by people, or because of the materials they are made from, or because this is where people and cars are going to be the most.</a:t>
            </a: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1" u="none" strike="noStrike" kern="0" cap="none" spc="0" normalizeH="0" baseline="0" noProof="0" dirty="0" smtClean="0">
                <a:ln>
                  <a:noFill/>
                </a:ln>
                <a:solidFill>
                  <a:srgbClr val="000000"/>
                </a:solidFill>
                <a:effectLst/>
                <a:uLnTx/>
                <a:uFillTx/>
                <a:latin typeface="Arial"/>
                <a:ea typeface="Arial"/>
                <a:cs typeface="Arial"/>
                <a:sym typeface="Arial"/>
              </a:rPr>
              <a:t>The coolest areas are where there are trees or other plants.</a:t>
            </a:r>
          </a:p>
          <a:p>
            <a:pPr marL="914400" marR="0" lvl="1"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1" u="none" strike="noStrike" kern="0" cap="none" spc="0" normalizeH="0" baseline="0" noProof="0" dirty="0" smtClean="0">
                <a:ln>
                  <a:noFill/>
                </a:ln>
                <a:solidFill>
                  <a:srgbClr val="000000"/>
                </a:solidFill>
                <a:effectLst/>
                <a:uLnTx/>
                <a:uFillTx/>
                <a:latin typeface="Arial"/>
                <a:ea typeface="Arial"/>
                <a:cs typeface="Arial"/>
                <a:sym typeface="Arial"/>
              </a:rPr>
              <a:t>This might be because they are made of natural materials, or because these areas don’t have as many people or cars, or because of something that the plants do to make the air cooler.</a:t>
            </a: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1" u="none" strike="noStrike" kern="0" cap="none" spc="0" normalizeH="0" baseline="0" noProof="0" dirty="0" smtClean="0">
                <a:ln>
                  <a:noFill/>
                </a:ln>
                <a:solidFill>
                  <a:srgbClr val="000000"/>
                </a:solidFill>
                <a:effectLst/>
                <a:uLnTx/>
                <a:uFillTx/>
                <a:latin typeface="Arial"/>
                <a:ea typeface="Arial"/>
                <a:cs typeface="Arial"/>
                <a:sym typeface="Arial"/>
              </a:rPr>
              <a:t>Sometimes darker surfaces are warmer and lighter surfaces are cooler.</a:t>
            </a:r>
          </a:p>
          <a:p>
            <a:pPr marL="914400" marR="0" lvl="1"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1" u="none" strike="noStrike" kern="0" cap="none" spc="0" normalizeH="0" baseline="0" noProof="0" dirty="0" smtClean="0">
                <a:ln>
                  <a:noFill/>
                </a:ln>
                <a:solidFill>
                  <a:srgbClr val="000000"/>
                </a:solidFill>
                <a:effectLst/>
                <a:uLnTx/>
                <a:uFillTx/>
                <a:latin typeface="Arial"/>
                <a:ea typeface="Arial"/>
                <a:cs typeface="Arial"/>
                <a:sym typeface="Arial"/>
              </a:rPr>
              <a:t>This might be because dark surfaces absorb more heat from the sun than lighter surfaces.</a:t>
            </a:r>
          </a:p>
          <a:p>
            <a:pPr marL="914400" marR="0" lvl="1"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1" u="none" strike="noStrike" kern="0" cap="none" spc="0" normalizeH="0" baseline="0" noProof="0" dirty="0" smtClean="0">
                <a:ln>
                  <a:noFill/>
                </a:ln>
                <a:solidFill>
                  <a:srgbClr val="000000"/>
                </a:solidFill>
                <a:effectLst/>
                <a:uLnTx/>
                <a:uFillTx/>
                <a:latin typeface="Arial"/>
                <a:ea typeface="Arial"/>
                <a:cs typeface="Arial"/>
                <a:sym typeface="Arial"/>
              </a:rPr>
              <a:t>We think that the information suggests that changing the surface will matter for temperatures, and so we need to test it somehow.</a:t>
            </a:r>
          </a:p>
          <a:p>
            <a:pPr marL="914400" marR="0" lvl="1"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1" u="none" strike="noStrike" kern="0" cap="none" spc="0" normalizeH="0" baseline="0" noProof="0" dirty="0" smtClean="0">
                <a:ln>
                  <a:noFill/>
                </a:ln>
                <a:solidFill>
                  <a:srgbClr val="000000"/>
                </a:solidFill>
                <a:effectLst/>
                <a:uLnTx/>
                <a:uFillTx/>
                <a:latin typeface="Arial"/>
                <a:ea typeface="Arial"/>
                <a:cs typeface="Arial"/>
                <a:sym typeface="Arial"/>
              </a:rPr>
              <a:t>We think that in general, we see higher temperatures in the city where the surfaces are concrete.</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100" b="0" i="0" u="none" strike="noStrike" kern="0" cap="none" spc="0" normalizeH="0" baseline="0" noProof="0" dirty="0" smtClean="0">
                <a:ln>
                  <a:noFill/>
                </a:ln>
                <a:solidFill>
                  <a:srgbClr val="000000"/>
                </a:solidFill>
                <a:effectLst/>
                <a:uLnTx/>
                <a:uFillTx/>
                <a:latin typeface="Arial"/>
                <a:cs typeface="Arial"/>
                <a:sym typeface="Arial"/>
              </a:rPr>
            </a:br>
            <a:r>
              <a:rPr kumimoji="0" lang="en-US" sz="1100" b="1" i="0" u="none" strike="noStrike" kern="0" cap="none" spc="0" normalizeH="0" baseline="0" noProof="0" dirty="0" smtClean="0">
                <a:ln>
                  <a:noFill/>
                </a:ln>
                <a:solidFill>
                  <a:srgbClr val="000000"/>
                </a:solidFill>
                <a:effectLst/>
                <a:uLnTx/>
                <a:uFillTx/>
                <a:latin typeface="Arial"/>
                <a:ea typeface="Arial"/>
                <a:cs typeface="Arial"/>
                <a:sym typeface="Arial"/>
              </a:rPr>
              <a:t>Ask students to consider some initial ideas for planning an investigation to measure the temperature of different surfaces.</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sng" strike="noStrike" kern="0" cap="none" spc="0" normalizeH="0" baseline="0" noProof="0" dirty="0" smtClean="0">
                <a:ln>
                  <a:noFill/>
                </a:ln>
                <a:solidFill>
                  <a:srgbClr val="000000"/>
                </a:solidFill>
                <a:effectLst/>
                <a:uLnTx/>
                <a:uFillTx/>
                <a:latin typeface="Arial"/>
                <a:ea typeface="Arial"/>
                <a:cs typeface="Arial"/>
                <a:sym typeface="Arial"/>
              </a:rPr>
              <a:t>Ask students:</a:t>
            </a:r>
            <a:endParaRPr kumimoji="0" lang="en-US" sz="11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0" u="none" strike="noStrike" kern="0" cap="none" spc="0" normalizeH="0" baseline="0" noProof="0" dirty="0" smtClean="0">
                <a:ln>
                  <a:noFill/>
                </a:ln>
                <a:solidFill>
                  <a:srgbClr val="000000"/>
                </a:solidFill>
                <a:effectLst/>
                <a:uLnTx/>
                <a:uFillTx/>
                <a:latin typeface="Arial"/>
                <a:ea typeface="Arial"/>
                <a:cs typeface="Arial"/>
                <a:sym typeface="Arial"/>
              </a:rPr>
              <a:t>How can we tell which areas are warmer?</a:t>
            </a: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0" u="none" strike="noStrike" kern="0" cap="none" spc="0" normalizeH="0" baseline="0" noProof="0" dirty="0" smtClean="0">
                <a:ln>
                  <a:noFill/>
                </a:ln>
                <a:solidFill>
                  <a:srgbClr val="000000"/>
                </a:solidFill>
                <a:effectLst/>
                <a:uLnTx/>
                <a:uFillTx/>
                <a:latin typeface="Arial"/>
                <a:ea typeface="Arial"/>
                <a:cs typeface="Arial"/>
                <a:sym typeface="Arial"/>
              </a:rPr>
              <a:t>How can we tell which areas are cooler?</a:t>
            </a:r>
          </a:p>
          <a:p>
            <a:pPr marL="457200" marR="0" lvl="0" indent="-317500" algn="l" defTabSz="914400" rtl="0" eaLnBrk="1" fontAlgn="base" latinLnBrk="0" hangingPunct="1">
              <a:lnSpc>
                <a:spcPct val="100000"/>
              </a:lnSpc>
              <a:spcBef>
                <a:spcPts val="0"/>
              </a:spcBef>
              <a:spcAft>
                <a:spcPts val="0"/>
              </a:spcAft>
              <a:buClr>
                <a:srgbClr val="000000"/>
              </a:buClr>
              <a:buSzPts val="1400"/>
              <a:buFont typeface="Arial"/>
              <a:buChar char="●"/>
              <a:tabLst/>
              <a:defRPr/>
            </a:pPr>
            <a:r>
              <a:rPr kumimoji="0" lang="en-US" sz="1100" b="0" i="0" u="none" strike="noStrike" kern="0" cap="none" spc="0" normalizeH="0" baseline="0" noProof="0" dirty="0" smtClean="0">
                <a:ln>
                  <a:noFill/>
                </a:ln>
                <a:solidFill>
                  <a:srgbClr val="000000"/>
                </a:solidFill>
                <a:effectLst/>
                <a:uLnTx/>
                <a:uFillTx/>
                <a:latin typeface="Arial"/>
                <a:ea typeface="Arial"/>
                <a:cs typeface="Arial"/>
                <a:sym typeface="Arial"/>
              </a:rPr>
              <a:t>How can we measure the temperature of different surfaces?</a:t>
            </a:r>
          </a:p>
          <a:p>
            <a:endParaRPr lang="en-US" dirty="0"/>
          </a:p>
        </p:txBody>
      </p:sp>
    </p:spTree>
    <p:extLst>
      <p:ext uri="{BB962C8B-B14F-4D97-AF65-F5344CB8AC3E}">
        <p14:creationId xmlns:p14="http://schemas.microsoft.com/office/powerpoint/2010/main" val="2512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a:buNone/>
            </a:pPr>
            <a:r>
              <a:rPr lang="en-US" sz="1100" b="1" i="0" u="none" strike="noStrike" cap="none" dirty="0" smtClean="0">
                <a:solidFill>
                  <a:srgbClr val="000000"/>
                </a:solidFill>
                <a:effectLst/>
                <a:latin typeface="Arial"/>
                <a:ea typeface="Arial"/>
                <a:cs typeface="Arial"/>
                <a:sym typeface="Arial"/>
              </a:rPr>
              <a:t>3. (50 minutes)  Student Activity Sheet (Color</a:t>
            </a:r>
            <a:r>
              <a:rPr lang="en-US" sz="1100" b="1" i="0" u="none" strike="noStrike" cap="none" baseline="0" dirty="0" smtClean="0">
                <a:solidFill>
                  <a:srgbClr val="000000"/>
                </a:solidFill>
                <a:effectLst/>
                <a:latin typeface="Arial"/>
                <a:ea typeface="Arial"/>
                <a:cs typeface="Arial"/>
                <a:sym typeface="Arial"/>
              </a:rPr>
              <a:t> and Temperature </a:t>
            </a:r>
            <a:r>
              <a:rPr lang="en-US" sz="1100" b="1" i="0" u="none" strike="noStrike" cap="none" dirty="0" smtClean="0">
                <a:solidFill>
                  <a:srgbClr val="000000"/>
                </a:solidFill>
                <a:effectLst/>
                <a:latin typeface="Arial"/>
                <a:ea typeface="Arial"/>
                <a:cs typeface="Arial"/>
                <a:sym typeface="Arial"/>
              </a:rPr>
              <a:t>Parts A &amp; B): Suggest to students that we try to replicate these connections in the lab.  If we can, we have clearer evidence about what causes the differences in temperatures.</a:t>
            </a:r>
            <a:r>
              <a:rPr lang="en-US" sz="1100" b="1" i="0" u="none" strike="noStrike" cap="none" baseline="30000" dirty="0" smtClean="0">
                <a:solidFill>
                  <a:srgbClr val="000000"/>
                </a:solidFill>
                <a:effectLst/>
                <a:latin typeface="Arial"/>
                <a:ea typeface="Arial"/>
                <a:cs typeface="Arial"/>
                <a:sym typeface="Arial"/>
              </a:rPr>
              <a:t>3</a:t>
            </a:r>
          </a:p>
          <a:p>
            <a:pPr marL="139700" indent="0" rtl="0">
              <a:buNone/>
            </a:pPr>
            <a:endParaRPr lang="en-US" sz="800" b="0" dirty="0" smtClean="0">
              <a:effectLst/>
            </a:endParaRPr>
          </a:p>
          <a:p>
            <a:pPr marL="139700" indent="0" rtl="0">
              <a:buNone/>
            </a:pPr>
            <a:r>
              <a:rPr lang="en-US" sz="1100" b="1" i="0" u="sng" strike="noStrike" cap="none" dirty="0" smtClean="0">
                <a:solidFill>
                  <a:srgbClr val="000000"/>
                </a:solidFill>
                <a:effectLst/>
                <a:latin typeface="Arial"/>
                <a:ea typeface="Arial"/>
                <a:cs typeface="Arial"/>
                <a:sym typeface="Arial"/>
              </a:rPr>
              <a:t>Investigation Part A, ask students:</a:t>
            </a:r>
            <a:endParaRPr lang="en-US" sz="800"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How does the color of a surface affect how much it warms up in the sun?</a:t>
            </a:r>
          </a:p>
          <a:p>
            <a:pPr rtl="0" fontAlgn="base"/>
            <a:r>
              <a:rPr lang="en-US" sz="1100" b="0" i="0" u="none" strike="noStrike" cap="none" dirty="0" smtClean="0">
                <a:solidFill>
                  <a:srgbClr val="000000"/>
                </a:solidFill>
                <a:effectLst/>
                <a:latin typeface="Arial"/>
                <a:ea typeface="Arial"/>
                <a:cs typeface="Arial"/>
                <a:sym typeface="Arial"/>
              </a:rPr>
              <a:t>Students then individually write their hypothesis on the activity sheet.</a:t>
            </a:r>
          </a:p>
          <a:p>
            <a:pPr rtl="0" fontAlgn="base"/>
            <a:r>
              <a:rPr lang="en-US" sz="1100" b="0" i="0" u="none" strike="noStrike" cap="none" dirty="0" smtClean="0">
                <a:solidFill>
                  <a:srgbClr val="000000"/>
                </a:solidFill>
                <a:effectLst/>
                <a:latin typeface="Arial"/>
                <a:ea typeface="Arial"/>
                <a:cs typeface="Arial"/>
                <a:sym typeface="Arial"/>
              </a:rPr>
              <a:t>Next, share hypotheses as a class.</a:t>
            </a:r>
          </a:p>
          <a:p>
            <a:pPr marL="139700" indent="0" rtl="0">
              <a:buNone/>
            </a:pPr>
            <a:endParaRPr lang="en-US" sz="1100" b="1" i="0" u="none" strike="noStrike" cap="none" dirty="0" smtClean="0">
              <a:solidFill>
                <a:srgbClr val="000000"/>
              </a:solidFill>
              <a:effectLst/>
              <a:latin typeface="Arial"/>
              <a:ea typeface="Arial"/>
              <a:cs typeface="Arial"/>
              <a:sym typeface="Arial"/>
            </a:endParaRPr>
          </a:p>
          <a:p>
            <a:pPr marL="139700" indent="0" rtl="0">
              <a:buNone/>
            </a:pPr>
            <a:r>
              <a:rPr lang="en-US" sz="1100" b="1" i="0" u="none" strike="noStrike" cap="none" dirty="0" smtClean="0">
                <a:solidFill>
                  <a:srgbClr val="000000"/>
                </a:solidFill>
                <a:effectLst/>
                <a:latin typeface="Arial"/>
                <a:ea typeface="Arial"/>
                <a:cs typeface="Arial"/>
                <a:sym typeface="Arial"/>
              </a:rPr>
              <a:t>Part A: Plan the steps of your group’s investigation to test which color of paper gets the warmest using the following materials:</a:t>
            </a:r>
            <a:endParaRPr lang="en-US" sz="800"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Various colors of construction paper (black, white plus green, yellow, red, orange, blue, etc.)</a:t>
            </a:r>
          </a:p>
          <a:p>
            <a:pPr rtl="0" fontAlgn="base"/>
            <a:r>
              <a:rPr lang="en-US" sz="1100" b="0" i="0" u="none" strike="noStrike" cap="none" dirty="0" smtClean="0">
                <a:solidFill>
                  <a:srgbClr val="000000"/>
                </a:solidFill>
                <a:effectLst/>
                <a:latin typeface="Arial"/>
                <a:ea typeface="Arial"/>
                <a:cs typeface="Arial"/>
                <a:sym typeface="Arial"/>
              </a:rPr>
              <a:t>3 thermometers</a:t>
            </a:r>
          </a:p>
          <a:p>
            <a:pPr rtl="0" fontAlgn="base"/>
            <a:r>
              <a:rPr lang="en-US" sz="1100" b="0" i="0" u="none" strike="noStrike" cap="none" dirty="0" smtClean="0">
                <a:solidFill>
                  <a:srgbClr val="000000"/>
                </a:solidFill>
                <a:effectLst/>
                <a:latin typeface="Arial"/>
                <a:ea typeface="Arial"/>
                <a:cs typeface="Arial"/>
                <a:sym typeface="Arial"/>
              </a:rPr>
              <a:t>Stopwatch or timer</a:t>
            </a:r>
          </a:p>
          <a:p>
            <a:pPr rtl="0" fontAlgn="base"/>
            <a:r>
              <a:rPr lang="en-US" sz="1100" b="0" i="0" u="none" strike="noStrike" cap="none" dirty="0" smtClean="0">
                <a:solidFill>
                  <a:srgbClr val="000000"/>
                </a:solidFill>
                <a:effectLst/>
                <a:latin typeface="Arial"/>
                <a:ea typeface="Arial"/>
                <a:cs typeface="Arial"/>
                <a:sym typeface="Arial"/>
              </a:rPr>
              <a:t>Light source (indoors: desk lamp or sunny windowsill, outdoors: sunshine)</a:t>
            </a:r>
          </a:p>
          <a:p>
            <a:pPr marL="139700" indent="0" rtl="0">
              <a:buNone/>
            </a:pPr>
            <a:r>
              <a:rPr lang="en-US" sz="800" b="0" dirty="0" smtClean="0">
                <a:effectLst/>
              </a:rPr>
              <a:t/>
            </a:r>
            <a:br>
              <a:rPr lang="en-US" sz="800" b="0" dirty="0" smtClean="0">
                <a:effectLst/>
              </a:rPr>
            </a:br>
            <a:r>
              <a:rPr lang="en-US" sz="1100" b="1" i="0" u="none" strike="noStrike" cap="none" dirty="0" smtClean="0">
                <a:solidFill>
                  <a:srgbClr val="000000"/>
                </a:solidFill>
                <a:effectLst/>
                <a:latin typeface="Arial"/>
                <a:ea typeface="Arial"/>
                <a:cs typeface="Arial"/>
                <a:sym typeface="Arial"/>
              </a:rPr>
              <a:t>Part A: Plan the procedure:  </a:t>
            </a:r>
            <a:endParaRPr lang="en-US" sz="800"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In teams of 2-4 students,  write your ideas for an investigation on temperature on chart paper before doing the investigation.</a:t>
            </a:r>
          </a:p>
          <a:p>
            <a:pPr rtl="0" fontAlgn="base"/>
            <a:r>
              <a:rPr lang="en-US" sz="1100" b="0" i="0" u="none" strike="noStrike" cap="none" dirty="0" smtClean="0">
                <a:solidFill>
                  <a:srgbClr val="000000"/>
                </a:solidFill>
                <a:effectLst/>
                <a:latin typeface="Arial"/>
                <a:ea typeface="Arial"/>
                <a:cs typeface="Arial"/>
                <a:sym typeface="Arial"/>
              </a:rPr>
              <a:t>Next, have a class discussion to get feedback on which plan is likely to work best for investigating surface temperatures.</a:t>
            </a:r>
          </a:p>
          <a:p>
            <a:pPr rtl="0" fontAlgn="base"/>
            <a:r>
              <a:rPr lang="en-US" sz="1100" b="0" i="0" u="none" strike="noStrike" cap="none" dirty="0" smtClean="0">
                <a:solidFill>
                  <a:srgbClr val="000000"/>
                </a:solidFill>
                <a:effectLst/>
                <a:latin typeface="Arial"/>
                <a:ea typeface="Arial"/>
                <a:cs typeface="Arial"/>
                <a:sym typeface="Arial"/>
              </a:rPr>
              <a:t>Then, revise the investigation as a class and implement the plan in teams.</a:t>
            </a:r>
          </a:p>
          <a:p>
            <a:pPr marL="139700" indent="0" rtl="0">
              <a:buNone/>
            </a:pPr>
            <a:r>
              <a:rPr lang="en-US" sz="800" b="0" dirty="0" smtClean="0">
                <a:effectLst/>
              </a:rPr>
              <a:t/>
            </a:r>
            <a:br>
              <a:rPr lang="en-US" sz="800" b="0" dirty="0" smtClean="0">
                <a:effectLst/>
              </a:rPr>
            </a:br>
            <a:r>
              <a:rPr lang="en-US" sz="1100" b="1" i="0" u="none" strike="noStrike" cap="none" dirty="0" smtClean="0">
                <a:solidFill>
                  <a:srgbClr val="000000"/>
                </a:solidFill>
                <a:effectLst/>
                <a:latin typeface="Arial"/>
                <a:ea typeface="Arial"/>
                <a:cs typeface="Arial"/>
                <a:sym typeface="Arial"/>
              </a:rPr>
              <a:t>Part A: Conduct the investigation and record observations: </a:t>
            </a:r>
            <a:endParaRPr lang="en-US" sz="800" b="0" dirty="0" smtClean="0">
              <a:effectLst/>
            </a:endParaRPr>
          </a:p>
          <a:p>
            <a:pPr marL="139700" indent="0" rtl="0">
              <a:buNone/>
            </a:pPr>
            <a:r>
              <a:rPr lang="en-US" sz="800" b="0" dirty="0" smtClean="0">
                <a:effectLst/>
              </a:rPr>
              <a:t/>
            </a:r>
            <a:br>
              <a:rPr lang="en-US" sz="800" b="0" dirty="0" smtClean="0">
                <a:effectLst/>
              </a:rPr>
            </a:br>
            <a:r>
              <a:rPr lang="en-US" sz="1100" b="1" i="0" u="sng" strike="noStrike" cap="none" dirty="0" smtClean="0">
                <a:solidFill>
                  <a:srgbClr val="000000"/>
                </a:solidFill>
                <a:effectLst/>
                <a:latin typeface="Arial"/>
                <a:ea typeface="Arial"/>
                <a:cs typeface="Arial"/>
                <a:sym typeface="Arial"/>
              </a:rPr>
              <a:t>After testing, ask:</a:t>
            </a:r>
            <a:endParaRPr lang="en-US" sz="800"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Which color paper had the warmest temperature?</a:t>
            </a:r>
          </a:p>
          <a:p>
            <a:pPr rtl="0" fontAlgn="base"/>
            <a:r>
              <a:rPr lang="en-US" sz="1100" b="0" i="0" u="none" strike="noStrike" cap="none" dirty="0" smtClean="0">
                <a:solidFill>
                  <a:srgbClr val="000000"/>
                </a:solidFill>
                <a:effectLst/>
                <a:latin typeface="Arial"/>
                <a:ea typeface="Arial"/>
                <a:cs typeface="Arial"/>
                <a:sym typeface="Arial"/>
              </a:rPr>
              <a:t>Which color paper had the coolest temperature?</a:t>
            </a:r>
          </a:p>
          <a:p>
            <a:pPr rtl="0" fontAlgn="base"/>
            <a:r>
              <a:rPr lang="en-US" sz="1100" b="0" i="0" u="none" strike="noStrike" cap="none" dirty="0" smtClean="0">
                <a:solidFill>
                  <a:srgbClr val="000000"/>
                </a:solidFill>
                <a:effectLst/>
                <a:latin typeface="Arial"/>
                <a:ea typeface="Arial"/>
                <a:cs typeface="Arial"/>
                <a:sym typeface="Arial"/>
              </a:rPr>
              <a:t>Was your hypothesis supported by your observations? Why or why not?</a:t>
            </a:r>
          </a:p>
          <a:p>
            <a:pPr marL="139700" indent="0" rtl="0">
              <a:buNone/>
            </a:pPr>
            <a:r>
              <a:rPr lang="en-US" sz="800" b="0" dirty="0" smtClean="0">
                <a:effectLst/>
              </a:rPr>
              <a:t/>
            </a:r>
            <a:br>
              <a:rPr lang="en-US" sz="800" b="0" dirty="0" smtClean="0">
                <a:effectLst/>
              </a:rPr>
            </a:br>
            <a:r>
              <a:rPr lang="en-US" sz="1100" b="1" i="0" u="none" strike="noStrike" cap="none" dirty="0" smtClean="0">
                <a:solidFill>
                  <a:srgbClr val="000000"/>
                </a:solidFill>
                <a:effectLst/>
                <a:latin typeface="Arial"/>
                <a:ea typeface="Arial"/>
                <a:cs typeface="Arial"/>
                <a:sym typeface="Arial"/>
              </a:rPr>
              <a:t>Part B: Plan the steps of your group’s investigation to test which color of paper melts an ice cube the fastest using the following materials:</a:t>
            </a:r>
            <a:endParaRPr lang="en-US" sz="800"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Various colors of construction paper (black, white plus green, yellow, red, orange, blue, etc.)</a:t>
            </a:r>
          </a:p>
          <a:p>
            <a:pPr rtl="0" fontAlgn="base"/>
            <a:r>
              <a:rPr lang="en-US" sz="1100" b="0" i="0" u="none" strike="noStrike" cap="none" dirty="0" smtClean="0">
                <a:solidFill>
                  <a:srgbClr val="000000"/>
                </a:solidFill>
                <a:effectLst/>
                <a:latin typeface="Arial"/>
                <a:ea typeface="Arial"/>
                <a:cs typeface="Arial"/>
                <a:sym typeface="Arial"/>
              </a:rPr>
              <a:t>3 ice cubes</a:t>
            </a:r>
          </a:p>
          <a:p>
            <a:pPr rtl="0" fontAlgn="base"/>
            <a:r>
              <a:rPr lang="en-US" sz="1100" b="0" i="0" u="none" strike="noStrike" cap="none" dirty="0" smtClean="0">
                <a:solidFill>
                  <a:srgbClr val="000000"/>
                </a:solidFill>
                <a:effectLst/>
                <a:latin typeface="Arial"/>
                <a:ea typeface="Arial"/>
                <a:cs typeface="Arial"/>
                <a:sym typeface="Arial"/>
              </a:rPr>
              <a:t>Stopwatch or timer</a:t>
            </a:r>
          </a:p>
          <a:p>
            <a:pPr rtl="0" fontAlgn="base"/>
            <a:r>
              <a:rPr lang="en-US" sz="1100" b="0" i="0" u="none" strike="noStrike" cap="none" dirty="0" smtClean="0">
                <a:solidFill>
                  <a:srgbClr val="000000"/>
                </a:solidFill>
                <a:effectLst/>
                <a:latin typeface="Arial"/>
                <a:ea typeface="Arial"/>
                <a:cs typeface="Arial"/>
                <a:sym typeface="Arial"/>
              </a:rPr>
              <a:t>Light source (indoors: desk lamp or sunny windowsill, outdoors: sunshine)</a:t>
            </a:r>
            <a:endParaRPr lang="en-US" sz="1100" b="1" i="0" u="none" strike="noStrike" cap="none" dirty="0" smtClean="0">
              <a:solidFill>
                <a:srgbClr val="000000"/>
              </a:solidFill>
              <a:effectLst/>
              <a:latin typeface="Arial"/>
              <a:ea typeface="Arial"/>
              <a:cs typeface="Arial"/>
              <a:sym typeface="Arial"/>
            </a:endParaRPr>
          </a:p>
          <a:p>
            <a:pPr rtl="0" fontAlgn="base"/>
            <a:endParaRPr lang="en-US" sz="1100" b="0" i="0" u="none" strike="noStrike" cap="none" dirty="0" smtClean="0">
              <a:solidFill>
                <a:srgbClr val="000000"/>
              </a:solidFill>
              <a:effectLst/>
              <a:latin typeface="Arial"/>
              <a:ea typeface="Arial"/>
              <a:cs typeface="Arial"/>
              <a:sym typeface="Arial"/>
            </a:endParaRPr>
          </a:p>
          <a:p>
            <a:pPr marL="139700" indent="0" rtl="0">
              <a:buNone/>
            </a:pPr>
            <a:r>
              <a:rPr lang="en-US" sz="1100" b="1" i="0" u="none" strike="noStrike" cap="none" dirty="0" smtClean="0">
                <a:solidFill>
                  <a:srgbClr val="000000"/>
                </a:solidFill>
                <a:effectLst/>
                <a:latin typeface="Arial"/>
                <a:ea typeface="Arial"/>
                <a:cs typeface="Arial"/>
                <a:sym typeface="Arial"/>
              </a:rPr>
              <a:t>Part B: Plan the procedure:  </a:t>
            </a:r>
            <a:endParaRPr lang="en-US" sz="800"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In teams of 2-4 students,  write your ideas for an investigation on temperature  on chart paper before doing the investigation.</a:t>
            </a:r>
          </a:p>
          <a:p>
            <a:pPr rtl="0" fontAlgn="base"/>
            <a:r>
              <a:rPr lang="en-US" sz="1100" b="0" i="0" u="none" strike="noStrike" cap="none" dirty="0" smtClean="0">
                <a:solidFill>
                  <a:srgbClr val="000000"/>
                </a:solidFill>
                <a:effectLst/>
                <a:latin typeface="Arial"/>
                <a:ea typeface="Arial"/>
                <a:cs typeface="Arial"/>
                <a:sym typeface="Arial"/>
              </a:rPr>
              <a:t>Next, have a class discussion to get feedback on which plan is likely to work best for investigating surface temperatures.</a:t>
            </a:r>
          </a:p>
          <a:p>
            <a:pPr rtl="0" fontAlgn="base"/>
            <a:r>
              <a:rPr lang="en-US" sz="1100" b="0" i="0" u="none" strike="noStrike" cap="none" dirty="0" smtClean="0">
                <a:solidFill>
                  <a:srgbClr val="000000"/>
                </a:solidFill>
                <a:effectLst/>
                <a:latin typeface="Arial"/>
                <a:ea typeface="Arial"/>
                <a:cs typeface="Arial"/>
                <a:sym typeface="Arial"/>
              </a:rPr>
              <a:t>Then, revise the investigation as a class and implement the plan in teams.</a:t>
            </a:r>
          </a:p>
          <a:p>
            <a:pPr marL="139700" indent="0" rtl="0">
              <a:buNone/>
            </a:pPr>
            <a:r>
              <a:rPr lang="en-US" sz="800" b="0" dirty="0" smtClean="0">
                <a:effectLst/>
              </a:rPr>
              <a:t/>
            </a:r>
            <a:br>
              <a:rPr lang="en-US" sz="800" b="0" dirty="0" smtClean="0">
                <a:effectLst/>
              </a:rPr>
            </a:br>
            <a:r>
              <a:rPr lang="en-US" sz="1100" b="1" i="0" u="sng" strike="noStrike" cap="none" dirty="0" smtClean="0">
                <a:solidFill>
                  <a:srgbClr val="000000"/>
                </a:solidFill>
                <a:effectLst/>
                <a:latin typeface="Arial"/>
                <a:ea typeface="Arial"/>
                <a:cs typeface="Arial"/>
                <a:sym typeface="Arial"/>
              </a:rPr>
              <a:t>Before testing, ask:</a:t>
            </a:r>
            <a:endParaRPr lang="en-US" sz="800"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If darker surfaces absorb more heat from the sun, what will happen to the temperature and the ice cube on the dark paper?  What will happen to the temperature and the ice cube on the light paper? What will happen to the temperature and the ice cube on the green paper? </a:t>
            </a:r>
          </a:p>
          <a:p>
            <a:pPr marL="139700" indent="0" rtl="0">
              <a:buNone/>
            </a:pPr>
            <a:r>
              <a:rPr lang="en-US" sz="800" b="0" dirty="0" smtClean="0">
                <a:effectLst/>
              </a:rPr>
              <a:t/>
            </a:r>
            <a:br>
              <a:rPr lang="en-US" sz="800" b="0" dirty="0" smtClean="0">
                <a:effectLst/>
              </a:rPr>
            </a:br>
            <a:r>
              <a:rPr lang="en-US" sz="1100" b="1" i="0" u="none" strike="noStrike" cap="none" dirty="0" smtClean="0">
                <a:solidFill>
                  <a:srgbClr val="000000"/>
                </a:solidFill>
                <a:effectLst/>
                <a:latin typeface="Arial"/>
                <a:ea typeface="Arial"/>
                <a:cs typeface="Arial"/>
                <a:sym typeface="Arial"/>
              </a:rPr>
              <a:t>Listen for:</a:t>
            </a:r>
            <a:endParaRPr lang="en-US" sz="800" b="0" dirty="0" smtClean="0">
              <a:effectLst/>
            </a:endParaRPr>
          </a:p>
          <a:p>
            <a:pPr rtl="0" fontAlgn="base"/>
            <a:r>
              <a:rPr lang="en-US" sz="1100" b="0" i="1" u="none" strike="noStrike" cap="none" dirty="0" smtClean="0">
                <a:solidFill>
                  <a:srgbClr val="000000"/>
                </a:solidFill>
                <a:effectLst/>
                <a:latin typeface="Arial"/>
                <a:ea typeface="Arial"/>
                <a:cs typeface="Arial"/>
                <a:sym typeface="Arial"/>
              </a:rPr>
              <a:t>The ice cube will melt faster on the darker paper than on the lighter paper.</a:t>
            </a:r>
          </a:p>
          <a:p>
            <a:pPr marL="139700" indent="0" rtl="0">
              <a:buNone/>
            </a:pPr>
            <a:r>
              <a:rPr lang="en-US" sz="800" b="0" dirty="0" smtClean="0">
                <a:effectLst/>
              </a:rPr>
              <a:t/>
            </a:r>
            <a:br>
              <a:rPr lang="en-US" sz="800" b="0" dirty="0" smtClean="0">
                <a:effectLst/>
              </a:rPr>
            </a:br>
            <a:r>
              <a:rPr lang="en-US" sz="1100" b="1" i="0" u="none" strike="noStrike" cap="none" dirty="0" smtClean="0">
                <a:solidFill>
                  <a:srgbClr val="000000"/>
                </a:solidFill>
                <a:effectLst/>
                <a:latin typeface="Arial"/>
                <a:ea typeface="Arial"/>
                <a:cs typeface="Arial"/>
                <a:sym typeface="Arial"/>
              </a:rPr>
              <a:t>Part B: Conduct the investigation and record observations: </a:t>
            </a:r>
            <a:endParaRPr lang="en-US" sz="800" b="0" dirty="0" smtClean="0">
              <a:effectLst/>
            </a:endParaRPr>
          </a:p>
          <a:p>
            <a:pPr marL="139700" indent="0" rtl="0">
              <a:buNone/>
            </a:pPr>
            <a:r>
              <a:rPr lang="en-US" sz="800" b="0" dirty="0" smtClean="0">
                <a:effectLst/>
              </a:rPr>
              <a:t/>
            </a:r>
            <a:br>
              <a:rPr lang="en-US" sz="800" b="0" dirty="0" smtClean="0">
                <a:effectLst/>
              </a:rPr>
            </a:br>
            <a:r>
              <a:rPr lang="en-US" sz="1100" b="1" i="0" u="sng" strike="noStrike" cap="none" dirty="0" smtClean="0">
                <a:solidFill>
                  <a:srgbClr val="000000"/>
                </a:solidFill>
                <a:effectLst/>
                <a:latin typeface="Arial"/>
                <a:ea typeface="Arial"/>
                <a:cs typeface="Arial"/>
                <a:sym typeface="Arial"/>
              </a:rPr>
              <a:t>After testing, ask:</a:t>
            </a:r>
            <a:endParaRPr lang="en-US" sz="800"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On which color paper did the ice cube melt the fastest?</a:t>
            </a:r>
          </a:p>
          <a:p>
            <a:pPr rtl="0" fontAlgn="base"/>
            <a:r>
              <a:rPr lang="en-US" sz="1100" b="0" i="0" u="none" strike="noStrike" cap="none" dirty="0" smtClean="0">
                <a:solidFill>
                  <a:srgbClr val="000000"/>
                </a:solidFill>
                <a:effectLst/>
                <a:latin typeface="Arial"/>
                <a:ea typeface="Arial"/>
                <a:cs typeface="Arial"/>
                <a:sym typeface="Arial"/>
              </a:rPr>
              <a:t>On which color paper did ice cube melt the slowest?</a:t>
            </a:r>
          </a:p>
          <a:p>
            <a:pPr rtl="0" fontAlgn="base"/>
            <a:r>
              <a:rPr lang="en-US" sz="1100" b="0" i="0" u="none" strike="noStrike" cap="none" dirty="0" smtClean="0">
                <a:solidFill>
                  <a:srgbClr val="000000"/>
                </a:solidFill>
                <a:effectLst/>
                <a:latin typeface="Arial"/>
                <a:ea typeface="Arial"/>
                <a:cs typeface="Arial"/>
                <a:sym typeface="Arial"/>
              </a:rPr>
              <a:t>What does this information tell us about why temperatures in cities are warming?</a:t>
            </a:r>
          </a:p>
          <a:p>
            <a:pPr marL="139700" indent="0" rtl="0">
              <a:buNone/>
            </a:pPr>
            <a:endParaRPr lang="en-US" sz="1100" b="1" i="0" u="none" strike="noStrike" cap="none" dirty="0" smtClean="0">
              <a:solidFill>
                <a:srgbClr val="000000"/>
              </a:solidFill>
              <a:effectLst/>
              <a:latin typeface="Arial"/>
              <a:ea typeface="Arial"/>
              <a:cs typeface="Arial"/>
              <a:sym typeface="Arial"/>
            </a:endParaRPr>
          </a:p>
          <a:p>
            <a:pPr marL="139700" indent="0" rtl="0">
              <a:buNone/>
            </a:pPr>
            <a:r>
              <a:rPr lang="en-US" sz="1100" b="1" i="0" u="none" strike="noStrike" cap="none" dirty="0" smtClean="0">
                <a:solidFill>
                  <a:srgbClr val="000000"/>
                </a:solidFill>
                <a:effectLst/>
                <a:latin typeface="Arial"/>
                <a:ea typeface="Arial"/>
                <a:cs typeface="Arial"/>
                <a:sym typeface="Arial"/>
              </a:rPr>
              <a:t>Discuss Part A &amp; B Conclusions:</a:t>
            </a:r>
            <a:endParaRPr lang="en-US" sz="800" b="0" dirty="0" smtClean="0">
              <a:effectLst/>
            </a:endParaRPr>
          </a:p>
          <a:p>
            <a:pPr rtl="0"/>
            <a:r>
              <a:rPr lang="en-US" sz="1100" b="0" i="0" u="none" strike="noStrike" cap="none" dirty="0" smtClean="0">
                <a:solidFill>
                  <a:srgbClr val="000000"/>
                </a:solidFill>
                <a:effectLst/>
                <a:latin typeface="Arial"/>
                <a:ea typeface="Arial"/>
                <a:cs typeface="Arial"/>
                <a:sym typeface="Arial"/>
              </a:rPr>
              <a:t>(1) Aggregate data from different student groups;</a:t>
            </a:r>
            <a:endParaRPr lang="en-US" sz="800" b="0" dirty="0" smtClean="0">
              <a:effectLst/>
            </a:endParaRPr>
          </a:p>
          <a:p>
            <a:pPr rtl="0"/>
            <a:r>
              <a:rPr lang="en-US" sz="1100" b="0" i="0" u="none" strike="noStrike" cap="none" dirty="0" smtClean="0">
                <a:solidFill>
                  <a:srgbClr val="000000"/>
                </a:solidFill>
                <a:effectLst/>
                <a:latin typeface="Arial"/>
                <a:ea typeface="Arial"/>
                <a:cs typeface="Arial"/>
                <a:sym typeface="Arial"/>
              </a:rPr>
              <a:t>(2) discuss patterns in data</a:t>
            </a:r>
            <a:endParaRPr lang="en-US" sz="800" b="0" dirty="0" smtClean="0">
              <a:effectLst/>
            </a:endParaRPr>
          </a:p>
          <a:p>
            <a:pPr rtl="0"/>
            <a:r>
              <a:rPr lang="en-US" sz="1100" b="0" i="0" u="none" strike="noStrike" cap="none" dirty="0" smtClean="0">
                <a:solidFill>
                  <a:srgbClr val="000000"/>
                </a:solidFill>
                <a:effectLst/>
                <a:latin typeface="Arial"/>
                <a:ea typeface="Arial"/>
                <a:cs typeface="Arial"/>
                <a:sym typeface="Arial"/>
              </a:rPr>
              <a:t>(3) draw conclusions from data</a:t>
            </a:r>
            <a:endParaRPr lang="en-US" sz="800" b="0" dirty="0" smtClean="0">
              <a:effectLst/>
            </a:endParaRPr>
          </a:p>
          <a:p>
            <a:pPr rtl="0"/>
            <a:r>
              <a:rPr lang="en-US" sz="1100" b="0" i="0" u="none" strike="noStrike" cap="none" dirty="0" smtClean="0">
                <a:solidFill>
                  <a:srgbClr val="000000"/>
                </a:solidFill>
                <a:effectLst/>
                <a:latin typeface="Arial"/>
                <a:ea typeface="Arial"/>
                <a:cs typeface="Arial"/>
                <a:sym typeface="Arial"/>
              </a:rPr>
              <a:t>(4) revise model to reflect data</a:t>
            </a:r>
            <a:endParaRPr lang="en-US" sz="800" b="0" dirty="0" smtClean="0">
              <a:effectLst/>
            </a:endParaRPr>
          </a:p>
          <a:p>
            <a:pPr marL="139700" indent="0" rtl="0">
              <a:buNone/>
            </a:pPr>
            <a:endParaRPr lang="en-US" sz="1100" b="1" i="0" u="none" strike="noStrike" cap="none" dirty="0" smtClean="0">
              <a:solidFill>
                <a:srgbClr val="000000"/>
              </a:solidFill>
              <a:effectLst/>
              <a:latin typeface="Arial"/>
              <a:ea typeface="Arial"/>
              <a:cs typeface="Arial"/>
              <a:sym typeface="Arial"/>
            </a:endParaRPr>
          </a:p>
          <a:p>
            <a:pPr marL="139700" indent="0" rtl="0">
              <a:buNone/>
            </a:pPr>
            <a:r>
              <a:rPr lang="en-US" sz="1100" b="1" i="0" u="none" strike="noStrike" cap="none" dirty="0" smtClean="0">
                <a:solidFill>
                  <a:srgbClr val="000000"/>
                </a:solidFill>
                <a:effectLst/>
                <a:latin typeface="Arial"/>
                <a:ea typeface="Arial"/>
                <a:cs typeface="Arial"/>
                <a:sym typeface="Arial"/>
              </a:rPr>
              <a:t>Investigation Reflection:</a:t>
            </a:r>
            <a:endParaRPr lang="en-US" sz="800" b="0" dirty="0" smtClean="0">
              <a:effectLst/>
            </a:endParaRPr>
          </a:p>
          <a:p>
            <a:pPr marL="457200" indent="-317500" rtl="0" fontAlgn="base"/>
            <a:r>
              <a:rPr lang="en-US" sz="1100" b="0" i="0" u="none" strike="noStrike" cap="none" dirty="0" smtClean="0">
                <a:solidFill>
                  <a:srgbClr val="000000"/>
                </a:solidFill>
                <a:effectLst/>
                <a:latin typeface="Arial"/>
                <a:ea typeface="Arial"/>
                <a:cs typeface="Arial"/>
                <a:sym typeface="Arial"/>
              </a:rPr>
              <a:t>What types of land surfaces does the dark color represent?</a:t>
            </a:r>
          </a:p>
          <a:p>
            <a:pPr rtl="0" fontAlgn="base"/>
            <a:r>
              <a:rPr lang="en-US" sz="1100" b="0" i="0" u="none" strike="noStrike" cap="none" dirty="0" smtClean="0">
                <a:solidFill>
                  <a:srgbClr val="000000"/>
                </a:solidFill>
                <a:effectLst/>
                <a:latin typeface="Arial"/>
                <a:ea typeface="Arial"/>
                <a:cs typeface="Arial"/>
                <a:sym typeface="Arial"/>
              </a:rPr>
              <a:t>What types of land surfaces does the light color represent?</a:t>
            </a:r>
          </a:p>
          <a:p>
            <a:pPr rtl="0" fontAlgn="base"/>
            <a:r>
              <a:rPr lang="en-US" sz="1100" b="0" i="0" u="none" strike="noStrike" cap="none" dirty="0" smtClean="0">
                <a:solidFill>
                  <a:srgbClr val="000000"/>
                </a:solidFill>
                <a:effectLst/>
                <a:latin typeface="Arial"/>
                <a:ea typeface="Arial"/>
                <a:cs typeface="Arial"/>
                <a:sym typeface="Arial"/>
              </a:rPr>
              <a:t>What does our data tell us about the color of a surface and its temperature?</a:t>
            </a:r>
          </a:p>
          <a:p>
            <a:pPr marL="139700" indent="0" rtl="0">
              <a:buNone/>
            </a:pPr>
            <a:r>
              <a:rPr lang="en-US" sz="800" b="0" dirty="0" smtClean="0">
                <a:effectLst/>
              </a:rPr>
              <a:t/>
            </a:r>
            <a:br>
              <a:rPr lang="en-US" sz="800" b="0" dirty="0" smtClean="0">
                <a:effectLst/>
              </a:rPr>
            </a:br>
            <a:r>
              <a:rPr lang="en-US" sz="1100" b="1" i="0" u="none" strike="noStrike" cap="none" dirty="0" smtClean="0">
                <a:solidFill>
                  <a:srgbClr val="000000"/>
                </a:solidFill>
                <a:effectLst/>
                <a:latin typeface="Arial"/>
                <a:ea typeface="Arial"/>
                <a:cs typeface="Arial"/>
                <a:sym typeface="Arial"/>
              </a:rPr>
              <a:t>Listen for:</a:t>
            </a:r>
            <a:endParaRPr lang="en-US" sz="800" b="0" dirty="0" smtClean="0">
              <a:effectLst/>
            </a:endParaRPr>
          </a:p>
          <a:p>
            <a:pPr rtl="0" fontAlgn="base"/>
            <a:r>
              <a:rPr lang="en-US" sz="1100" b="0" i="1" u="none" strike="noStrike" cap="none" dirty="0" smtClean="0">
                <a:solidFill>
                  <a:srgbClr val="000000"/>
                </a:solidFill>
                <a:effectLst/>
                <a:latin typeface="Arial"/>
                <a:ea typeface="Arial"/>
                <a:cs typeface="Arial"/>
                <a:sym typeface="Arial"/>
              </a:rPr>
              <a:t>The dark colors represent dark surfaces, like asphalt or black roofs of buildings.</a:t>
            </a:r>
          </a:p>
          <a:p>
            <a:pPr rtl="0" fontAlgn="base"/>
            <a:r>
              <a:rPr lang="en-US" sz="1100" b="0" i="1" u="none" strike="noStrike" cap="none" dirty="0" smtClean="0">
                <a:solidFill>
                  <a:srgbClr val="000000"/>
                </a:solidFill>
                <a:effectLst/>
                <a:latin typeface="Arial"/>
                <a:ea typeface="Arial"/>
                <a:cs typeface="Arial"/>
                <a:sym typeface="Arial"/>
              </a:rPr>
              <a:t>The light colors represent light surfaces, like cement or light gray roofs of buildings.</a:t>
            </a:r>
          </a:p>
          <a:p>
            <a:pPr rtl="0" fontAlgn="base"/>
            <a:r>
              <a:rPr lang="en-US" sz="1100" b="0" i="1" u="none" strike="noStrike" cap="none" dirty="0" smtClean="0">
                <a:solidFill>
                  <a:srgbClr val="000000"/>
                </a:solidFill>
                <a:effectLst/>
                <a:latin typeface="Arial"/>
                <a:ea typeface="Arial"/>
                <a:cs typeface="Arial"/>
                <a:sym typeface="Arial"/>
              </a:rPr>
              <a:t>The plant colors (i.e. green or yellow)  represent vegetation, like trees, grasses, flowers or crops.</a:t>
            </a:r>
          </a:p>
          <a:p>
            <a:pPr rtl="0" fontAlgn="base"/>
            <a:r>
              <a:rPr lang="en-US" sz="1100" b="0" i="1" u="none" strike="noStrike" cap="none" dirty="0" smtClean="0">
                <a:solidFill>
                  <a:srgbClr val="000000"/>
                </a:solidFill>
                <a:effectLst/>
                <a:latin typeface="Arial"/>
                <a:ea typeface="Arial"/>
                <a:cs typeface="Arial"/>
                <a:sym typeface="Arial"/>
              </a:rPr>
              <a:t>The ice cubes melt more quickly on the darker papers than on the lighter papers.</a:t>
            </a:r>
          </a:p>
          <a:p>
            <a:pPr rtl="0" fontAlgn="base"/>
            <a:r>
              <a:rPr lang="en-US" sz="1100" b="0" i="1" u="none" strike="noStrike" cap="none" dirty="0" smtClean="0">
                <a:solidFill>
                  <a:srgbClr val="000000"/>
                </a:solidFill>
                <a:effectLst/>
                <a:latin typeface="Arial"/>
                <a:ea typeface="Arial"/>
                <a:cs typeface="Arial"/>
                <a:sym typeface="Arial"/>
              </a:rPr>
              <a:t>The darker papers got warmer faster than the lighter papers.</a:t>
            </a:r>
          </a:p>
          <a:p>
            <a:pPr rtl="0" fontAlgn="base"/>
            <a:r>
              <a:rPr lang="en-US" sz="1100" b="0" i="1" u="none" strike="noStrike" cap="none" dirty="0" smtClean="0">
                <a:solidFill>
                  <a:srgbClr val="000000"/>
                </a:solidFill>
                <a:effectLst/>
                <a:latin typeface="Arial"/>
                <a:ea typeface="Arial"/>
                <a:cs typeface="Arial"/>
                <a:sym typeface="Arial"/>
              </a:rPr>
              <a:t>In the sun, darker surfaces will get warmer than lighter surfaces.</a:t>
            </a:r>
          </a:p>
          <a:p>
            <a:pPr marL="0" lvl="0" indent="0" rtl="0">
              <a:lnSpc>
                <a:spcPct val="115000"/>
              </a:lnSpc>
              <a:spcBef>
                <a:spcPts val="0"/>
              </a:spcBef>
              <a:spcAft>
                <a:spcPts val="0"/>
              </a:spcAft>
              <a:buClr>
                <a:schemeClr val="dk1"/>
              </a:buClr>
              <a:buSzPts val="1100"/>
              <a:buFont typeface="Arial"/>
              <a:buNone/>
            </a:pPr>
            <a:endParaRPr sz="800"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a:buNone/>
            </a:pPr>
            <a:r>
              <a:rPr lang="en-US" sz="1100" b="1" i="0" u="none" strike="noStrike" cap="none" dirty="0" smtClean="0">
                <a:solidFill>
                  <a:srgbClr val="000000"/>
                </a:solidFill>
                <a:effectLst/>
                <a:latin typeface="Arial"/>
                <a:ea typeface="Arial"/>
                <a:cs typeface="Arial"/>
                <a:sym typeface="Arial"/>
              </a:rPr>
              <a:t>4. (15 min) Have students reflect on what we have figured out about temperatures and growing cities.  Use the following prompts to guide this Consensus Building Discussion.</a:t>
            </a:r>
            <a:endParaRPr lang="en-US" sz="800" b="0" dirty="0" smtClean="0">
              <a:effectLst/>
            </a:endParaRPr>
          </a:p>
          <a:p>
            <a:pPr marL="139700" indent="0" rtl="0">
              <a:buNone/>
            </a:pPr>
            <a:endParaRPr lang="en-US" sz="1100" b="1" i="0" u="sng" strike="noStrike" cap="none" dirty="0" smtClean="0">
              <a:solidFill>
                <a:srgbClr val="000000"/>
              </a:solidFill>
              <a:effectLst/>
              <a:latin typeface="Arial"/>
              <a:ea typeface="Arial"/>
              <a:cs typeface="Arial"/>
              <a:sym typeface="Arial"/>
            </a:endParaRPr>
          </a:p>
          <a:p>
            <a:pPr marL="139700" indent="0" rtl="0">
              <a:buNone/>
            </a:pPr>
            <a:r>
              <a:rPr lang="en-US" sz="1100" b="1" i="0" u="sng" strike="noStrike" cap="none" dirty="0" smtClean="0">
                <a:solidFill>
                  <a:srgbClr val="000000"/>
                </a:solidFill>
                <a:effectLst/>
                <a:latin typeface="Arial"/>
                <a:ea typeface="Arial"/>
                <a:cs typeface="Arial"/>
                <a:sym typeface="Arial"/>
              </a:rPr>
              <a:t>Suggested Prompts: </a:t>
            </a:r>
            <a:endParaRPr lang="en-US" sz="800" b="0" dirty="0" smtClean="0">
              <a:effectLst/>
            </a:endParaRPr>
          </a:p>
          <a:p>
            <a:pPr rtl="0" fontAlgn="base"/>
            <a:r>
              <a:rPr lang="en-US" sz="1100" b="0" i="0" u="none" strike="noStrike" cap="none" dirty="0" smtClean="0">
                <a:solidFill>
                  <a:srgbClr val="000000"/>
                </a:solidFill>
                <a:effectLst/>
                <a:latin typeface="Arial"/>
                <a:ea typeface="Arial"/>
                <a:cs typeface="Arial"/>
                <a:sym typeface="Arial"/>
              </a:rPr>
              <a:t>How does the presence of</a:t>
            </a:r>
            <a:r>
              <a:rPr lang="en-US" sz="1100" b="0" i="0" u="none" strike="noStrike" cap="none" baseline="0" dirty="0" smtClean="0">
                <a:solidFill>
                  <a:srgbClr val="000000"/>
                </a:solidFill>
                <a:effectLst/>
                <a:latin typeface="Arial"/>
                <a:ea typeface="Arial"/>
                <a:cs typeface="Arial"/>
                <a:sym typeface="Arial"/>
              </a:rPr>
              <a:t> many</a:t>
            </a:r>
            <a:r>
              <a:rPr lang="en-US" sz="1100" b="0" i="0" u="none" strike="noStrike" cap="none" dirty="0" smtClean="0">
                <a:solidFill>
                  <a:srgbClr val="000000"/>
                </a:solidFill>
                <a:effectLst/>
                <a:latin typeface="Arial"/>
                <a:ea typeface="Arial"/>
                <a:cs typeface="Arial"/>
                <a:sym typeface="Arial"/>
              </a:rPr>
              <a:t> plants (forest, field) affect the temperature of a place compared to a place without those plants?</a:t>
            </a:r>
          </a:p>
          <a:p>
            <a:pPr rtl="0" fontAlgn="base"/>
            <a:r>
              <a:rPr lang="en-US" sz="1100" b="0" i="0" u="none" strike="noStrike" cap="none" dirty="0" smtClean="0">
                <a:solidFill>
                  <a:srgbClr val="000000"/>
                </a:solidFill>
                <a:effectLst/>
                <a:latin typeface="Arial"/>
                <a:ea typeface="Arial"/>
                <a:cs typeface="Arial"/>
                <a:sym typeface="Arial"/>
              </a:rPr>
              <a:t>How do different colors of surfaces affect the temperatures of places?</a:t>
            </a:r>
          </a:p>
          <a:p>
            <a:pPr rtl="0" fontAlgn="base"/>
            <a:r>
              <a:rPr lang="en-US" sz="1100" b="0" i="0" u="none" strike="noStrike" cap="none" dirty="0" smtClean="0">
                <a:solidFill>
                  <a:srgbClr val="000000"/>
                </a:solidFill>
                <a:effectLst/>
                <a:latin typeface="Arial"/>
                <a:ea typeface="Arial"/>
                <a:cs typeface="Arial"/>
                <a:sym typeface="Arial"/>
              </a:rPr>
              <a:t>What does this tell us about cities that are increasing in population and their temperatures?</a:t>
            </a:r>
          </a:p>
          <a:p>
            <a:pPr rtl="0" fontAlgn="base"/>
            <a:r>
              <a:rPr lang="en-US" sz="1100" b="0" i="0" u="none" strike="noStrike" cap="none" dirty="0" smtClean="0">
                <a:solidFill>
                  <a:srgbClr val="000000"/>
                </a:solidFill>
                <a:effectLst/>
                <a:latin typeface="Arial"/>
                <a:ea typeface="Arial"/>
                <a:cs typeface="Arial"/>
                <a:sym typeface="Arial"/>
              </a:rPr>
              <a:t>At the end of the discussion, introduce “albedo” as the scientific term to describe the phenomenon that darker colors reflect less light energy and lighter colored surfaces reflect more light energy.</a:t>
            </a:r>
          </a:p>
          <a:p>
            <a:pPr marL="139700" indent="0" rtl="0">
              <a:buNone/>
            </a:pPr>
            <a:endParaRPr lang="en-US" sz="1100" b="1" i="0" u="none" strike="noStrike" cap="none" dirty="0" smtClean="0">
              <a:solidFill>
                <a:srgbClr val="000000"/>
              </a:solidFill>
              <a:effectLst/>
              <a:latin typeface="Arial"/>
              <a:ea typeface="Arial"/>
              <a:cs typeface="Arial"/>
              <a:sym typeface="Arial"/>
            </a:endParaRPr>
          </a:p>
          <a:p>
            <a:pPr marL="139700" indent="0" rtl="0">
              <a:buNone/>
            </a:pPr>
            <a:r>
              <a:rPr lang="en-US" sz="1100" b="1" i="0" u="none" strike="noStrike" cap="none" dirty="0" smtClean="0">
                <a:solidFill>
                  <a:srgbClr val="000000"/>
                </a:solidFill>
                <a:effectLst/>
                <a:latin typeface="Arial"/>
                <a:ea typeface="Arial"/>
                <a:cs typeface="Arial"/>
                <a:sym typeface="Arial"/>
              </a:rPr>
              <a:t>Listen for </a:t>
            </a:r>
            <a:r>
              <a:rPr lang="en-US" sz="1100" b="1" i="1" u="none" strike="noStrike" cap="none" dirty="0" smtClean="0">
                <a:solidFill>
                  <a:srgbClr val="000000"/>
                </a:solidFill>
                <a:effectLst/>
                <a:latin typeface="Arial"/>
                <a:ea typeface="Arial"/>
                <a:cs typeface="Arial"/>
                <a:sym typeface="Arial"/>
              </a:rPr>
              <a:t>student responses</a:t>
            </a:r>
            <a:r>
              <a:rPr lang="en-US" sz="1100" b="1" i="0" u="none" strike="noStrike" cap="none" dirty="0" smtClean="0">
                <a:solidFill>
                  <a:srgbClr val="000000"/>
                </a:solidFill>
                <a:effectLst/>
                <a:latin typeface="Arial"/>
                <a:ea typeface="Arial"/>
                <a:cs typeface="Arial"/>
                <a:sym typeface="Arial"/>
              </a:rPr>
              <a:t> such as:</a:t>
            </a:r>
            <a:endParaRPr lang="en-US" sz="800" b="0" dirty="0" smtClean="0">
              <a:effectLst/>
            </a:endParaRPr>
          </a:p>
          <a:p>
            <a:pPr rtl="0" fontAlgn="base"/>
            <a:r>
              <a:rPr lang="en-US" sz="1100" b="0" i="1" u="none" strike="noStrike" cap="none" dirty="0" smtClean="0">
                <a:solidFill>
                  <a:srgbClr val="FFFF00"/>
                </a:solidFill>
                <a:effectLst/>
                <a:latin typeface="Arial"/>
                <a:ea typeface="Arial"/>
                <a:cs typeface="Arial"/>
                <a:sym typeface="Arial"/>
              </a:rPr>
              <a:t>It seems like places with plants do not get as hot as places without plants</a:t>
            </a:r>
            <a:r>
              <a:rPr lang="en-US" sz="1100" b="0" i="1" u="none" strike="noStrike" cap="none" dirty="0" smtClean="0">
                <a:solidFill>
                  <a:srgbClr val="000000"/>
                </a:solidFill>
                <a:effectLst/>
                <a:latin typeface="Arial"/>
                <a:ea typeface="Arial"/>
                <a:cs typeface="Arial"/>
                <a:sym typeface="Arial"/>
              </a:rPr>
              <a:t>, so people moving to a city and changing farmland, fields, and forests into streets and buildings will make the temperature go up.</a:t>
            </a:r>
            <a:endParaRPr lang="en-US" sz="1100" b="1" i="1" u="none" strike="noStrike" cap="none" dirty="0" smtClean="0">
              <a:solidFill>
                <a:srgbClr val="000000"/>
              </a:solidFill>
              <a:effectLst/>
              <a:latin typeface="Arial"/>
              <a:ea typeface="Arial"/>
              <a:cs typeface="Arial"/>
              <a:sym typeface="Arial"/>
            </a:endParaRPr>
          </a:p>
          <a:p>
            <a:pPr rtl="0" fontAlgn="base"/>
            <a:r>
              <a:rPr lang="en-US" sz="1100" b="0" i="1" u="none" strike="noStrike" cap="none" dirty="0" smtClean="0">
                <a:solidFill>
                  <a:srgbClr val="000000"/>
                </a:solidFill>
                <a:effectLst/>
                <a:latin typeface="Arial"/>
                <a:ea typeface="Arial"/>
                <a:cs typeface="Arial"/>
                <a:sym typeface="Arial"/>
              </a:rPr>
              <a:t>More buildings or streets with dark colors will make the temperature go up even faster. </a:t>
            </a:r>
            <a:endParaRPr lang="en-US" sz="1100" b="1" i="1" u="none" strike="noStrike" cap="none" dirty="0" smtClean="0">
              <a:solidFill>
                <a:srgbClr val="000000"/>
              </a:solidFill>
              <a:effectLst/>
              <a:latin typeface="Arial"/>
              <a:ea typeface="Arial"/>
              <a:cs typeface="Arial"/>
              <a:sym typeface="Arial"/>
            </a:endParaRPr>
          </a:p>
          <a:p>
            <a:pPr marL="0" lvl="0" indent="0" rtl="0">
              <a:lnSpc>
                <a:spcPct val="115000"/>
              </a:lnSpc>
              <a:spcBef>
                <a:spcPts val="0"/>
              </a:spcBef>
              <a:spcAft>
                <a:spcPts val="0"/>
              </a:spcAft>
              <a:buClr>
                <a:schemeClr val="dk1"/>
              </a:buClr>
              <a:buSzPts val="1100"/>
              <a:buFont typeface="Arial"/>
              <a:buNone/>
            </a:pPr>
            <a:endParaRPr sz="800" b="1" dirty="0">
              <a:solidFill>
                <a:srgbClr val="B45F06"/>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50"/>
        <p:cNvGrpSpPr/>
        <p:nvPr/>
      </p:nvGrpSpPr>
      <p:grpSpPr>
        <a:xfrm>
          <a:off x="0" y="0"/>
          <a:ext cx="0" cy="0"/>
          <a:chOff x="0" y="0"/>
          <a:chExt cx="0" cy="0"/>
        </a:xfrm>
      </p:grpSpPr>
      <p:sp>
        <p:nvSpPr>
          <p:cNvPr id="51" name="Shape 5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p:nvPr/>
        </p:nvSpPr>
        <p:spPr>
          <a:xfrm>
            <a:off x="0" y="0"/>
            <a:ext cx="9144000" cy="3460200"/>
          </a:xfrm>
          <a:prstGeom prst="rect">
            <a:avLst/>
          </a:prstGeom>
          <a:solidFill>
            <a:srgbClr val="0F9D5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p:nvPr/>
        </p:nvSpPr>
        <p:spPr>
          <a:xfrm rot="10800000">
            <a:off x="7697100" y="-25"/>
            <a:ext cx="962400" cy="3460200"/>
          </a:xfrm>
          <a:prstGeom prst="rect">
            <a:avLst/>
          </a:prstGeom>
          <a:solidFill>
            <a:srgbClr val="57BB8A"/>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54"/>
          <p:cNvSpPr/>
          <p:nvPr/>
        </p:nvSpPr>
        <p:spPr>
          <a:xfrm rot="10800000">
            <a:off x="5750475" y="-25"/>
            <a:ext cx="1946700" cy="3460200"/>
          </a:xfrm>
          <a:prstGeom prst="rect">
            <a:avLst/>
          </a:prstGeom>
          <a:solidFill>
            <a:srgbClr val="33AC7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Shape 55"/>
          <p:cNvSpPr/>
          <p:nvPr/>
        </p:nvSpPr>
        <p:spPr>
          <a:xfrm rot="10800000" flipH="1">
            <a:off x="8659500" y="-25"/>
            <a:ext cx="484500" cy="3460200"/>
          </a:xfrm>
          <a:prstGeom prst="rect">
            <a:avLst/>
          </a:prstGeom>
          <a:solidFill>
            <a:srgbClr val="87CEA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 name="Shape 56"/>
          <p:cNvSpPr txBox="1">
            <a:spLocks noGrp="1"/>
          </p:cNvSpPr>
          <p:nvPr>
            <p:ph type="title"/>
          </p:nvPr>
        </p:nvSpPr>
        <p:spPr>
          <a:xfrm>
            <a:off x="324475" y="465975"/>
            <a:ext cx="5124300" cy="28416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None/>
              <a:defRPr sz="3600" b="1">
                <a:solidFill>
                  <a:srgbClr val="FFFFFF"/>
                </a:solidFill>
              </a:defRPr>
            </a:lvl1pPr>
            <a:lvl2pPr lvl="1" algn="l">
              <a:lnSpc>
                <a:spcPct val="100000"/>
              </a:lnSpc>
              <a:spcBef>
                <a:spcPts val="0"/>
              </a:spcBef>
              <a:spcAft>
                <a:spcPts val="0"/>
              </a:spcAft>
              <a:buNone/>
              <a:defRPr sz="3600" b="1">
                <a:solidFill>
                  <a:srgbClr val="FFFFFF"/>
                </a:solidFill>
              </a:defRPr>
            </a:lvl2pPr>
            <a:lvl3pPr lvl="2" algn="l">
              <a:lnSpc>
                <a:spcPct val="100000"/>
              </a:lnSpc>
              <a:spcBef>
                <a:spcPts val="0"/>
              </a:spcBef>
              <a:spcAft>
                <a:spcPts val="0"/>
              </a:spcAft>
              <a:buNone/>
              <a:defRPr sz="3600" b="1">
                <a:solidFill>
                  <a:srgbClr val="FFFFFF"/>
                </a:solidFill>
              </a:defRPr>
            </a:lvl3pPr>
            <a:lvl4pPr lvl="3" algn="l">
              <a:lnSpc>
                <a:spcPct val="100000"/>
              </a:lnSpc>
              <a:spcBef>
                <a:spcPts val="0"/>
              </a:spcBef>
              <a:spcAft>
                <a:spcPts val="0"/>
              </a:spcAft>
              <a:buNone/>
              <a:defRPr sz="3600" b="1">
                <a:solidFill>
                  <a:srgbClr val="FFFFFF"/>
                </a:solidFill>
              </a:defRPr>
            </a:lvl4pPr>
            <a:lvl5pPr lvl="4" algn="l">
              <a:lnSpc>
                <a:spcPct val="100000"/>
              </a:lnSpc>
              <a:spcBef>
                <a:spcPts val="0"/>
              </a:spcBef>
              <a:spcAft>
                <a:spcPts val="0"/>
              </a:spcAft>
              <a:buNone/>
              <a:defRPr sz="3600" b="1">
                <a:solidFill>
                  <a:srgbClr val="FFFFFF"/>
                </a:solidFill>
              </a:defRPr>
            </a:lvl5pPr>
            <a:lvl6pPr lvl="5" algn="l">
              <a:lnSpc>
                <a:spcPct val="100000"/>
              </a:lnSpc>
              <a:spcBef>
                <a:spcPts val="0"/>
              </a:spcBef>
              <a:spcAft>
                <a:spcPts val="0"/>
              </a:spcAft>
              <a:buNone/>
              <a:defRPr sz="3600" b="1">
                <a:solidFill>
                  <a:srgbClr val="FFFFFF"/>
                </a:solidFill>
              </a:defRPr>
            </a:lvl6pPr>
            <a:lvl7pPr lvl="6" algn="l">
              <a:lnSpc>
                <a:spcPct val="100000"/>
              </a:lnSpc>
              <a:spcBef>
                <a:spcPts val="0"/>
              </a:spcBef>
              <a:spcAft>
                <a:spcPts val="0"/>
              </a:spcAft>
              <a:buNone/>
              <a:defRPr sz="3600" b="1">
                <a:solidFill>
                  <a:srgbClr val="FFFFFF"/>
                </a:solidFill>
              </a:defRPr>
            </a:lvl7pPr>
            <a:lvl8pPr lvl="7" algn="l">
              <a:lnSpc>
                <a:spcPct val="100000"/>
              </a:lnSpc>
              <a:spcBef>
                <a:spcPts val="0"/>
              </a:spcBef>
              <a:spcAft>
                <a:spcPts val="0"/>
              </a:spcAft>
              <a:buNone/>
              <a:defRPr sz="3600" b="1">
                <a:solidFill>
                  <a:srgbClr val="FFFFFF"/>
                </a:solidFill>
              </a:defRPr>
            </a:lvl8pPr>
            <a:lvl9pPr lvl="8" algn="l">
              <a:lnSpc>
                <a:spcPct val="100000"/>
              </a:lnSpc>
              <a:spcBef>
                <a:spcPts val="0"/>
              </a:spcBef>
              <a:spcAft>
                <a:spcPts val="0"/>
              </a:spcAft>
              <a:buNone/>
              <a:defRPr sz="3600" b="1">
                <a:solidFill>
                  <a:srgbClr val="FFFFFF"/>
                </a:solidFill>
              </a:defRPr>
            </a:lvl9pPr>
          </a:lstStyle>
          <a:p>
            <a:endParaRPr/>
          </a:p>
        </p:txBody>
      </p:sp>
      <p:sp>
        <p:nvSpPr>
          <p:cNvPr id="57" name="Shape 57"/>
          <p:cNvSpPr txBox="1">
            <a:spLocks noGrp="1"/>
          </p:cNvSpPr>
          <p:nvPr>
            <p:ph type="subTitle" idx="1"/>
          </p:nvPr>
        </p:nvSpPr>
        <p:spPr>
          <a:xfrm>
            <a:off x="324475" y="3612602"/>
            <a:ext cx="5124300" cy="13026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rgbClr val="616161"/>
              </a:buClr>
              <a:buSzPts val="1800"/>
              <a:buNone/>
              <a:defRPr sz="1800">
                <a:solidFill>
                  <a:srgbClr val="616161"/>
                </a:solidFill>
              </a:defRPr>
            </a:lvl1pPr>
            <a:lvl2pPr lvl="1" algn="l">
              <a:lnSpc>
                <a:spcPct val="100000"/>
              </a:lnSpc>
              <a:spcBef>
                <a:spcPts val="0"/>
              </a:spcBef>
              <a:spcAft>
                <a:spcPts val="0"/>
              </a:spcAft>
              <a:buClr>
                <a:srgbClr val="616161"/>
              </a:buClr>
              <a:buSzPts val="1800"/>
              <a:buNone/>
              <a:defRPr sz="1800">
                <a:solidFill>
                  <a:srgbClr val="616161"/>
                </a:solidFill>
              </a:defRPr>
            </a:lvl2pPr>
            <a:lvl3pPr lvl="2" algn="l">
              <a:lnSpc>
                <a:spcPct val="100000"/>
              </a:lnSpc>
              <a:spcBef>
                <a:spcPts val="0"/>
              </a:spcBef>
              <a:spcAft>
                <a:spcPts val="0"/>
              </a:spcAft>
              <a:buClr>
                <a:srgbClr val="616161"/>
              </a:buClr>
              <a:buSzPts val="1800"/>
              <a:buNone/>
              <a:defRPr sz="1800">
                <a:solidFill>
                  <a:srgbClr val="616161"/>
                </a:solidFill>
              </a:defRPr>
            </a:lvl3pPr>
            <a:lvl4pPr lvl="3" algn="l">
              <a:lnSpc>
                <a:spcPct val="100000"/>
              </a:lnSpc>
              <a:spcBef>
                <a:spcPts val="0"/>
              </a:spcBef>
              <a:spcAft>
                <a:spcPts val="0"/>
              </a:spcAft>
              <a:buClr>
                <a:srgbClr val="616161"/>
              </a:buClr>
              <a:buSzPts val="1800"/>
              <a:buNone/>
              <a:defRPr sz="1800">
                <a:solidFill>
                  <a:srgbClr val="616161"/>
                </a:solidFill>
              </a:defRPr>
            </a:lvl4pPr>
            <a:lvl5pPr lvl="4" algn="l">
              <a:lnSpc>
                <a:spcPct val="100000"/>
              </a:lnSpc>
              <a:spcBef>
                <a:spcPts val="0"/>
              </a:spcBef>
              <a:spcAft>
                <a:spcPts val="0"/>
              </a:spcAft>
              <a:buClr>
                <a:srgbClr val="616161"/>
              </a:buClr>
              <a:buSzPts val="1800"/>
              <a:buNone/>
              <a:defRPr sz="1800">
                <a:solidFill>
                  <a:srgbClr val="616161"/>
                </a:solidFill>
              </a:defRPr>
            </a:lvl5pPr>
            <a:lvl6pPr lvl="5" algn="l">
              <a:lnSpc>
                <a:spcPct val="100000"/>
              </a:lnSpc>
              <a:spcBef>
                <a:spcPts val="0"/>
              </a:spcBef>
              <a:spcAft>
                <a:spcPts val="0"/>
              </a:spcAft>
              <a:buClr>
                <a:srgbClr val="616161"/>
              </a:buClr>
              <a:buSzPts val="1800"/>
              <a:buNone/>
              <a:defRPr sz="1800">
                <a:solidFill>
                  <a:srgbClr val="616161"/>
                </a:solidFill>
              </a:defRPr>
            </a:lvl6pPr>
            <a:lvl7pPr lvl="6" algn="l">
              <a:lnSpc>
                <a:spcPct val="100000"/>
              </a:lnSpc>
              <a:spcBef>
                <a:spcPts val="0"/>
              </a:spcBef>
              <a:spcAft>
                <a:spcPts val="0"/>
              </a:spcAft>
              <a:buClr>
                <a:srgbClr val="616161"/>
              </a:buClr>
              <a:buSzPts val="1800"/>
              <a:buNone/>
              <a:defRPr sz="1800">
                <a:solidFill>
                  <a:srgbClr val="616161"/>
                </a:solidFill>
              </a:defRPr>
            </a:lvl7pPr>
            <a:lvl8pPr lvl="7" algn="l">
              <a:lnSpc>
                <a:spcPct val="100000"/>
              </a:lnSpc>
              <a:spcBef>
                <a:spcPts val="0"/>
              </a:spcBef>
              <a:spcAft>
                <a:spcPts val="0"/>
              </a:spcAft>
              <a:buClr>
                <a:srgbClr val="616161"/>
              </a:buClr>
              <a:buSzPts val="1800"/>
              <a:buNone/>
              <a:defRPr sz="1800">
                <a:solidFill>
                  <a:srgbClr val="616161"/>
                </a:solidFill>
              </a:defRPr>
            </a:lvl8pPr>
            <a:lvl9pPr lvl="8" algn="l">
              <a:lnSpc>
                <a:spcPct val="100000"/>
              </a:lnSpc>
              <a:spcBef>
                <a:spcPts val="0"/>
              </a:spcBef>
              <a:spcAft>
                <a:spcPts val="0"/>
              </a:spcAft>
              <a:buClr>
                <a:srgbClr val="616161"/>
              </a:buClr>
              <a:buSzPts val="1800"/>
              <a:buNone/>
              <a:defRPr sz="1800">
                <a:solidFill>
                  <a:srgbClr val="616161"/>
                </a:solidFill>
              </a:defRPr>
            </a:lvl9pPr>
          </a:lstStyle>
          <a:p>
            <a:endParaRPr/>
          </a:p>
        </p:txBody>
      </p:sp>
      <p:sp>
        <p:nvSpPr>
          <p:cNvPr id="58" name="Shape 5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AUTOLAYOUT_1">
    <p:bg>
      <p:bgPr>
        <a:solidFill>
          <a:srgbClr val="FFFFFF"/>
        </a:solidFill>
        <a:effectLst/>
      </p:bgPr>
    </p:bg>
    <p:spTree>
      <p:nvGrpSpPr>
        <p:cNvPr id="1" name="Shape 59"/>
        <p:cNvGrpSpPr/>
        <p:nvPr/>
      </p:nvGrpSpPr>
      <p:grpSpPr>
        <a:xfrm>
          <a:off x="0" y="0"/>
          <a:ext cx="0" cy="0"/>
          <a:chOff x="0" y="0"/>
          <a:chExt cx="0" cy="0"/>
        </a:xfrm>
      </p:grpSpPr>
      <p:sp>
        <p:nvSpPr>
          <p:cNvPr id="60" name="Shape 60"/>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61" name="Shape 61"/>
          <p:cNvCxnSpPr/>
          <p:nvPr/>
        </p:nvCxnSpPr>
        <p:spPr>
          <a:xfrm>
            <a:off x="3027472" y="0"/>
            <a:ext cx="0" cy="5133300"/>
          </a:xfrm>
          <a:prstGeom prst="straightConnector1">
            <a:avLst/>
          </a:prstGeom>
          <a:noFill/>
          <a:ln w="9525" cap="flat" cmpd="sng">
            <a:solidFill>
              <a:srgbClr val="F2F2F2"/>
            </a:solidFill>
            <a:prstDash val="solid"/>
            <a:miter lim="8000"/>
            <a:headEnd type="none" w="sm" len="sm"/>
            <a:tailEnd type="none" w="sm" len="sm"/>
          </a:ln>
          <a:effectLst>
            <a:outerShdw blurRad="50800" dist="38100" algn="l" rotWithShape="0">
              <a:srgbClr val="000000">
                <a:alpha val="40000"/>
              </a:srgbClr>
            </a:outerShdw>
          </a:effectLst>
        </p:spPr>
      </p:cxnSp>
      <p:sp>
        <p:nvSpPr>
          <p:cNvPr id="62" name="Shape 62"/>
          <p:cNvSpPr/>
          <p:nvPr/>
        </p:nvSpPr>
        <p:spPr>
          <a:xfrm>
            <a:off x="0" y="0"/>
            <a:ext cx="3048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 name="Shape 63"/>
          <p:cNvSpPr txBox="1">
            <a:spLocks noGrp="1"/>
          </p:cNvSpPr>
          <p:nvPr>
            <p:ph type="title"/>
          </p:nvPr>
        </p:nvSpPr>
        <p:spPr>
          <a:xfrm>
            <a:off x="284100" y="307975"/>
            <a:ext cx="2479800" cy="42687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chemeClr val="lt1"/>
              </a:buClr>
              <a:buSzPts val="3000"/>
              <a:buNone/>
              <a:defRPr sz="3000" b="1">
                <a:solidFill>
                  <a:schemeClr val="lt1"/>
                </a:solidFill>
              </a:defRPr>
            </a:lvl1pPr>
            <a:lvl2pPr lvl="1" algn="l">
              <a:lnSpc>
                <a:spcPct val="100000"/>
              </a:lnSpc>
              <a:spcBef>
                <a:spcPts val="0"/>
              </a:spcBef>
              <a:spcAft>
                <a:spcPts val="0"/>
              </a:spcAft>
              <a:buClr>
                <a:schemeClr val="lt1"/>
              </a:buClr>
              <a:buSzPts val="3000"/>
              <a:buNone/>
              <a:defRPr sz="3000" b="1">
                <a:solidFill>
                  <a:schemeClr val="lt1"/>
                </a:solidFill>
              </a:defRPr>
            </a:lvl2pPr>
            <a:lvl3pPr lvl="2" algn="l">
              <a:lnSpc>
                <a:spcPct val="100000"/>
              </a:lnSpc>
              <a:spcBef>
                <a:spcPts val="0"/>
              </a:spcBef>
              <a:spcAft>
                <a:spcPts val="0"/>
              </a:spcAft>
              <a:buClr>
                <a:schemeClr val="lt1"/>
              </a:buClr>
              <a:buSzPts val="3000"/>
              <a:buNone/>
              <a:defRPr sz="3000" b="1">
                <a:solidFill>
                  <a:schemeClr val="lt1"/>
                </a:solidFill>
              </a:defRPr>
            </a:lvl3pPr>
            <a:lvl4pPr lvl="3" algn="l">
              <a:lnSpc>
                <a:spcPct val="100000"/>
              </a:lnSpc>
              <a:spcBef>
                <a:spcPts val="0"/>
              </a:spcBef>
              <a:spcAft>
                <a:spcPts val="0"/>
              </a:spcAft>
              <a:buClr>
                <a:schemeClr val="lt1"/>
              </a:buClr>
              <a:buSzPts val="3000"/>
              <a:buNone/>
              <a:defRPr sz="3000" b="1">
                <a:solidFill>
                  <a:schemeClr val="lt1"/>
                </a:solidFill>
              </a:defRPr>
            </a:lvl4pPr>
            <a:lvl5pPr lvl="4" algn="l">
              <a:lnSpc>
                <a:spcPct val="100000"/>
              </a:lnSpc>
              <a:spcBef>
                <a:spcPts val="0"/>
              </a:spcBef>
              <a:spcAft>
                <a:spcPts val="0"/>
              </a:spcAft>
              <a:buClr>
                <a:schemeClr val="lt1"/>
              </a:buClr>
              <a:buSzPts val="3000"/>
              <a:buNone/>
              <a:defRPr sz="3000" b="1">
                <a:solidFill>
                  <a:schemeClr val="lt1"/>
                </a:solidFill>
              </a:defRPr>
            </a:lvl5pPr>
            <a:lvl6pPr lvl="5" algn="l">
              <a:lnSpc>
                <a:spcPct val="100000"/>
              </a:lnSpc>
              <a:spcBef>
                <a:spcPts val="0"/>
              </a:spcBef>
              <a:spcAft>
                <a:spcPts val="0"/>
              </a:spcAft>
              <a:buClr>
                <a:schemeClr val="lt1"/>
              </a:buClr>
              <a:buSzPts val="3000"/>
              <a:buNone/>
              <a:defRPr sz="3000" b="1">
                <a:solidFill>
                  <a:schemeClr val="lt1"/>
                </a:solidFill>
              </a:defRPr>
            </a:lvl6pPr>
            <a:lvl7pPr lvl="6" algn="l">
              <a:lnSpc>
                <a:spcPct val="100000"/>
              </a:lnSpc>
              <a:spcBef>
                <a:spcPts val="0"/>
              </a:spcBef>
              <a:spcAft>
                <a:spcPts val="0"/>
              </a:spcAft>
              <a:buClr>
                <a:schemeClr val="lt1"/>
              </a:buClr>
              <a:buSzPts val="3000"/>
              <a:buNone/>
              <a:defRPr sz="3000" b="1">
                <a:solidFill>
                  <a:schemeClr val="lt1"/>
                </a:solidFill>
              </a:defRPr>
            </a:lvl7pPr>
            <a:lvl8pPr lvl="7" algn="l">
              <a:lnSpc>
                <a:spcPct val="100000"/>
              </a:lnSpc>
              <a:spcBef>
                <a:spcPts val="0"/>
              </a:spcBef>
              <a:spcAft>
                <a:spcPts val="0"/>
              </a:spcAft>
              <a:buClr>
                <a:schemeClr val="lt1"/>
              </a:buClr>
              <a:buSzPts val="3000"/>
              <a:buNone/>
              <a:defRPr sz="3000" b="1">
                <a:solidFill>
                  <a:schemeClr val="lt1"/>
                </a:solidFill>
              </a:defRPr>
            </a:lvl8pPr>
            <a:lvl9pPr lvl="8" algn="l">
              <a:lnSpc>
                <a:spcPct val="100000"/>
              </a:lnSpc>
              <a:spcBef>
                <a:spcPts val="0"/>
              </a:spcBef>
              <a:spcAft>
                <a:spcPts val="0"/>
              </a:spcAft>
              <a:buClr>
                <a:schemeClr val="lt1"/>
              </a:buClr>
              <a:buSzPts val="3000"/>
              <a:buNone/>
              <a:defRPr sz="3000" b="1">
                <a:solidFill>
                  <a:schemeClr val="lt1"/>
                </a:solidFill>
              </a:defRPr>
            </a:lvl9pPr>
          </a:lstStyle>
          <a:p>
            <a:endParaRPr/>
          </a:p>
        </p:txBody>
      </p:sp>
      <p:sp>
        <p:nvSpPr>
          <p:cNvPr id="64" name="Shape 64"/>
          <p:cNvSpPr txBox="1">
            <a:spLocks noGrp="1"/>
          </p:cNvSpPr>
          <p:nvPr>
            <p:ph type="body" idx="1"/>
          </p:nvPr>
        </p:nvSpPr>
        <p:spPr>
          <a:xfrm>
            <a:off x="3381100" y="307975"/>
            <a:ext cx="5451300" cy="4268700"/>
          </a:xfrm>
          <a:prstGeom prst="rect">
            <a:avLst/>
          </a:prstGeom>
          <a:noFill/>
        </p:spPr>
        <p:txBody>
          <a:bodyPr spcFirstLastPara="1" wrap="square" lIns="91425" tIns="91425" rIns="91425" bIns="91425" anchor="t" anchorCtr="0"/>
          <a:lstStyle>
            <a:lvl1pPr marL="457200" lvl="0" indent="-342900" algn="l">
              <a:lnSpc>
                <a:spcPct val="115000"/>
              </a:lnSpc>
              <a:spcBef>
                <a:spcPts val="0"/>
              </a:spcBef>
              <a:spcAft>
                <a:spcPts val="0"/>
              </a:spcAft>
              <a:buClr>
                <a:schemeClr val="dk2"/>
              </a:buClr>
              <a:buSzPts val="1800"/>
              <a:buChar char="●"/>
              <a:defRPr sz="18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65" name="Shape 6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3">
  <p:cSld name="AUTOLAYOUT_3">
    <p:bg>
      <p:bgPr>
        <a:solidFill>
          <a:srgbClr val="FFFFFF"/>
        </a:solidFill>
        <a:effectLst/>
      </p:bgPr>
    </p:bg>
    <p:spTree>
      <p:nvGrpSpPr>
        <p:cNvPr id="1" name="Shape 66"/>
        <p:cNvGrpSpPr/>
        <p:nvPr/>
      </p:nvGrpSpPr>
      <p:grpSpPr>
        <a:xfrm>
          <a:off x="0" y="0"/>
          <a:ext cx="0" cy="0"/>
          <a:chOff x="0" y="0"/>
          <a:chExt cx="0" cy="0"/>
        </a:xfrm>
      </p:grpSpPr>
      <p:sp>
        <p:nvSpPr>
          <p:cNvPr id="67" name="Shape 6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68"/>
          <p:cNvSpPr/>
          <p:nvPr/>
        </p:nvSpPr>
        <p:spPr>
          <a:xfrm>
            <a:off x="-29" y="0"/>
            <a:ext cx="9144000" cy="1741500"/>
          </a:xfrm>
          <a:prstGeom prst="rect">
            <a:avLst/>
          </a:prstGeom>
          <a:solidFill>
            <a:srgbClr val="0F9D5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 name="Shape 69"/>
          <p:cNvSpPr/>
          <p:nvPr/>
        </p:nvSpPr>
        <p:spPr>
          <a:xfrm rot="10800000">
            <a:off x="7697100" y="-25"/>
            <a:ext cx="962400" cy="1741500"/>
          </a:xfrm>
          <a:prstGeom prst="rect">
            <a:avLst/>
          </a:prstGeom>
          <a:solidFill>
            <a:srgbClr val="57BB8A"/>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 name="Shape 70"/>
          <p:cNvSpPr/>
          <p:nvPr/>
        </p:nvSpPr>
        <p:spPr>
          <a:xfrm rot="10800000">
            <a:off x="5750475" y="-25"/>
            <a:ext cx="1946700" cy="1741500"/>
          </a:xfrm>
          <a:prstGeom prst="rect">
            <a:avLst/>
          </a:prstGeom>
          <a:solidFill>
            <a:srgbClr val="33AC7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1" name="Shape 71"/>
          <p:cNvSpPr/>
          <p:nvPr/>
        </p:nvSpPr>
        <p:spPr>
          <a:xfrm rot="10800000" flipH="1">
            <a:off x="8659500" y="-25"/>
            <a:ext cx="484500" cy="1741500"/>
          </a:xfrm>
          <a:prstGeom prst="rect">
            <a:avLst/>
          </a:prstGeom>
          <a:solidFill>
            <a:srgbClr val="87CEA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txBox="1">
            <a:spLocks noGrp="1"/>
          </p:cNvSpPr>
          <p:nvPr>
            <p:ph type="title"/>
          </p:nvPr>
        </p:nvSpPr>
        <p:spPr>
          <a:xfrm>
            <a:off x="324475" y="148225"/>
            <a:ext cx="5244900" cy="13737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None/>
              <a:defRPr sz="2800" b="1">
                <a:solidFill>
                  <a:srgbClr val="FFFFFF"/>
                </a:solidFill>
              </a:defRPr>
            </a:lvl1pPr>
            <a:lvl2pPr lvl="1" algn="l">
              <a:lnSpc>
                <a:spcPct val="100000"/>
              </a:lnSpc>
              <a:spcBef>
                <a:spcPts val="0"/>
              </a:spcBef>
              <a:spcAft>
                <a:spcPts val="0"/>
              </a:spcAft>
              <a:buNone/>
              <a:defRPr sz="2800" b="1">
                <a:solidFill>
                  <a:srgbClr val="FFFFFF"/>
                </a:solidFill>
              </a:defRPr>
            </a:lvl2pPr>
            <a:lvl3pPr lvl="2" algn="l">
              <a:lnSpc>
                <a:spcPct val="100000"/>
              </a:lnSpc>
              <a:spcBef>
                <a:spcPts val="0"/>
              </a:spcBef>
              <a:spcAft>
                <a:spcPts val="0"/>
              </a:spcAft>
              <a:buNone/>
              <a:defRPr sz="2800" b="1">
                <a:solidFill>
                  <a:srgbClr val="FFFFFF"/>
                </a:solidFill>
              </a:defRPr>
            </a:lvl3pPr>
            <a:lvl4pPr lvl="3" algn="l">
              <a:lnSpc>
                <a:spcPct val="100000"/>
              </a:lnSpc>
              <a:spcBef>
                <a:spcPts val="0"/>
              </a:spcBef>
              <a:spcAft>
                <a:spcPts val="0"/>
              </a:spcAft>
              <a:buNone/>
              <a:defRPr sz="2800" b="1">
                <a:solidFill>
                  <a:srgbClr val="FFFFFF"/>
                </a:solidFill>
              </a:defRPr>
            </a:lvl4pPr>
            <a:lvl5pPr lvl="4" algn="l">
              <a:lnSpc>
                <a:spcPct val="100000"/>
              </a:lnSpc>
              <a:spcBef>
                <a:spcPts val="0"/>
              </a:spcBef>
              <a:spcAft>
                <a:spcPts val="0"/>
              </a:spcAft>
              <a:buNone/>
              <a:defRPr sz="2800" b="1">
                <a:solidFill>
                  <a:srgbClr val="FFFFFF"/>
                </a:solidFill>
              </a:defRPr>
            </a:lvl5pPr>
            <a:lvl6pPr lvl="5" algn="l">
              <a:lnSpc>
                <a:spcPct val="100000"/>
              </a:lnSpc>
              <a:spcBef>
                <a:spcPts val="0"/>
              </a:spcBef>
              <a:spcAft>
                <a:spcPts val="0"/>
              </a:spcAft>
              <a:buNone/>
              <a:defRPr sz="2800" b="1">
                <a:solidFill>
                  <a:srgbClr val="FFFFFF"/>
                </a:solidFill>
              </a:defRPr>
            </a:lvl6pPr>
            <a:lvl7pPr lvl="6" algn="l">
              <a:lnSpc>
                <a:spcPct val="100000"/>
              </a:lnSpc>
              <a:spcBef>
                <a:spcPts val="0"/>
              </a:spcBef>
              <a:spcAft>
                <a:spcPts val="0"/>
              </a:spcAft>
              <a:buNone/>
              <a:defRPr sz="2800" b="1">
                <a:solidFill>
                  <a:srgbClr val="FFFFFF"/>
                </a:solidFill>
              </a:defRPr>
            </a:lvl7pPr>
            <a:lvl8pPr lvl="7" algn="l">
              <a:lnSpc>
                <a:spcPct val="100000"/>
              </a:lnSpc>
              <a:spcBef>
                <a:spcPts val="0"/>
              </a:spcBef>
              <a:spcAft>
                <a:spcPts val="0"/>
              </a:spcAft>
              <a:buNone/>
              <a:defRPr sz="2800" b="1">
                <a:solidFill>
                  <a:srgbClr val="FFFFFF"/>
                </a:solidFill>
              </a:defRPr>
            </a:lvl8pPr>
            <a:lvl9pPr lvl="8" algn="l">
              <a:lnSpc>
                <a:spcPct val="100000"/>
              </a:lnSpc>
              <a:spcBef>
                <a:spcPts val="0"/>
              </a:spcBef>
              <a:spcAft>
                <a:spcPts val="0"/>
              </a:spcAft>
              <a:buNone/>
              <a:defRPr sz="2800" b="1">
                <a:solidFill>
                  <a:srgbClr val="FFFFFF"/>
                </a:solidFill>
              </a:defRPr>
            </a:lvl9pPr>
          </a:lstStyle>
          <a:p>
            <a:endParaRPr/>
          </a:p>
        </p:txBody>
      </p:sp>
      <p:sp>
        <p:nvSpPr>
          <p:cNvPr id="73" name="Shape 73"/>
          <p:cNvSpPr txBox="1">
            <a:spLocks noGrp="1"/>
          </p:cNvSpPr>
          <p:nvPr>
            <p:ph type="body" idx="1"/>
          </p:nvPr>
        </p:nvSpPr>
        <p:spPr>
          <a:xfrm>
            <a:off x="324475" y="1920450"/>
            <a:ext cx="8494800" cy="2704200"/>
          </a:xfrm>
          <a:prstGeom prst="rect">
            <a:avLst/>
          </a:prstGeom>
          <a:noFill/>
        </p:spPr>
        <p:txBody>
          <a:bodyPr spcFirstLastPara="1" wrap="square" lIns="91425" tIns="91425" rIns="91425" bIns="91425" anchor="t" anchorCtr="0"/>
          <a:lstStyle>
            <a:lvl1pPr marL="457200" lvl="0" indent="-342900" algn="l">
              <a:lnSpc>
                <a:spcPct val="115000"/>
              </a:lnSpc>
              <a:spcBef>
                <a:spcPts val="0"/>
              </a:spcBef>
              <a:spcAft>
                <a:spcPts val="0"/>
              </a:spcAft>
              <a:buClr>
                <a:srgbClr val="616161"/>
              </a:buClr>
              <a:buSzPts val="1800"/>
              <a:buChar char="●"/>
              <a:defRPr sz="1800">
                <a:solidFill>
                  <a:srgbClr val="616161"/>
                </a:solidFill>
              </a:defRPr>
            </a:lvl1pPr>
            <a:lvl2pPr marL="914400" lvl="1" indent="-317500" algn="l">
              <a:lnSpc>
                <a:spcPct val="115000"/>
              </a:lnSpc>
              <a:spcBef>
                <a:spcPts val="1600"/>
              </a:spcBef>
              <a:spcAft>
                <a:spcPts val="0"/>
              </a:spcAft>
              <a:buClr>
                <a:srgbClr val="616161"/>
              </a:buClr>
              <a:buSzPts val="1400"/>
              <a:buChar char="○"/>
              <a:defRPr sz="1400">
                <a:solidFill>
                  <a:srgbClr val="616161"/>
                </a:solidFill>
              </a:defRPr>
            </a:lvl2pPr>
            <a:lvl3pPr marL="1371600" lvl="2" indent="-317500" algn="l">
              <a:lnSpc>
                <a:spcPct val="115000"/>
              </a:lnSpc>
              <a:spcBef>
                <a:spcPts val="1600"/>
              </a:spcBef>
              <a:spcAft>
                <a:spcPts val="0"/>
              </a:spcAft>
              <a:buClr>
                <a:srgbClr val="616161"/>
              </a:buClr>
              <a:buSzPts val="1400"/>
              <a:buChar char="■"/>
              <a:defRPr sz="1400">
                <a:solidFill>
                  <a:srgbClr val="616161"/>
                </a:solidFill>
              </a:defRPr>
            </a:lvl3pPr>
            <a:lvl4pPr marL="1828800" lvl="3" indent="-317500" algn="l">
              <a:lnSpc>
                <a:spcPct val="115000"/>
              </a:lnSpc>
              <a:spcBef>
                <a:spcPts val="1600"/>
              </a:spcBef>
              <a:spcAft>
                <a:spcPts val="0"/>
              </a:spcAft>
              <a:buClr>
                <a:srgbClr val="616161"/>
              </a:buClr>
              <a:buSzPts val="1400"/>
              <a:buChar char="●"/>
              <a:defRPr sz="1400">
                <a:solidFill>
                  <a:srgbClr val="616161"/>
                </a:solidFill>
              </a:defRPr>
            </a:lvl4pPr>
            <a:lvl5pPr marL="2286000" lvl="4" indent="-317500" algn="l">
              <a:lnSpc>
                <a:spcPct val="115000"/>
              </a:lnSpc>
              <a:spcBef>
                <a:spcPts val="1600"/>
              </a:spcBef>
              <a:spcAft>
                <a:spcPts val="0"/>
              </a:spcAft>
              <a:buClr>
                <a:srgbClr val="616161"/>
              </a:buClr>
              <a:buSzPts val="1400"/>
              <a:buChar char="○"/>
              <a:defRPr sz="1400">
                <a:solidFill>
                  <a:srgbClr val="616161"/>
                </a:solidFill>
              </a:defRPr>
            </a:lvl5pPr>
            <a:lvl6pPr marL="2743200" lvl="5" indent="-317500" algn="l">
              <a:lnSpc>
                <a:spcPct val="115000"/>
              </a:lnSpc>
              <a:spcBef>
                <a:spcPts val="1600"/>
              </a:spcBef>
              <a:spcAft>
                <a:spcPts val="0"/>
              </a:spcAft>
              <a:buClr>
                <a:srgbClr val="616161"/>
              </a:buClr>
              <a:buSzPts val="1400"/>
              <a:buChar char="■"/>
              <a:defRPr sz="1400">
                <a:solidFill>
                  <a:srgbClr val="616161"/>
                </a:solidFill>
              </a:defRPr>
            </a:lvl6pPr>
            <a:lvl7pPr marL="3200400" lvl="6" indent="-317500" algn="l">
              <a:lnSpc>
                <a:spcPct val="115000"/>
              </a:lnSpc>
              <a:spcBef>
                <a:spcPts val="1600"/>
              </a:spcBef>
              <a:spcAft>
                <a:spcPts val="0"/>
              </a:spcAft>
              <a:buClr>
                <a:srgbClr val="616161"/>
              </a:buClr>
              <a:buSzPts val="1400"/>
              <a:buChar char="●"/>
              <a:defRPr sz="1400">
                <a:solidFill>
                  <a:srgbClr val="616161"/>
                </a:solidFill>
              </a:defRPr>
            </a:lvl7pPr>
            <a:lvl8pPr marL="3657600" lvl="7" indent="-317500" algn="l">
              <a:lnSpc>
                <a:spcPct val="115000"/>
              </a:lnSpc>
              <a:spcBef>
                <a:spcPts val="1600"/>
              </a:spcBef>
              <a:spcAft>
                <a:spcPts val="0"/>
              </a:spcAft>
              <a:buClr>
                <a:srgbClr val="616161"/>
              </a:buClr>
              <a:buSzPts val="1400"/>
              <a:buChar char="○"/>
              <a:defRPr sz="1400">
                <a:solidFill>
                  <a:srgbClr val="616161"/>
                </a:solidFill>
              </a:defRPr>
            </a:lvl8pPr>
            <a:lvl9pPr marL="4114800" lvl="8" indent="-317500" algn="l">
              <a:lnSpc>
                <a:spcPct val="115000"/>
              </a:lnSpc>
              <a:spcBef>
                <a:spcPts val="1600"/>
              </a:spcBef>
              <a:spcAft>
                <a:spcPts val="1600"/>
              </a:spcAft>
              <a:buClr>
                <a:srgbClr val="616161"/>
              </a:buClr>
              <a:buSzPts val="1400"/>
              <a:buChar char="■"/>
              <a:defRPr sz="1400">
                <a:solidFill>
                  <a:srgbClr val="616161"/>
                </a:solidFill>
              </a:defRPr>
            </a:lvl9pPr>
          </a:lstStyle>
          <a:p>
            <a:endParaRPr/>
          </a:p>
        </p:txBody>
      </p:sp>
      <p:sp>
        <p:nvSpPr>
          <p:cNvPr id="74" name="Shape 7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5">
  <p:cSld name="AUTOLAYOUT_5">
    <p:bg>
      <p:bgPr>
        <a:solidFill>
          <a:srgbClr val="FFFFFF"/>
        </a:solidFill>
        <a:effectLst/>
      </p:bgPr>
    </p:bg>
    <p:spTree>
      <p:nvGrpSpPr>
        <p:cNvPr id="1" name="Shape 75"/>
        <p:cNvGrpSpPr/>
        <p:nvPr/>
      </p:nvGrpSpPr>
      <p:grpSpPr>
        <a:xfrm>
          <a:off x="0" y="0"/>
          <a:ext cx="0" cy="0"/>
          <a:chOff x="0" y="0"/>
          <a:chExt cx="0" cy="0"/>
        </a:xfrm>
      </p:grpSpPr>
      <p:sp>
        <p:nvSpPr>
          <p:cNvPr id="76" name="Shape 7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p:nvPr/>
        </p:nvSpPr>
        <p:spPr>
          <a:xfrm>
            <a:off x="0" y="0"/>
            <a:ext cx="4572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Shape 78"/>
          <p:cNvSpPr txBox="1">
            <a:spLocks noGrp="1"/>
          </p:cNvSpPr>
          <p:nvPr>
            <p:ph type="title"/>
          </p:nvPr>
        </p:nvSpPr>
        <p:spPr>
          <a:xfrm>
            <a:off x="4852825" y="233150"/>
            <a:ext cx="4016400" cy="11814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79" name="Shape 79"/>
          <p:cNvSpPr txBox="1">
            <a:spLocks noGrp="1"/>
          </p:cNvSpPr>
          <p:nvPr>
            <p:ph type="body" idx="1"/>
          </p:nvPr>
        </p:nvSpPr>
        <p:spPr>
          <a:xfrm>
            <a:off x="4852900" y="1672727"/>
            <a:ext cx="4016400" cy="29904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80" name="Shape 8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24475" y="465975"/>
            <a:ext cx="5124300" cy="2841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b="1"/>
              <a:t>Why </a:t>
            </a:r>
            <a:r>
              <a:rPr lang="en"/>
              <a:t>are</a:t>
            </a:r>
            <a:r>
              <a:rPr lang="en" b="1"/>
              <a:t> growing cities</a:t>
            </a:r>
            <a:r>
              <a:rPr lang="en"/>
              <a:t> hotter</a:t>
            </a:r>
            <a:r>
              <a:rPr lang="en" b="1"/>
              <a:t>?</a:t>
            </a:r>
            <a:endParaRPr b="1"/>
          </a:p>
        </p:txBody>
      </p:sp>
      <p:sp>
        <p:nvSpPr>
          <p:cNvPr id="86" name="Shape 86"/>
          <p:cNvSpPr txBox="1">
            <a:spLocks noGrp="1"/>
          </p:cNvSpPr>
          <p:nvPr>
            <p:ph type="subTitle" idx="1"/>
          </p:nvPr>
        </p:nvSpPr>
        <p:spPr>
          <a:xfrm>
            <a:off x="324475" y="3612602"/>
            <a:ext cx="5124300" cy="130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Lesson 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Shape 141" descr="Think, Thinking, Reflect ..."/>
          <p:cNvPicPr preferRelativeResize="0"/>
          <p:nvPr/>
        </p:nvPicPr>
        <p:blipFill rotWithShape="1">
          <a:blip r:embed="rId3">
            <a:alphaModFix/>
          </a:blip>
          <a:srcRect l="18613" r="18607"/>
          <a:stretch/>
        </p:blipFill>
        <p:spPr>
          <a:xfrm>
            <a:off x="0" y="0"/>
            <a:ext cx="4572000" cy="5143501"/>
          </a:xfrm>
          <a:prstGeom prst="rect">
            <a:avLst/>
          </a:prstGeom>
          <a:noFill/>
          <a:ln>
            <a:noFill/>
          </a:ln>
        </p:spPr>
      </p:pic>
      <p:sp>
        <p:nvSpPr>
          <p:cNvPr id="142" name="Shape 142"/>
          <p:cNvSpPr txBox="1">
            <a:spLocks noGrp="1"/>
          </p:cNvSpPr>
          <p:nvPr>
            <p:ph type="title"/>
          </p:nvPr>
        </p:nvSpPr>
        <p:spPr>
          <a:xfrm>
            <a:off x="4852825" y="233150"/>
            <a:ext cx="4016400" cy="118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t>What’s next?</a:t>
            </a:r>
            <a:endParaRPr b="1"/>
          </a:p>
        </p:txBody>
      </p:sp>
      <p:sp>
        <p:nvSpPr>
          <p:cNvPr id="143" name="Shape 143"/>
          <p:cNvSpPr txBox="1">
            <a:spLocks noGrp="1"/>
          </p:cNvSpPr>
          <p:nvPr>
            <p:ph type="body" idx="1"/>
          </p:nvPr>
        </p:nvSpPr>
        <p:spPr>
          <a:xfrm>
            <a:off x="4852900" y="1672727"/>
            <a:ext cx="4016400" cy="299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2400"/>
          </a:p>
          <a:p>
            <a:pPr marL="0" lvl="0" indent="0" algn="ctr" rtl="0">
              <a:spcBef>
                <a:spcPts val="1600"/>
              </a:spcBef>
              <a:spcAft>
                <a:spcPts val="1600"/>
              </a:spcAft>
              <a:buNone/>
            </a:pPr>
            <a:r>
              <a:rPr lang="en" sz="2400"/>
              <a:t>What should we investigate next?</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284100" y="307975"/>
            <a:ext cx="2479800" cy="4268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dirty="0"/>
              <a:t>DO NOW</a:t>
            </a:r>
            <a:endParaRPr b="1" dirty="0"/>
          </a:p>
        </p:txBody>
      </p:sp>
      <p:sp>
        <p:nvSpPr>
          <p:cNvPr id="92" name="Shape 92"/>
          <p:cNvSpPr txBox="1">
            <a:spLocks noGrp="1"/>
          </p:cNvSpPr>
          <p:nvPr>
            <p:ph type="body" idx="1"/>
          </p:nvPr>
        </p:nvSpPr>
        <p:spPr>
          <a:xfrm>
            <a:off x="3360850" y="115600"/>
            <a:ext cx="5451300" cy="4268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During our last class, we looked at different types of information about the cities that are getting hotter.</a:t>
            </a:r>
            <a:endParaRPr dirty="0"/>
          </a:p>
          <a:p>
            <a:pPr marL="0" lvl="0" indent="0" rtl="0">
              <a:spcBef>
                <a:spcPts val="1600"/>
              </a:spcBef>
              <a:spcAft>
                <a:spcPts val="0"/>
              </a:spcAft>
              <a:buNone/>
            </a:pPr>
            <a:r>
              <a:rPr lang="en" sz="2000" dirty="0"/>
              <a:t>Answer these questions on your activity sheet:</a:t>
            </a:r>
            <a:endParaRPr sz="2000" dirty="0"/>
          </a:p>
          <a:p>
            <a:pPr marL="457200" lvl="0" indent="-381000" rtl="0">
              <a:spcBef>
                <a:spcPts val="1600"/>
              </a:spcBef>
              <a:spcAft>
                <a:spcPts val="0"/>
              </a:spcAft>
              <a:buSzPts val="2400"/>
              <a:buChar char="●"/>
            </a:pPr>
            <a:r>
              <a:rPr lang="en" sz="2000" dirty="0"/>
              <a:t>What things did we decide are NOT causing cities to get hotter?</a:t>
            </a:r>
            <a:endParaRPr sz="2000" dirty="0"/>
          </a:p>
          <a:p>
            <a:pPr marL="457200" lvl="0" indent="-381000" rtl="0">
              <a:spcBef>
                <a:spcPts val="0"/>
              </a:spcBef>
              <a:spcAft>
                <a:spcPts val="0"/>
              </a:spcAft>
              <a:buSzPts val="2400"/>
              <a:buChar char="●"/>
            </a:pPr>
            <a:r>
              <a:rPr lang="en" sz="2000" dirty="0"/>
              <a:t>What things did we decide ARE causing cities to get hotter?</a:t>
            </a:r>
            <a:endParaRPr sz="2000" dirty="0"/>
          </a:p>
          <a:p>
            <a:pPr marL="457200" lvl="0" indent="-381000" rtl="0">
              <a:spcBef>
                <a:spcPts val="0"/>
              </a:spcBef>
              <a:spcAft>
                <a:spcPts val="0"/>
              </a:spcAft>
              <a:buSzPts val="2400"/>
              <a:buChar char="●"/>
            </a:pPr>
            <a:r>
              <a:rPr lang="en" sz="2000" dirty="0"/>
              <a:t>What did we decide we still need to figure out?</a:t>
            </a:r>
            <a:endParaRPr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Green Valley Ranch, CO</a:t>
            </a:r>
            <a:endParaRPr/>
          </a:p>
        </p:txBody>
      </p:sp>
      <p:pic>
        <p:nvPicPr>
          <p:cNvPr id="98" name="Shape 98"/>
          <p:cNvPicPr preferRelativeResize="0"/>
          <p:nvPr/>
        </p:nvPicPr>
        <p:blipFill>
          <a:blip r:embed="rId3">
            <a:alphaModFix/>
          </a:blip>
          <a:stretch>
            <a:fillRect/>
          </a:stretch>
        </p:blipFill>
        <p:spPr>
          <a:xfrm>
            <a:off x="545450" y="1017725"/>
            <a:ext cx="3620681" cy="3579575"/>
          </a:xfrm>
          <a:prstGeom prst="rect">
            <a:avLst/>
          </a:prstGeom>
          <a:noFill/>
          <a:ln>
            <a:noFill/>
          </a:ln>
        </p:spPr>
      </p:pic>
      <p:pic>
        <p:nvPicPr>
          <p:cNvPr id="99" name="Shape 99"/>
          <p:cNvPicPr preferRelativeResize="0"/>
          <p:nvPr/>
        </p:nvPicPr>
        <p:blipFill>
          <a:blip r:embed="rId4">
            <a:alphaModFix/>
          </a:blip>
          <a:stretch>
            <a:fillRect/>
          </a:stretch>
        </p:blipFill>
        <p:spPr>
          <a:xfrm>
            <a:off x="4522400" y="978913"/>
            <a:ext cx="3499306" cy="3589975"/>
          </a:xfrm>
          <a:prstGeom prst="rect">
            <a:avLst/>
          </a:prstGeom>
          <a:noFill/>
          <a:ln>
            <a:noFill/>
          </a:ln>
        </p:spPr>
      </p:pic>
      <p:sp>
        <p:nvSpPr>
          <p:cNvPr id="100" name="Shape 100"/>
          <p:cNvSpPr txBox="1">
            <a:spLocks noGrp="1"/>
          </p:cNvSpPr>
          <p:nvPr>
            <p:ph type="title"/>
          </p:nvPr>
        </p:nvSpPr>
        <p:spPr>
          <a:xfrm>
            <a:off x="204125" y="4568900"/>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               1999                                  2015</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Littleton/Southglenn, CO</a:t>
            </a:r>
            <a:endParaRPr/>
          </a:p>
        </p:txBody>
      </p:sp>
      <p:pic>
        <p:nvPicPr>
          <p:cNvPr id="106" name="Shape 106"/>
          <p:cNvPicPr preferRelativeResize="0"/>
          <p:nvPr/>
        </p:nvPicPr>
        <p:blipFill>
          <a:blip r:embed="rId3">
            <a:alphaModFix/>
          </a:blip>
          <a:stretch>
            <a:fillRect/>
          </a:stretch>
        </p:blipFill>
        <p:spPr>
          <a:xfrm>
            <a:off x="4624609" y="1469075"/>
            <a:ext cx="4079017" cy="2824450"/>
          </a:xfrm>
          <a:prstGeom prst="rect">
            <a:avLst/>
          </a:prstGeom>
          <a:noFill/>
          <a:ln>
            <a:noFill/>
          </a:ln>
        </p:spPr>
      </p:pic>
      <p:pic>
        <p:nvPicPr>
          <p:cNvPr id="107" name="Shape 107"/>
          <p:cNvPicPr preferRelativeResize="0"/>
          <p:nvPr/>
        </p:nvPicPr>
        <p:blipFill>
          <a:blip r:embed="rId4">
            <a:alphaModFix/>
          </a:blip>
          <a:stretch>
            <a:fillRect/>
          </a:stretch>
        </p:blipFill>
        <p:spPr>
          <a:xfrm>
            <a:off x="311700" y="1469075"/>
            <a:ext cx="4021399" cy="2824450"/>
          </a:xfrm>
          <a:prstGeom prst="rect">
            <a:avLst/>
          </a:prstGeom>
          <a:noFill/>
          <a:ln>
            <a:noFill/>
          </a:ln>
        </p:spPr>
      </p:pic>
      <p:sp>
        <p:nvSpPr>
          <p:cNvPr id="108" name="Shape 108"/>
          <p:cNvSpPr txBox="1">
            <a:spLocks noGrp="1"/>
          </p:cNvSpPr>
          <p:nvPr>
            <p:ph type="title"/>
          </p:nvPr>
        </p:nvSpPr>
        <p:spPr>
          <a:xfrm>
            <a:off x="409200" y="4370400"/>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           1999                                          2015</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311700" y="445025"/>
            <a:ext cx="8679900" cy="649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Baton Rouge, LA:  True Color and Infrared Images</a:t>
            </a:r>
            <a:endParaRPr/>
          </a:p>
        </p:txBody>
      </p:sp>
      <p:sp>
        <p:nvSpPr>
          <p:cNvPr id="121" name="Shape 121"/>
          <p:cNvSpPr txBox="1">
            <a:spLocks noGrp="1"/>
          </p:cNvSpPr>
          <p:nvPr>
            <p:ph type="body" idx="1"/>
          </p:nvPr>
        </p:nvSpPr>
        <p:spPr>
          <a:xfrm>
            <a:off x="129450" y="1040125"/>
            <a:ext cx="3117000" cy="29820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sz="2400" dirty="0"/>
              <a:t>Which areas are the warmest?</a:t>
            </a:r>
            <a:endParaRPr sz="2400" dirty="0"/>
          </a:p>
          <a:p>
            <a:pPr marL="914400" lvl="1" indent="-342900" rtl="0">
              <a:spcBef>
                <a:spcPts val="0"/>
              </a:spcBef>
              <a:spcAft>
                <a:spcPts val="0"/>
              </a:spcAft>
              <a:buSzPts val="1800"/>
              <a:buChar char="○"/>
            </a:pPr>
            <a:r>
              <a:rPr lang="en" sz="1800" dirty="0"/>
              <a:t>What types of surfaces do those areas have?</a:t>
            </a:r>
            <a:endParaRPr sz="1800" dirty="0"/>
          </a:p>
          <a:p>
            <a:pPr marL="457200" lvl="0" indent="-381000" rtl="0">
              <a:spcBef>
                <a:spcPts val="0"/>
              </a:spcBef>
              <a:spcAft>
                <a:spcPts val="0"/>
              </a:spcAft>
              <a:buSzPts val="2400"/>
              <a:buChar char="●"/>
            </a:pPr>
            <a:r>
              <a:rPr lang="en" sz="2400" dirty="0"/>
              <a:t>Which areas are the coolest? </a:t>
            </a:r>
            <a:endParaRPr sz="2400" dirty="0"/>
          </a:p>
          <a:p>
            <a:pPr marL="914400" lvl="1" indent="-342900" rtl="0">
              <a:spcBef>
                <a:spcPts val="0"/>
              </a:spcBef>
              <a:spcAft>
                <a:spcPts val="0"/>
              </a:spcAft>
              <a:buSzPts val="1800"/>
              <a:buChar char="○"/>
            </a:pPr>
            <a:r>
              <a:rPr lang="en" sz="1800" dirty="0"/>
              <a:t>What types of surfaces do those areas have?</a:t>
            </a:r>
            <a:endParaRPr sz="1800" dirty="0"/>
          </a:p>
        </p:txBody>
      </p:sp>
      <p:pic>
        <p:nvPicPr>
          <p:cNvPr id="122" name="Shape 122"/>
          <p:cNvPicPr preferRelativeResize="0"/>
          <p:nvPr/>
        </p:nvPicPr>
        <p:blipFill>
          <a:blip r:embed="rId3">
            <a:alphaModFix/>
          </a:blip>
          <a:stretch>
            <a:fillRect/>
          </a:stretch>
        </p:blipFill>
        <p:spPr>
          <a:xfrm>
            <a:off x="3146700" y="1279352"/>
            <a:ext cx="5844900" cy="35690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11700" y="445025"/>
            <a:ext cx="8560696" cy="949209"/>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smtClean="0"/>
              <a:t>Sacramento, CA: True </a:t>
            </a:r>
            <a:r>
              <a:rPr lang="en" dirty="0"/>
              <a:t>Color and Infrared Images</a:t>
            </a:r>
            <a:endParaRPr dirty="0"/>
          </a:p>
        </p:txBody>
      </p:sp>
      <p:sp>
        <p:nvSpPr>
          <p:cNvPr id="114" name="Shape 114"/>
          <p:cNvSpPr txBox="1">
            <a:spLocks noGrp="1"/>
          </p:cNvSpPr>
          <p:nvPr>
            <p:ph type="body" idx="1"/>
          </p:nvPr>
        </p:nvSpPr>
        <p:spPr>
          <a:xfrm>
            <a:off x="311700" y="1586875"/>
            <a:ext cx="3973200" cy="2982000"/>
          </a:xfrm>
          <a:prstGeom prst="rect">
            <a:avLst/>
          </a:prstGeom>
        </p:spPr>
        <p:txBody>
          <a:bodyPr spcFirstLastPara="1" wrap="square" lIns="91425" tIns="91425" rIns="91425" bIns="91425" anchor="t" anchorCtr="0">
            <a:noAutofit/>
          </a:bodyPr>
          <a:lstStyle/>
          <a:p>
            <a:pPr marL="457200" lvl="0" indent="-381000">
              <a:spcBef>
                <a:spcPts val="0"/>
              </a:spcBef>
              <a:spcAft>
                <a:spcPts val="0"/>
              </a:spcAft>
              <a:buSzPts val="2400"/>
              <a:buChar char="●"/>
            </a:pPr>
            <a:r>
              <a:rPr lang="en" sz="2400" dirty="0"/>
              <a:t>Which areas are the warmest?</a:t>
            </a:r>
            <a:endParaRPr sz="2400" dirty="0"/>
          </a:p>
          <a:p>
            <a:pPr marL="914400" lvl="1" indent="-342900">
              <a:spcBef>
                <a:spcPts val="0"/>
              </a:spcBef>
              <a:spcAft>
                <a:spcPts val="0"/>
              </a:spcAft>
              <a:buSzPts val="1800"/>
              <a:buChar char="○"/>
            </a:pPr>
            <a:r>
              <a:rPr lang="en" sz="1800" dirty="0"/>
              <a:t>What types of surfaces do those areas have?</a:t>
            </a:r>
            <a:endParaRPr sz="1800" dirty="0"/>
          </a:p>
          <a:p>
            <a:pPr marL="457200" lvl="0" indent="-381000">
              <a:spcBef>
                <a:spcPts val="0"/>
              </a:spcBef>
              <a:spcAft>
                <a:spcPts val="0"/>
              </a:spcAft>
              <a:buSzPts val="2400"/>
              <a:buChar char="●"/>
            </a:pPr>
            <a:r>
              <a:rPr lang="en" sz="2400" dirty="0"/>
              <a:t>Which areas are the coolest? </a:t>
            </a:r>
            <a:endParaRPr sz="2400" dirty="0"/>
          </a:p>
          <a:p>
            <a:pPr marL="914400" lvl="1" indent="-342900">
              <a:spcBef>
                <a:spcPts val="0"/>
              </a:spcBef>
              <a:spcAft>
                <a:spcPts val="0"/>
              </a:spcAft>
              <a:buSzPts val="1800"/>
              <a:buChar char="○"/>
            </a:pPr>
            <a:r>
              <a:rPr lang="en" sz="1800" dirty="0"/>
              <a:t>What types of surfaces do those areas have?</a:t>
            </a:r>
            <a:endParaRPr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435" y="1839825"/>
            <a:ext cx="4861709" cy="24760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Salt Lake City, UT: True Color and Infrared Images</a:t>
            </a:r>
            <a:endParaRPr lang="en-US" dirty="0"/>
          </a:p>
        </p:txBody>
      </p:sp>
      <p:sp>
        <p:nvSpPr>
          <p:cNvPr id="3" name="Text Placeholder 2"/>
          <p:cNvSpPr>
            <a:spLocks noGrp="1"/>
          </p:cNvSpPr>
          <p:nvPr>
            <p:ph type="body" idx="1"/>
          </p:nvPr>
        </p:nvSpPr>
        <p:spPr>
          <a:xfrm>
            <a:off x="311700" y="1152475"/>
            <a:ext cx="3545076" cy="3416400"/>
          </a:xfrm>
        </p:spPr>
        <p:txBody>
          <a:bodyPr/>
          <a:lstStyle/>
          <a:p>
            <a:pPr lvl="0" indent="-381000">
              <a:buSzPts val="2400"/>
            </a:pPr>
            <a:r>
              <a:rPr lang="en-US" sz="2400" dirty="0"/>
              <a:t>Which areas are the warmest?</a:t>
            </a:r>
          </a:p>
          <a:p>
            <a:pPr lvl="1" indent="-342900">
              <a:spcBef>
                <a:spcPts val="0"/>
              </a:spcBef>
              <a:buSzPts val="1800"/>
            </a:pPr>
            <a:r>
              <a:rPr lang="en-US" sz="1800" dirty="0"/>
              <a:t>What types of surfaces do those areas have?</a:t>
            </a:r>
          </a:p>
          <a:p>
            <a:pPr lvl="0" indent="-381000">
              <a:buSzPts val="2400"/>
            </a:pPr>
            <a:r>
              <a:rPr lang="en-US" sz="2400" dirty="0"/>
              <a:t>Which areas are the coolest? </a:t>
            </a:r>
          </a:p>
          <a:p>
            <a:pPr lvl="1" indent="-342900">
              <a:spcBef>
                <a:spcPts val="0"/>
              </a:spcBef>
              <a:buSzPts val="1800"/>
            </a:pPr>
            <a:r>
              <a:rPr lang="en-US" sz="1800" dirty="0"/>
              <a:t>What types of surfaces do those areas have?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135" y="1534404"/>
            <a:ext cx="5287224" cy="2652541"/>
          </a:xfrm>
          <a:prstGeom prst="rect">
            <a:avLst/>
          </a:prstGeom>
        </p:spPr>
      </p:pic>
    </p:spTree>
    <p:extLst>
      <p:ext uri="{BB962C8B-B14F-4D97-AF65-F5344CB8AC3E}">
        <p14:creationId xmlns:p14="http://schemas.microsoft.com/office/powerpoint/2010/main" val="1441694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t>Color &amp; temperature investigation</a:t>
            </a:r>
            <a:endParaRPr b="1"/>
          </a:p>
        </p:txBody>
      </p:sp>
      <p:sp>
        <p:nvSpPr>
          <p:cNvPr id="128" name="Shape 128"/>
          <p:cNvSpPr txBox="1">
            <a:spLocks noGrp="1"/>
          </p:cNvSpPr>
          <p:nvPr>
            <p:ph type="body" idx="1"/>
          </p:nvPr>
        </p:nvSpPr>
        <p:spPr>
          <a:xfrm>
            <a:off x="311700" y="1152475"/>
            <a:ext cx="33171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400"/>
              <a:t>How does the color of a surface affect how much it will warm up in the sun?</a:t>
            </a:r>
            <a:endParaRPr sz="2400"/>
          </a:p>
        </p:txBody>
      </p:sp>
      <p:pic>
        <p:nvPicPr>
          <p:cNvPr id="129" name="Shape 129"/>
          <p:cNvPicPr preferRelativeResize="0"/>
          <p:nvPr/>
        </p:nvPicPr>
        <p:blipFill>
          <a:blip r:embed="rId3">
            <a:alphaModFix/>
          </a:blip>
          <a:stretch>
            <a:fillRect/>
          </a:stretch>
        </p:blipFill>
        <p:spPr>
          <a:xfrm>
            <a:off x="4694005" y="1017725"/>
            <a:ext cx="3527395" cy="3551150"/>
          </a:xfrm>
          <a:prstGeom prst="rect">
            <a:avLst/>
          </a:prstGeom>
          <a:noFill/>
          <a:ln>
            <a:noFill/>
          </a:ln>
        </p:spPr>
      </p:pic>
      <p:pic>
        <p:nvPicPr>
          <p:cNvPr id="130" name="Shape 130"/>
          <p:cNvPicPr preferRelativeResize="0"/>
          <p:nvPr/>
        </p:nvPicPr>
        <p:blipFill>
          <a:blip r:embed="rId4">
            <a:alphaModFix/>
          </a:blip>
          <a:stretch>
            <a:fillRect/>
          </a:stretch>
        </p:blipFill>
        <p:spPr>
          <a:xfrm>
            <a:off x="2386305" y="3162725"/>
            <a:ext cx="1788400" cy="17436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b="1"/>
              <a:t>What have we learned?</a:t>
            </a:r>
            <a:endParaRPr b="1"/>
          </a:p>
        </p:txBody>
      </p:sp>
      <p:sp>
        <p:nvSpPr>
          <p:cNvPr id="136" name="Shape 136"/>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sz="2400"/>
              <a:t>How do different colors of surfaces affect the temperatures of places?</a:t>
            </a:r>
            <a:endParaRPr sz="2400"/>
          </a:p>
          <a:p>
            <a:pPr marL="457200" lvl="0" indent="-381000">
              <a:spcBef>
                <a:spcPts val="0"/>
              </a:spcBef>
              <a:spcAft>
                <a:spcPts val="0"/>
              </a:spcAft>
              <a:buSzPts val="2400"/>
              <a:buChar char="●"/>
            </a:pPr>
            <a:r>
              <a:rPr lang="en" sz="2400"/>
              <a:t>What does this tell us about cities that are increasing in population and their temperatures?</a:t>
            </a:r>
            <a:endParaRPr sz="24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TotalTime>
  <Words>4004</Words>
  <Application>Microsoft Office PowerPoint</Application>
  <PresentationFormat>On-screen Show (16:9)</PresentationFormat>
  <Paragraphs>302</Paragraphs>
  <Slides>10</Slides>
  <Notes>10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10</vt:i4>
      </vt:variant>
    </vt:vector>
  </HeadingPairs>
  <TitlesOfParts>
    <vt:vector size="12" baseType="lpstr">
      <vt:lpstr>Arial</vt:lpstr>
      <vt:lpstr>Simple Light</vt:lpstr>
      <vt:lpstr>Why are growing cities hotter?</vt:lpstr>
      <vt:lpstr>DO NOW</vt:lpstr>
      <vt:lpstr>Green Valley Ranch, CO</vt:lpstr>
      <vt:lpstr>Littleton/Southglenn, CO</vt:lpstr>
      <vt:lpstr>Baton Rouge, LA:  True Color and Infrared Images</vt:lpstr>
      <vt:lpstr>Sacramento, CA: True Color and Infrared Images</vt:lpstr>
      <vt:lpstr>Salt Lake City, UT: True Color and Infrared Images</vt:lpstr>
      <vt:lpstr>Color &amp; temperature investigation</vt:lpstr>
      <vt:lpstr>What have we learned?</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are growing cities hotter?</dc:title>
  <dc:creator>CIRESEO</dc:creator>
  <cp:lastModifiedBy>Amanda Morton</cp:lastModifiedBy>
  <cp:revision>13</cp:revision>
  <dcterms:modified xsi:type="dcterms:W3CDTF">2020-03-06T20:43:29Z</dcterms:modified>
</cp:coreProperties>
</file>