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00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57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84" y="1616"/>
      </p:cViewPr>
      <p:guideLst>
        <p:guide orient="horz" pos="2112"/>
        <p:guide pos="3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5FB10-908D-A94D-B3DE-D9DDB81CC71A}" type="datetimeFigureOut">
              <a:rPr lang="en-US" smtClean="0"/>
              <a:t>10/17/14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5109A-8075-334B-A8F1-EAF07462D9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46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A1B6A-2809-2B4D-894D-6D8CC6DB28B8}" type="datetimeFigureOut">
              <a:rPr lang="en-US" smtClean="0"/>
              <a:t>10/17/14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DB4E8-603B-904B-BF14-760509BFE6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53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8638-F494-AE4A-B7CC-CA5DE380F0C4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36466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0E8A-51D6-CC4B-A4DF-DD49EBDB8B90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69089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EDD1-27EB-FB41-A149-055B4D54A7AD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33188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F759-BFC3-794D-BF85-0A9EEB6E9DBF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34581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53B8-0C26-A947-AA58-29B338A51066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5228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6932-ADEA-9F4F-8A8F-B95557D5E717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22014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E0D7-7B95-BC4F-9338-7C9D1E60E3F6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7959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475-014F-8346-A765-3FEE94FD8B0C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26803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BCA2-32B1-3442-8950-95ACE15AC5C7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46383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7A75-2A7E-1240-8A6B-0BA912A051DA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58905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4821-AD13-7348-ACD6-F26F9C08F926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8514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A60F-817C-B847-B9FD-F56FA159C79A}" type="datetime1">
              <a:rPr lang="en-US" smtClean="0"/>
              <a:t>10/17/14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9E09577-8A16-47A7-B397-FBB4D479C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8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2A Electromagnetic Spectrum “What’s the Wavelength?” Foldable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uided </a:t>
            </a:r>
            <a:r>
              <a:rPr lang="en-US" smtClean="0"/>
              <a:t>instructions key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96391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Visible Light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007699"/>
              </p:ext>
            </p:extLst>
          </p:nvPr>
        </p:nvGraphicFramePr>
        <p:xfrm>
          <a:off x="457200" y="3611562"/>
          <a:ext cx="8229600" cy="91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Wavelengths that are longer than UV, X-ray, and Gamma Ray waves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Humans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can see this form of electromagnetic radiation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White light can be separated into red, orange,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yellow, green, blue, indigo, violet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33528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Ultraviolet Rays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005423"/>
              </p:ext>
            </p:extLst>
          </p:nvPr>
        </p:nvGraphicFramePr>
        <p:xfrm>
          <a:off x="457200" y="3611562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electromagnetic radiation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can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damage or kill living cells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waves cause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sunburns and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skin cancer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 humans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Used as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 disinfectant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5105400" y="4691135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335089"/>
              </p:ext>
            </p:extLst>
          </p:nvPr>
        </p:nvGraphicFramePr>
        <p:xfrm>
          <a:off x="457200" y="3611562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X-rays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penetrate most matter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Dangerous to living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organisms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Too much exposure to X-rays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can cause cancer in humans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5943600" y="4691135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Gamma Rays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35924"/>
              </p:ext>
            </p:extLst>
          </p:nvPr>
        </p:nvGraphicFramePr>
        <p:xfrm>
          <a:off x="457200" y="3352800"/>
          <a:ext cx="8229600" cy="1463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Shortest electromagnetic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(EM)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wavelengths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Highest EM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frequencies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Most penetrating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dangerous of all electromagnetic waves to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living things, including humans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72390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Directions: </a:t>
            </a:r>
          </a:p>
          <a:p>
            <a:pPr marL="0" indent="0"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your Electromagnetic </a:t>
            </a:r>
            <a:r>
              <a:rPr lang="en-US" sz="2000" dirty="0" smtClean="0"/>
              <a:t>(EM) Spectrum Foldable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Cut along the dashed lines up to the solid mid-line.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Fold “hotdog” style along the solid mid-line.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Write the missing wavelength </a:t>
            </a:r>
            <a:r>
              <a:rPr lang="en-US" sz="2000" dirty="0"/>
              <a:t>labels on the </a:t>
            </a:r>
            <a:r>
              <a:rPr lang="en-US" sz="2000" dirty="0" smtClean="0"/>
              <a:t>flaps.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Research the EM Spectrum to find out each EM wavelengths’:</a:t>
            </a:r>
            <a:endParaRPr lang="en-US" sz="1600" dirty="0" smtClean="0"/>
          </a:p>
          <a:p>
            <a:pPr lvl="1"/>
            <a:r>
              <a:rPr lang="en-US" sz="1600" dirty="0"/>
              <a:t>w</a:t>
            </a:r>
            <a:r>
              <a:rPr lang="en-US" sz="1600" dirty="0" smtClean="0"/>
              <a:t>avelength size comparisons and identify longest and shortest EM waves</a:t>
            </a:r>
          </a:p>
          <a:p>
            <a:pPr lvl="1"/>
            <a:r>
              <a:rPr lang="en-US" sz="1600" dirty="0"/>
              <a:t>w</a:t>
            </a:r>
            <a:r>
              <a:rPr lang="en-US" sz="1600" dirty="0" smtClean="0"/>
              <a:t>avelength frequency (highest and lowest only)</a:t>
            </a:r>
          </a:p>
          <a:p>
            <a:pPr lvl="1"/>
            <a:r>
              <a:rPr lang="en-US" sz="1600" dirty="0" smtClean="0"/>
              <a:t>example of the wavelength (source, use, etc.)</a:t>
            </a:r>
          </a:p>
          <a:p>
            <a:pPr marL="0" indent="0">
              <a:buNone/>
            </a:pPr>
            <a:r>
              <a:rPr lang="en-US" sz="2000" dirty="0" smtClean="0"/>
              <a:t>5.	Use the clues from EM Spectrum printed on the foldable to assist you.</a:t>
            </a:r>
            <a:endParaRPr lang="en-US" sz="2000" dirty="0"/>
          </a:p>
          <a:p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54690"/>
      </p:ext>
    </p:extLst>
  </p:cSld>
  <p:clrMapOvr>
    <a:masterClrMapping/>
  </p:clrMapOvr>
  <p:transition xmlns:p14="http://schemas.microsoft.com/office/powerpoint/2010/main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04800" y="5562600"/>
            <a:ext cx="8752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l_fi" descr="http://www.antonine-education.co.uk/physics_gcse/Unit_1/Topic_5/em_spectrum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" t="5515" r="-687" b="76836"/>
          <a:stretch/>
        </p:blipFill>
        <p:spPr bwMode="auto">
          <a:xfrm rot="10800000">
            <a:off x="152400" y="5648470"/>
            <a:ext cx="8839200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2590800"/>
            <a:ext cx="9144000" cy="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3048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7000" y="3429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2667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800" y="3810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53200" y="3048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600" y="3048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418961"/>
              </p:ext>
            </p:extLst>
          </p:nvPr>
        </p:nvGraphicFramePr>
        <p:xfrm>
          <a:off x="0" y="2590800"/>
          <a:ext cx="914400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25908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______________</a:t>
                      </a:r>
                      <a:endParaRPr lang="en-US" sz="1200" dirty="0" smtClean="0">
                        <a:solidFill>
                          <a:schemeClr val="lt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endParaRPr lang="en-US" sz="1200" b="0" dirty="0" smtClean="0"/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______________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Radio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Broadcasting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example:</a:t>
                      </a:r>
                    </a:p>
                    <a:p>
                      <a:endParaRPr lang="en-US" sz="1200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en-US" sz="1200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______________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endParaRPr lang="en-US" sz="1200" b="0" dirty="0" smtClean="0"/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______________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Cosmic Rays from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2554" y="1954"/>
            <a:ext cx="533400" cy="365125"/>
          </a:xfrm>
        </p:spPr>
        <p:txBody>
          <a:bodyPr/>
          <a:lstStyle/>
          <a:p>
            <a:fld id="{29E09577-8A16-47A7-B397-FBB4D479C04E}" type="slidenum">
              <a:rPr lang="en-US" smtClean="0"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45416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>
            <a:off x="304800" y="228600"/>
            <a:ext cx="8686800" cy="65563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Names:</a:t>
            </a:r>
            <a:endParaRPr lang="en-US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740116"/>
              </p:ext>
            </p:extLst>
          </p:nvPr>
        </p:nvGraphicFramePr>
        <p:xfrm>
          <a:off x="-3" y="4191000"/>
          <a:ext cx="914400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2590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3613457" y="5301943"/>
            <a:ext cx="1983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Visible Light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527065" y="5314855"/>
            <a:ext cx="118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X-Rays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73123" y="0"/>
            <a:ext cx="457200" cy="228600"/>
          </a:xfrm>
        </p:spPr>
        <p:txBody>
          <a:bodyPr/>
          <a:lstStyle/>
          <a:p>
            <a:fld id="{29E09577-8A16-47A7-B397-FBB4D479C04E}" type="slidenum">
              <a:rPr lang="en-US" smtClean="0"/>
              <a:t>103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 rot="10800000">
            <a:off x="4800600" y="1143000"/>
            <a:ext cx="4191000" cy="27432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/>
              <a:t>Define:</a:t>
            </a:r>
          </a:p>
          <a:p>
            <a:pPr algn="l"/>
            <a:r>
              <a:rPr lang="en-US" sz="1400" dirty="0" smtClean="0"/>
              <a:t>Wavelength</a:t>
            </a:r>
            <a:r>
              <a:rPr lang="en-US" sz="1400" dirty="0"/>
              <a:t>:</a:t>
            </a:r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Frequency:</a:t>
            </a:r>
          </a:p>
          <a:p>
            <a:pPr algn="l"/>
            <a:endParaRPr lang="en-US" sz="1400" dirty="0"/>
          </a:p>
          <a:p>
            <a:pPr algn="l"/>
            <a:r>
              <a:rPr lang="en-US" sz="1400" b="1" dirty="0" smtClean="0"/>
              <a:t>Parts of a Wave </a:t>
            </a:r>
          </a:p>
          <a:p>
            <a:pPr algn="l"/>
            <a:r>
              <a:rPr lang="en-US" sz="1400" dirty="0" smtClean="0"/>
              <a:t>Sketch (label “crest”, “trough”, “wavelength distance”) </a:t>
            </a:r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/>
          </a:p>
          <a:p>
            <a:pPr algn="l"/>
            <a:endParaRPr lang="en-US" sz="1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 rot="10800000">
            <a:off x="304800" y="1142999"/>
            <a:ext cx="4419600" cy="27432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/>
              <a:t>Directions: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Create your Electromagnetic (EM) Spectrum Foldable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Cut along the dashed lines up to the solid mid-line.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Fold “hotdog” style along the solid mid-line.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Write the missing wavelength labels on the flaps.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Research the EM Spectrum to find out each EM wavelengths’: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wavelength size comparisons and  identify the longest &amp; shortest EM waves.</a:t>
            </a:r>
            <a:endParaRPr lang="en-US" sz="1400" dirty="0"/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wavelength frequency (highest and lowest only)</a:t>
            </a:r>
            <a:endParaRPr lang="en-US" sz="1400" dirty="0"/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and </a:t>
            </a:r>
            <a:r>
              <a:rPr lang="en-US" sz="1400" dirty="0"/>
              <a:t>an </a:t>
            </a:r>
            <a:r>
              <a:rPr lang="en-US" sz="1400" dirty="0" smtClean="0"/>
              <a:t>example </a:t>
            </a:r>
            <a:r>
              <a:rPr lang="en-US" sz="1400" dirty="0"/>
              <a:t>of the </a:t>
            </a:r>
            <a:r>
              <a:rPr lang="en-US" sz="1400" dirty="0" smtClean="0"/>
              <a:t>wavelength. )source, use)</a:t>
            </a:r>
          </a:p>
          <a:p>
            <a:pPr marL="0" lvl="1">
              <a:spcBef>
                <a:spcPct val="0"/>
              </a:spcBef>
            </a:pPr>
            <a:endParaRPr lang="en-US" sz="1400" dirty="0" smtClean="0"/>
          </a:p>
          <a:p>
            <a:pPr marL="0" lvl="1">
              <a:spcBef>
                <a:spcPct val="0"/>
              </a:spcBef>
            </a:pPr>
            <a:r>
              <a:rPr lang="en-US" sz="1400" dirty="0" smtClean="0"/>
              <a:t>Note: Use the clues on the EM </a:t>
            </a:r>
            <a:r>
              <a:rPr lang="en-US" sz="1400" dirty="0"/>
              <a:t>Spectrum </a:t>
            </a:r>
            <a:r>
              <a:rPr lang="en-US" sz="1400" dirty="0" smtClean="0"/>
              <a:t>foldable </a:t>
            </a:r>
            <a:r>
              <a:rPr lang="en-US" sz="1400" dirty="0"/>
              <a:t>to assist you.</a:t>
            </a:r>
          </a:p>
          <a:p>
            <a:pPr algn="l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93745153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www.antonine-education.co.uk/physics_gcse/Unit_1/Topic_5/em_spectrum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0" t="5515" r="-687" b="76836"/>
          <a:stretch/>
        </p:blipFill>
        <p:spPr bwMode="auto">
          <a:xfrm rot="10800000">
            <a:off x="33215" y="5648470"/>
            <a:ext cx="8839200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2590800"/>
            <a:ext cx="9144000" cy="0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3048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7000" y="3429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62400" y="2667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800" y="3810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53200" y="3048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600" y="304800"/>
            <a:ext cx="0" cy="22479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" y="1676400"/>
            <a:ext cx="3382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Fold on the solid line.</a:t>
            </a:r>
          </a:p>
        </p:txBody>
      </p:sp>
      <p:cxnSp>
        <p:nvCxnSpPr>
          <p:cNvPr id="17" name="Straight Arrow Connector 16"/>
          <p:cNvCxnSpPr>
            <a:stCxn id="15" idx="3"/>
          </p:cNvCxnSpPr>
          <p:nvPr/>
        </p:nvCxnSpPr>
        <p:spPr>
          <a:xfrm>
            <a:off x="3992432" y="1938010"/>
            <a:ext cx="884368" cy="5765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67200" y="867430"/>
            <a:ext cx="4206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Cut along the dashed lines.</a:t>
            </a:r>
            <a:endParaRPr lang="en-US" sz="2800" b="1" dirty="0"/>
          </a:p>
        </p:txBody>
      </p:sp>
      <p:graphicFrame>
        <p:nvGraphicFramePr>
          <p:cNvPr id="2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994897"/>
              </p:ext>
            </p:extLst>
          </p:nvPr>
        </p:nvGraphicFramePr>
        <p:xfrm>
          <a:off x="0" y="2590800"/>
          <a:ext cx="9144002" cy="265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25908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  <a:endParaRPr lang="en-US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Height of Buildings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Longest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Lower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Frequency</a:t>
                      </a:r>
                    </a:p>
                    <a:p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Radio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Broadcasting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Size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of Honey Bee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Microwave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Oven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Size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of Pinpoint</a:t>
                      </a:r>
                    </a:p>
                    <a:p>
                      <a:endParaRPr lang="en-US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Night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Vision Goggles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Size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of Protozoans (single cell micro-organisms)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Rainbow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Size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of Molecules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</a:p>
                    <a:p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UV Light from the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 size: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Size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of Atoms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example: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Airport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Security Scanner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Shortest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Wavelength size: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(nucleus of atom)</a:t>
                      </a:r>
                      <a:endParaRPr lang="en-US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Shortest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</a:p>
                    <a:p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Highest 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Frequency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Wavelength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example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Cosmic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Rays from Space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0"/>
            <a:ext cx="533400" cy="365125"/>
          </a:xfrm>
        </p:spPr>
        <p:txBody>
          <a:bodyPr/>
          <a:lstStyle/>
          <a:p>
            <a:fld id="{29E09577-8A16-47A7-B397-FBB4D479C04E}" type="slidenum">
              <a:rPr lang="en-US" smtClean="0"/>
              <a:t>104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045" y="152400"/>
            <a:ext cx="438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Key: Double-sided copy</a:t>
            </a:r>
          </a:p>
          <a:p>
            <a:pPr algn="ctr"/>
            <a:r>
              <a:rPr lang="en-US" sz="2800" b="1" dirty="0" smtClean="0"/>
              <a:t>(inside side 1)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53200" y="152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(top edge)</a:t>
            </a:r>
          </a:p>
        </p:txBody>
      </p:sp>
    </p:spTree>
    <p:extLst>
      <p:ext uri="{BB962C8B-B14F-4D97-AF65-F5344CB8AC3E}">
        <p14:creationId xmlns:p14="http://schemas.microsoft.com/office/powerpoint/2010/main" val="2704883164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>
            <a:off x="304800" y="228600"/>
            <a:ext cx="8686800" cy="655638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400" dirty="0" smtClean="0"/>
              <a:t>Names:</a:t>
            </a:r>
            <a:endParaRPr lang="en-US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25199"/>
              </p:ext>
            </p:extLst>
          </p:nvPr>
        </p:nvGraphicFramePr>
        <p:xfrm>
          <a:off x="-3" y="4191000"/>
          <a:ext cx="914400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2590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415256" y="5292326"/>
            <a:ext cx="2115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Radio Waves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939842" y="5300565"/>
            <a:ext cx="1996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Microwaves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150120" y="5206943"/>
            <a:ext cx="2166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Infrared Rays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613457" y="5301943"/>
            <a:ext cx="1983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Visible Light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4622858" y="5195859"/>
            <a:ext cx="2555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Ultraviolet Rays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603265" y="5314855"/>
            <a:ext cx="118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X-Rays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7428171" y="5293551"/>
            <a:ext cx="2126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Gamma Rays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1"/>
            <a:ext cx="457200" cy="304800"/>
          </a:xfrm>
        </p:spPr>
        <p:txBody>
          <a:bodyPr/>
          <a:lstStyle/>
          <a:p>
            <a:fld id="{29E09577-8A16-47A7-B397-FBB4D479C04E}" type="slidenum">
              <a:rPr lang="en-US" smtClean="0"/>
              <a:t>105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81300" y="304800"/>
            <a:ext cx="438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Key: Double-sided copy</a:t>
            </a:r>
          </a:p>
          <a:p>
            <a:pPr algn="ctr"/>
            <a:r>
              <a:rPr lang="en-US" sz="2800" b="1" dirty="0" smtClean="0"/>
              <a:t>(outside side 2)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63347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(top edge)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10800000">
            <a:off x="4800600" y="1143000"/>
            <a:ext cx="4191000" cy="27432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/>
              <a:t>Define:</a:t>
            </a:r>
          </a:p>
          <a:p>
            <a:pPr algn="l"/>
            <a:r>
              <a:rPr lang="en-US" sz="1400" dirty="0" smtClean="0"/>
              <a:t>Wavelength</a:t>
            </a:r>
            <a:r>
              <a:rPr lang="en-US" sz="1400" dirty="0"/>
              <a:t>:</a:t>
            </a:r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Frequency:</a:t>
            </a:r>
          </a:p>
          <a:p>
            <a:pPr algn="l"/>
            <a:endParaRPr lang="en-US" sz="1400" dirty="0"/>
          </a:p>
          <a:p>
            <a:pPr algn="l"/>
            <a:r>
              <a:rPr lang="en-US" sz="1400" b="1" dirty="0" smtClean="0"/>
              <a:t>Parts of a Wave </a:t>
            </a:r>
          </a:p>
          <a:p>
            <a:pPr algn="l"/>
            <a:r>
              <a:rPr lang="en-US" sz="1400" dirty="0" smtClean="0"/>
              <a:t>Sketch (label “crest”, “wavelength distance”, “trough”) </a:t>
            </a:r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 smtClean="0"/>
          </a:p>
          <a:p>
            <a:pPr algn="l"/>
            <a:endParaRPr lang="en-US" sz="1400" dirty="0"/>
          </a:p>
          <a:p>
            <a:pPr algn="l"/>
            <a:endParaRPr lang="en-US" sz="1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 rot="10800000">
            <a:off x="304800" y="1142999"/>
            <a:ext cx="4419600" cy="27432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 smtClean="0"/>
              <a:t>Directions: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Create your Electromagnetic (EM) Spectrum Foldable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Cut along the dashed lines up to the solid mid-line.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Fold “hotdog” style along the solid mid-line.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Write the missing wavelength labels on the flaps.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400" dirty="0"/>
              <a:t>Research the EM Spectrum to find out each EM wavelengths’: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/>
              <a:t> </a:t>
            </a:r>
            <a:r>
              <a:rPr lang="en-US" sz="1400" dirty="0" smtClean="0"/>
              <a:t>wavelength size comparisons and  identify the longest &amp; shortest EM waves.</a:t>
            </a:r>
            <a:endParaRPr lang="en-US" sz="1400" dirty="0"/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wavelength frequency (highest and lowest only)</a:t>
            </a:r>
            <a:endParaRPr lang="en-US" sz="1400" dirty="0"/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and </a:t>
            </a:r>
            <a:r>
              <a:rPr lang="en-US" sz="1400" dirty="0"/>
              <a:t>an </a:t>
            </a:r>
            <a:r>
              <a:rPr lang="en-US" sz="1400" dirty="0" smtClean="0"/>
              <a:t>example </a:t>
            </a:r>
            <a:r>
              <a:rPr lang="en-US" sz="1400" dirty="0"/>
              <a:t>of the </a:t>
            </a:r>
            <a:r>
              <a:rPr lang="en-US" sz="1400" dirty="0" smtClean="0"/>
              <a:t>wavelength. )source, use)</a:t>
            </a:r>
          </a:p>
          <a:p>
            <a:pPr marL="0" lvl="1">
              <a:spcBef>
                <a:spcPct val="0"/>
              </a:spcBef>
            </a:pPr>
            <a:endParaRPr lang="en-US" sz="1400" dirty="0" smtClean="0"/>
          </a:p>
          <a:p>
            <a:pPr marL="0" lvl="1">
              <a:spcBef>
                <a:spcPct val="0"/>
              </a:spcBef>
            </a:pPr>
            <a:r>
              <a:rPr lang="en-US" sz="1400" dirty="0" smtClean="0"/>
              <a:t>Note: Use the clues on the EM </a:t>
            </a:r>
            <a:r>
              <a:rPr lang="en-US" sz="1400" dirty="0"/>
              <a:t>Spectrum </a:t>
            </a:r>
            <a:r>
              <a:rPr lang="en-US" sz="1400" dirty="0" smtClean="0"/>
              <a:t>foldable </a:t>
            </a:r>
            <a:r>
              <a:rPr lang="en-US" sz="1400" dirty="0"/>
              <a:t>to assist you.</a:t>
            </a:r>
          </a:p>
          <a:p>
            <a:pPr algn="l"/>
            <a:endParaRPr lang="en-US" sz="1200" dirty="0"/>
          </a:p>
        </p:txBody>
      </p:sp>
      <p:cxnSp>
        <p:nvCxnSpPr>
          <p:cNvPr id="23" name="Straight Arrow Connector 22"/>
          <p:cNvCxnSpPr>
            <a:endCxn id="27" idx="2"/>
          </p:cNvCxnSpPr>
          <p:nvPr/>
        </p:nvCxnSpPr>
        <p:spPr>
          <a:xfrm flipV="1">
            <a:off x="7848600" y="2068857"/>
            <a:ext cx="99004" cy="2933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562600" y="1371600"/>
            <a:ext cx="9906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6140735" y="1269907"/>
            <a:ext cx="2605557" cy="890609"/>
          </a:xfrm>
          <a:custGeom>
            <a:avLst/>
            <a:gdLst>
              <a:gd name="connsiteX0" fmla="*/ 2605557 w 2605557"/>
              <a:gd name="connsiteY0" fmla="*/ 798950 h 890609"/>
              <a:gd name="connsiteX1" fmla="*/ 2225853 w 2605557"/>
              <a:gd name="connsiteY1" fmla="*/ 13308 h 890609"/>
              <a:gd name="connsiteX2" fmla="*/ 1806869 w 2605557"/>
              <a:gd name="connsiteY2" fmla="*/ 798950 h 890609"/>
              <a:gd name="connsiteX3" fmla="*/ 1335512 w 2605557"/>
              <a:gd name="connsiteY3" fmla="*/ 39496 h 890609"/>
              <a:gd name="connsiteX4" fmla="*/ 903435 w 2605557"/>
              <a:gd name="connsiteY4" fmla="*/ 798950 h 890609"/>
              <a:gd name="connsiteX5" fmla="*/ 432078 w 2605557"/>
              <a:gd name="connsiteY5" fmla="*/ 214 h 890609"/>
              <a:gd name="connsiteX6" fmla="*/ 0 w 2605557"/>
              <a:gd name="connsiteY6" fmla="*/ 890609 h 890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5557" h="890609">
                <a:moveTo>
                  <a:pt x="2605557" y="798950"/>
                </a:moveTo>
                <a:cubicBezTo>
                  <a:pt x="2482262" y="406129"/>
                  <a:pt x="2358968" y="13308"/>
                  <a:pt x="2225853" y="13308"/>
                </a:cubicBezTo>
                <a:cubicBezTo>
                  <a:pt x="2092738" y="13308"/>
                  <a:pt x="1955259" y="794585"/>
                  <a:pt x="1806869" y="798950"/>
                </a:cubicBezTo>
                <a:cubicBezTo>
                  <a:pt x="1658479" y="803315"/>
                  <a:pt x="1486084" y="39496"/>
                  <a:pt x="1335512" y="39496"/>
                </a:cubicBezTo>
                <a:cubicBezTo>
                  <a:pt x="1184940" y="39496"/>
                  <a:pt x="1054007" y="805497"/>
                  <a:pt x="903435" y="798950"/>
                </a:cubicBezTo>
                <a:cubicBezTo>
                  <a:pt x="752863" y="792403"/>
                  <a:pt x="582650" y="-15062"/>
                  <a:pt x="432078" y="214"/>
                </a:cubicBezTo>
                <a:cubicBezTo>
                  <a:pt x="281506" y="15490"/>
                  <a:pt x="0" y="890609"/>
                  <a:pt x="0" y="89060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7162800" y="20574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239000" y="2057400"/>
            <a:ext cx="1524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182474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Radio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028924"/>
              </p:ext>
            </p:extLst>
          </p:nvPr>
        </p:nvGraphicFramePr>
        <p:xfrm>
          <a:off x="522515" y="3382962"/>
          <a:ext cx="8229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599"/>
              </a:tblGrid>
              <a:tr h="9144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Longest electromagnetic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(EM)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wavelengths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Lowest EM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frequencies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harmful to living organisms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l 4"/>
          <p:cNvSpPr/>
          <p:nvPr/>
        </p:nvSpPr>
        <p:spPr>
          <a:xfrm>
            <a:off x="5334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15015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90" y="2196968"/>
            <a:ext cx="8229600" cy="1143000"/>
          </a:xfrm>
        </p:spPr>
        <p:txBody>
          <a:bodyPr/>
          <a:lstStyle/>
          <a:p>
            <a:r>
              <a:rPr lang="en-US" dirty="0" smtClean="0"/>
              <a:t>Microwaves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015189"/>
              </p:ext>
            </p:extLst>
          </p:nvPr>
        </p:nvGraphicFramePr>
        <p:xfrm>
          <a:off x="429290" y="3522530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 type of radio wave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Not dangerous to living organisms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Speed guns, and of course microwave ovens, use microwave EM waves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381000" y="4962670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19050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60509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_SD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Infrared Rays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833685"/>
              </p:ext>
            </p:extLst>
          </p:nvPr>
        </p:nvGraphicFramePr>
        <p:xfrm>
          <a:off x="457200" y="3611562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w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avelengths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are shorter than radio waves and microwaves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IR waves can be felt as heat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Heat lamps and infrared cameras use IR electromagnetic waves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l_fi" descr="http://www.antonine-education.co.uk/physics_gcse/Unit_1/Topic_5/em_spectrum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5515" r="-687" b="76836"/>
          <a:stretch/>
        </p:blipFill>
        <p:spPr bwMode="auto">
          <a:xfrm rot="10800000">
            <a:off x="455023" y="4995935"/>
            <a:ext cx="8371114" cy="1209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2514600" y="47244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09577-8A16-47A7-B397-FBB4D479C04E}" type="slidenum">
              <a:rPr lang="en-US" smtClean="0"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32712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779</Words>
  <Application>Microsoft Macintosh PowerPoint</Application>
  <PresentationFormat>On-screen Show (4:3)</PresentationFormat>
  <Paragraphs>244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2A Electromagnetic Spectrum “What’s the Wavelength?” Foldable</vt:lpstr>
      <vt:lpstr>PowerPoint Presentation</vt:lpstr>
      <vt:lpstr>PowerPoint Presentation</vt:lpstr>
      <vt:lpstr>Names:</vt:lpstr>
      <vt:lpstr>PowerPoint Presentation</vt:lpstr>
      <vt:lpstr>Names:</vt:lpstr>
      <vt:lpstr>Radio Waves</vt:lpstr>
      <vt:lpstr>Microwaves</vt:lpstr>
      <vt:lpstr>Infrared Rays</vt:lpstr>
      <vt:lpstr>Visible Light</vt:lpstr>
      <vt:lpstr>Ultraviolet Rays</vt:lpstr>
      <vt:lpstr>X-Rays</vt:lpstr>
      <vt:lpstr>Gamma Rays</vt:lpstr>
    </vt:vector>
  </TitlesOfParts>
  <Company>Wcasd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Waves Spectrum Foldable</dc:title>
  <dc:creator>Steiner, Natalie</dc:creator>
  <cp:lastModifiedBy>Jennifer Taylor</cp:lastModifiedBy>
  <cp:revision>66</cp:revision>
  <cp:lastPrinted>2014-06-04T21:00:00Z</cp:lastPrinted>
  <dcterms:created xsi:type="dcterms:W3CDTF">2011-04-14T20:48:06Z</dcterms:created>
  <dcterms:modified xsi:type="dcterms:W3CDTF">2014-10-17T23:31:56Z</dcterms:modified>
</cp:coreProperties>
</file>