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149" saveSubsetFonts="1" autoCompressPictures="0">
  <p:sldMasterIdLst>
    <p:sldMasterId id="2147483648" r:id="rId1"/>
  </p:sldMasterIdLst>
  <p:notesMasterIdLst>
    <p:notesMasterId r:id="rId14"/>
  </p:notesMasterIdLst>
  <p:handoutMasterIdLst>
    <p:handoutMasterId r:id="rId15"/>
  </p:handoutMasterIdLst>
  <p:sldIdLst>
    <p:sldId id="256" r:id="rId2"/>
    <p:sldId id="269" r:id="rId3"/>
    <p:sldId id="268" r:id="rId4"/>
    <p:sldId id="270" r:id="rId5"/>
    <p:sldId id="271" r:id="rId6"/>
    <p:sldId id="261" r:id="rId7"/>
    <p:sldId id="262" r:id="rId8"/>
    <p:sldId id="277" r:id="rId9"/>
    <p:sldId id="273" r:id="rId10"/>
    <p:sldId id="274" r:id="rId11"/>
    <p:sldId id="275" r:id="rId12"/>
    <p:sldId id="27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65" d="100"/>
          <a:sy n="165" d="100"/>
        </p:scale>
        <p:origin x="-2040" y="-6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2AF036-34FE-0B4E-B2F7-96D2FF131069}" type="datetimeFigureOut">
              <a:rPr lang="en-US" smtClean="0"/>
              <a:t>10/22/14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559FE02-3A54-7E40-9BD0-3274C2DC7497}" type="slidenum">
              <a:rPr lang="en-US" smtClean="0"/>
              <a:t>‹#›</a:t>
            </a:fld>
            <a:endParaRPr lang="en-US" dirty="0"/>
          </a:p>
        </p:txBody>
      </p:sp>
    </p:spTree>
    <p:extLst>
      <p:ext uri="{BB962C8B-B14F-4D97-AF65-F5344CB8AC3E}">
        <p14:creationId xmlns:p14="http://schemas.microsoft.com/office/powerpoint/2010/main" val="19617500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2C66AB-BEB5-DA48-98D0-704A41EE0437}" type="datetimeFigureOut">
              <a:rPr lang="en-US" smtClean="0"/>
              <a:t>10/22/14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FBEA07-3154-3547-8FF9-3E7BA6970F96}" type="slidenum">
              <a:rPr lang="en-US" smtClean="0"/>
              <a:t>‹#›</a:t>
            </a:fld>
            <a:endParaRPr lang="en-US" dirty="0"/>
          </a:p>
        </p:txBody>
      </p:sp>
    </p:spTree>
    <p:extLst>
      <p:ext uri="{BB962C8B-B14F-4D97-AF65-F5344CB8AC3E}">
        <p14:creationId xmlns:p14="http://schemas.microsoft.com/office/powerpoint/2010/main" val="1436002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r>
              <a:rPr lang="en-US" dirty="0" smtClean="0">
                <a:cs typeface="+mn-cs"/>
              </a:rPr>
              <a:t>Divide participants into teams and pass out:</a:t>
            </a:r>
          </a:p>
          <a:p>
            <a:pPr marL="685800" lvl="1" indent="-228600" eaLnBrk="1" hangingPunct="1">
              <a:buFont typeface="+mj-lt"/>
              <a:buAutoNum type="arabicPeriod"/>
              <a:defRPr/>
            </a:pPr>
            <a:r>
              <a:rPr lang="en-US" dirty="0" smtClean="0"/>
              <a:t>Magnaprobe (pole finder)</a:t>
            </a:r>
          </a:p>
          <a:p>
            <a:pPr marL="685800" lvl="1" indent="-228600" eaLnBrk="1" hangingPunct="1">
              <a:buFont typeface="+mj-lt"/>
              <a:buAutoNum type="arabicPeriod"/>
              <a:defRPr/>
            </a:pPr>
            <a:r>
              <a:rPr lang="en-US" dirty="0" smtClean="0"/>
              <a:t>Bar magnet</a:t>
            </a:r>
          </a:p>
          <a:p>
            <a:pPr marL="685800" lvl="1" indent="-228600" eaLnBrk="1" hangingPunct="1">
              <a:buFont typeface="+mj-lt"/>
              <a:buAutoNum type="arabicPeriod"/>
              <a:defRPr/>
            </a:pPr>
            <a:r>
              <a:rPr lang="en-US" dirty="0" smtClean="0"/>
              <a:t>Flat ceramic magnet</a:t>
            </a:r>
          </a:p>
          <a:p>
            <a:pPr marL="685800" lvl="1" indent="-228600" eaLnBrk="1" hangingPunct="1">
              <a:buFont typeface="+mj-lt"/>
              <a:buAutoNum type="arabicPeriod"/>
              <a:defRPr/>
            </a:pPr>
            <a:r>
              <a:rPr lang="en-US" dirty="0" smtClean="0"/>
              <a:t>Magnetic marble</a:t>
            </a:r>
          </a:p>
          <a:p>
            <a:pPr marL="685800" lvl="1" indent="-228600" eaLnBrk="1" hangingPunct="1">
              <a:buFont typeface="+mj-lt"/>
              <a:buAutoNum type="arabicPeriod"/>
              <a:defRPr/>
            </a:pPr>
            <a:r>
              <a:rPr lang="en-US" dirty="0" smtClean="0"/>
              <a:t>Lodestone, if available</a:t>
            </a:r>
          </a:p>
          <a:p>
            <a:pPr marL="685800" lvl="1" indent="-228600" eaLnBrk="1" hangingPunct="1">
              <a:buFont typeface="+mj-lt"/>
              <a:buAutoNum type="arabicPeriod"/>
              <a:defRPr/>
            </a:pPr>
            <a:r>
              <a:rPr lang="en-US" dirty="0" smtClean="0"/>
              <a:t>Other interesting magnets, if available</a:t>
            </a:r>
          </a:p>
        </p:txBody>
      </p:sp>
      <p:sp>
        <p:nvSpPr>
          <p:cNvPr id="4" name="Slide Number Placeholder 3"/>
          <p:cNvSpPr>
            <a:spLocks noGrp="1"/>
          </p:cNvSpPr>
          <p:nvPr>
            <p:ph type="sldNum" sz="quarter" idx="10"/>
          </p:nvPr>
        </p:nvSpPr>
        <p:spPr/>
        <p:txBody>
          <a:bodyPr/>
          <a:lstStyle/>
          <a:p>
            <a:fld id="{B0FBEA07-3154-3547-8FF9-3E7BA6970F96}" type="slidenum">
              <a:rPr lang="en-US" smtClean="0"/>
              <a:t>154</a:t>
            </a:fld>
            <a:endParaRPr lang="en-US" dirty="0"/>
          </a:p>
        </p:txBody>
      </p:sp>
    </p:spTree>
    <p:extLst>
      <p:ext uri="{BB962C8B-B14F-4D97-AF65-F5344CB8AC3E}">
        <p14:creationId xmlns:p14="http://schemas.microsoft.com/office/powerpoint/2010/main" val="838471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572406-9156-2744-A70C-55C06FEA6003}" type="datetime1">
              <a:rPr lang="en-US" smtClean="0"/>
              <a:t>10/22/14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64C2A6-3725-CA43-8E85-004F29F3312D}" type="slidenum">
              <a:rPr lang="en-US" smtClean="0"/>
              <a:t>‹#›</a:t>
            </a:fld>
            <a:endParaRPr lang="en-US" dirty="0"/>
          </a:p>
        </p:txBody>
      </p:sp>
    </p:spTree>
    <p:extLst>
      <p:ext uri="{BB962C8B-B14F-4D97-AF65-F5344CB8AC3E}">
        <p14:creationId xmlns:p14="http://schemas.microsoft.com/office/powerpoint/2010/main" val="833598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48E46A-E3DF-B44F-A06F-15E8A58453AC}" type="datetime1">
              <a:rPr lang="en-US" smtClean="0"/>
              <a:t>10/22/14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64C2A6-3725-CA43-8E85-004F29F3312D}" type="slidenum">
              <a:rPr lang="en-US" smtClean="0"/>
              <a:t>‹#›</a:t>
            </a:fld>
            <a:endParaRPr lang="en-US" dirty="0"/>
          </a:p>
        </p:txBody>
      </p:sp>
    </p:spTree>
    <p:extLst>
      <p:ext uri="{BB962C8B-B14F-4D97-AF65-F5344CB8AC3E}">
        <p14:creationId xmlns:p14="http://schemas.microsoft.com/office/powerpoint/2010/main" val="77623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CFCC0E-9096-054F-8246-A558754A9C10}" type="datetime1">
              <a:rPr lang="en-US" smtClean="0"/>
              <a:t>10/22/14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64C2A6-3725-CA43-8E85-004F29F3312D}" type="slidenum">
              <a:rPr lang="en-US" smtClean="0"/>
              <a:t>‹#›</a:t>
            </a:fld>
            <a:endParaRPr lang="en-US" dirty="0"/>
          </a:p>
        </p:txBody>
      </p:sp>
    </p:spTree>
    <p:extLst>
      <p:ext uri="{BB962C8B-B14F-4D97-AF65-F5344CB8AC3E}">
        <p14:creationId xmlns:p14="http://schemas.microsoft.com/office/powerpoint/2010/main" val="1762235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2D5FC-6D05-7C49-95DE-C217BDA74D9E}" type="datetime1">
              <a:rPr lang="en-US" smtClean="0"/>
              <a:t>10/22/14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64C2A6-3725-CA43-8E85-004F29F3312D}" type="slidenum">
              <a:rPr lang="en-US" smtClean="0"/>
              <a:t>‹#›</a:t>
            </a:fld>
            <a:endParaRPr lang="en-US" dirty="0"/>
          </a:p>
        </p:txBody>
      </p:sp>
    </p:spTree>
    <p:extLst>
      <p:ext uri="{BB962C8B-B14F-4D97-AF65-F5344CB8AC3E}">
        <p14:creationId xmlns:p14="http://schemas.microsoft.com/office/powerpoint/2010/main" val="685827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F0190E-68E2-8845-96C4-A678AF239D7C}" type="datetime1">
              <a:rPr lang="en-US" smtClean="0"/>
              <a:t>10/22/14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64C2A6-3725-CA43-8E85-004F29F3312D}" type="slidenum">
              <a:rPr lang="en-US" smtClean="0"/>
              <a:t>‹#›</a:t>
            </a:fld>
            <a:endParaRPr lang="en-US" dirty="0"/>
          </a:p>
        </p:txBody>
      </p:sp>
    </p:spTree>
    <p:extLst>
      <p:ext uri="{BB962C8B-B14F-4D97-AF65-F5344CB8AC3E}">
        <p14:creationId xmlns:p14="http://schemas.microsoft.com/office/powerpoint/2010/main" val="1370969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6E3C9A-A9D5-9849-A7EE-65F07271D967}" type="datetime1">
              <a:rPr lang="en-US" smtClean="0"/>
              <a:t>10/22/14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64C2A6-3725-CA43-8E85-004F29F3312D}" type="slidenum">
              <a:rPr lang="en-US" smtClean="0"/>
              <a:t>‹#›</a:t>
            </a:fld>
            <a:endParaRPr lang="en-US" dirty="0"/>
          </a:p>
        </p:txBody>
      </p:sp>
    </p:spTree>
    <p:extLst>
      <p:ext uri="{BB962C8B-B14F-4D97-AF65-F5344CB8AC3E}">
        <p14:creationId xmlns:p14="http://schemas.microsoft.com/office/powerpoint/2010/main" val="1418596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4A0D5A-F53D-6346-94B4-609D03CBEFD1}" type="datetime1">
              <a:rPr lang="en-US" smtClean="0"/>
              <a:t>10/22/14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964C2A6-3725-CA43-8E85-004F29F3312D}" type="slidenum">
              <a:rPr lang="en-US" smtClean="0"/>
              <a:t>‹#›</a:t>
            </a:fld>
            <a:endParaRPr lang="en-US" dirty="0"/>
          </a:p>
        </p:txBody>
      </p:sp>
    </p:spTree>
    <p:extLst>
      <p:ext uri="{BB962C8B-B14F-4D97-AF65-F5344CB8AC3E}">
        <p14:creationId xmlns:p14="http://schemas.microsoft.com/office/powerpoint/2010/main" val="1132553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D26B37-F266-E549-AFCD-095BC927D143}" type="datetime1">
              <a:rPr lang="en-US" smtClean="0"/>
              <a:t>10/22/14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964C2A6-3725-CA43-8E85-004F29F3312D}" type="slidenum">
              <a:rPr lang="en-US" smtClean="0"/>
              <a:t>‹#›</a:t>
            </a:fld>
            <a:endParaRPr lang="en-US" dirty="0"/>
          </a:p>
        </p:txBody>
      </p:sp>
    </p:spTree>
    <p:extLst>
      <p:ext uri="{BB962C8B-B14F-4D97-AF65-F5344CB8AC3E}">
        <p14:creationId xmlns:p14="http://schemas.microsoft.com/office/powerpoint/2010/main" val="2871045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A9528B-C9FE-4847-88C7-48D254233131}" type="datetime1">
              <a:rPr lang="en-US" smtClean="0"/>
              <a:t>10/22/14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964C2A6-3725-CA43-8E85-004F29F3312D}" type="slidenum">
              <a:rPr lang="en-US" smtClean="0"/>
              <a:t>‹#›</a:t>
            </a:fld>
            <a:endParaRPr lang="en-US" dirty="0"/>
          </a:p>
        </p:txBody>
      </p:sp>
    </p:spTree>
    <p:extLst>
      <p:ext uri="{BB962C8B-B14F-4D97-AF65-F5344CB8AC3E}">
        <p14:creationId xmlns:p14="http://schemas.microsoft.com/office/powerpoint/2010/main" val="1222951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FEC7A2-9A92-3A4D-8E55-867182386554}" type="datetime1">
              <a:rPr lang="en-US" smtClean="0"/>
              <a:t>10/22/14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64C2A6-3725-CA43-8E85-004F29F3312D}" type="slidenum">
              <a:rPr lang="en-US" smtClean="0"/>
              <a:t>‹#›</a:t>
            </a:fld>
            <a:endParaRPr lang="en-US" dirty="0"/>
          </a:p>
        </p:txBody>
      </p:sp>
    </p:spTree>
    <p:extLst>
      <p:ext uri="{BB962C8B-B14F-4D97-AF65-F5344CB8AC3E}">
        <p14:creationId xmlns:p14="http://schemas.microsoft.com/office/powerpoint/2010/main" val="1895597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6862C1-9780-844A-97A2-579CC485A5CE}" type="datetime1">
              <a:rPr lang="en-US" smtClean="0"/>
              <a:t>10/22/14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64C2A6-3725-CA43-8E85-004F29F3312D}" type="slidenum">
              <a:rPr lang="en-US" smtClean="0"/>
              <a:t>‹#›</a:t>
            </a:fld>
            <a:endParaRPr lang="en-US" dirty="0"/>
          </a:p>
        </p:txBody>
      </p:sp>
    </p:spTree>
    <p:extLst>
      <p:ext uri="{BB962C8B-B14F-4D97-AF65-F5344CB8AC3E}">
        <p14:creationId xmlns:p14="http://schemas.microsoft.com/office/powerpoint/2010/main" val="5848004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C945AF-CA75-284D-878C-CAE3A2E92892}" type="datetime1">
              <a:rPr lang="en-US" smtClean="0"/>
              <a:t>10/22/14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r>
              <a:rPr lang="en-US" dirty="0" smtClean="0"/>
              <a:t>149</a:t>
            </a:r>
            <a:endParaRPr lang="en-US" dirty="0"/>
          </a:p>
        </p:txBody>
      </p:sp>
      <p:pic>
        <p:nvPicPr>
          <p:cNvPr id="7" name="Picture 6"/>
          <p:cNvPicPr>
            <a:picLocks noChangeAspect="1"/>
          </p:cNvPicPr>
          <p:nvPr userDrawn="1"/>
        </p:nvPicPr>
        <p:blipFill>
          <a:blip r:embed="rId13"/>
          <a:stretch>
            <a:fillRect/>
          </a:stretch>
        </p:blipFill>
        <p:spPr>
          <a:xfrm>
            <a:off x="457200" y="6210487"/>
            <a:ext cx="794943" cy="552044"/>
          </a:xfrm>
          <a:prstGeom prst="rect">
            <a:avLst/>
          </a:prstGeom>
        </p:spPr>
      </p:pic>
      <p:sp>
        <p:nvSpPr>
          <p:cNvPr id="8" name="Title 1"/>
          <p:cNvSpPr txBox="1">
            <a:spLocks/>
          </p:cNvSpPr>
          <p:nvPr userDrawn="1"/>
        </p:nvSpPr>
        <p:spPr>
          <a:xfrm>
            <a:off x="1674074" y="599748"/>
            <a:ext cx="6098326" cy="940061"/>
          </a:xfrm>
          <a:prstGeom prst="rect">
            <a:avLst/>
          </a:prstGeom>
          <a:solidFill>
            <a:srgbClr val="FF6600"/>
          </a:solidFill>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Arial"/>
                <a:cs typeface="Arial"/>
              </a:rPr>
              <a:t>SDO Project Suite		Module 2</a:t>
            </a:r>
            <a:endParaRPr lang="en-US" sz="3200" dirty="0">
              <a:latin typeface="Arial"/>
              <a:cs typeface="Arial"/>
            </a:endParaRPr>
          </a:p>
        </p:txBody>
      </p:sp>
      <p:pic>
        <p:nvPicPr>
          <p:cNvPr id="9" name="Picture 8" descr="images.jpg"/>
          <p:cNvPicPr/>
          <p:nvPr userDrawn="1"/>
        </p:nvPicPr>
        <p:blipFill>
          <a:blip r:embed="rId14"/>
          <a:stretch>
            <a:fillRect/>
          </a:stretch>
        </p:blipFill>
        <p:spPr>
          <a:xfrm>
            <a:off x="599559" y="599748"/>
            <a:ext cx="935487" cy="940061"/>
          </a:xfrm>
          <a:prstGeom prst="rect">
            <a:avLst/>
          </a:prstGeom>
        </p:spPr>
      </p:pic>
    </p:spTree>
    <p:extLst>
      <p:ext uri="{BB962C8B-B14F-4D97-AF65-F5344CB8AC3E}">
        <p14:creationId xmlns:p14="http://schemas.microsoft.com/office/powerpoint/2010/main" val="4190328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unearthday.nasa.gov/2007/materials/magnetic_field_lines.pdf" TargetMode="Externa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2B Making Sense of Magnetism!</a:t>
            </a:r>
            <a:endParaRPr lang="en-US" dirty="0"/>
          </a:p>
        </p:txBody>
      </p:sp>
      <p:sp>
        <p:nvSpPr>
          <p:cNvPr id="5" name="Subtitle 4"/>
          <p:cNvSpPr>
            <a:spLocks noGrp="1"/>
          </p:cNvSpPr>
          <p:nvPr>
            <p:ph type="subTitle" idx="1"/>
          </p:nvPr>
        </p:nvSpPr>
        <p:spPr/>
        <p:txBody>
          <a:bodyPr/>
          <a:lstStyle/>
          <a:p>
            <a:r>
              <a:rPr lang="en-US" dirty="0" smtClean="0">
                <a:latin typeface="Arial"/>
                <a:cs typeface="Arial"/>
              </a:rPr>
              <a:t>student-led activities to investigate and understand magnetic fields</a:t>
            </a:r>
          </a:p>
          <a:p>
            <a:endParaRPr lang="en-US" dirty="0"/>
          </a:p>
        </p:txBody>
      </p:sp>
      <p:sp>
        <p:nvSpPr>
          <p:cNvPr id="7" name="Slide Number Placeholder 6"/>
          <p:cNvSpPr>
            <a:spLocks noGrp="1"/>
          </p:cNvSpPr>
          <p:nvPr>
            <p:ph type="sldNum" sz="quarter" idx="12"/>
          </p:nvPr>
        </p:nvSpPr>
        <p:spPr/>
        <p:txBody>
          <a:bodyPr/>
          <a:lstStyle/>
          <a:p>
            <a:fld id="{B964C2A6-3725-CA43-8E85-004F29F3312D}" type="slidenum">
              <a:rPr lang="en-US" smtClean="0"/>
              <a:t>149</a:t>
            </a:fld>
            <a:endParaRPr lang="en-US" dirty="0"/>
          </a:p>
        </p:txBody>
      </p:sp>
      <p:sp>
        <p:nvSpPr>
          <p:cNvPr id="9" name="Rectangle 8"/>
          <p:cNvSpPr/>
          <p:nvPr/>
        </p:nvSpPr>
        <p:spPr>
          <a:xfrm>
            <a:off x="5334000" y="5791200"/>
            <a:ext cx="3295656" cy="461665"/>
          </a:xfrm>
          <a:prstGeom prst="rect">
            <a:avLst/>
          </a:prstGeom>
        </p:spPr>
        <p:txBody>
          <a:bodyPr wrap="square">
            <a:spAutoFit/>
          </a:bodyPr>
          <a:lstStyle/>
          <a:p>
            <a:pPr algn="ctr">
              <a:defRPr/>
            </a:pPr>
            <a:r>
              <a:rPr lang="en-US" sz="1200" dirty="0" smtClean="0">
                <a:effectLst>
                  <a:outerShdw blurRad="38100" dist="38100" dir="2700000" algn="tl">
                    <a:srgbClr val="DDDDDD"/>
                  </a:outerShdw>
                </a:effectLst>
                <a:latin typeface="Arial" charset="0"/>
              </a:rPr>
              <a:t>Adapted resource courtesy of </a:t>
            </a:r>
          </a:p>
          <a:p>
            <a:pPr algn="ctr">
              <a:defRPr/>
            </a:pPr>
            <a:r>
              <a:rPr lang="en-US" sz="1200" dirty="0" smtClean="0">
                <a:effectLst>
                  <a:outerShdw blurRad="38100" dist="38100" dir="2700000" algn="tl">
                    <a:srgbClr val="DDDDDD"/>
                  </a:outerShdw>
                </a:effectLst>
                <a:latin typeface="Arial" charset="0"/>
              </a:rPr>
              <a:t>Deborah Scherrer, Stanford </a:t>
            </a:r>
            <a:r>
              <a:rPr lang="en-US" sz="1200" dirty="0">
                <a:effectLst>
                  <a:outerShdw blurRad="38100" dist="38100" dir="2700000" algn="tl">
                    <a:srgbClr val="DDDDDD"/>
                  </a:outerShdw>
                </a:effectLst>
                <a:latin typeface="Arial" charset="0"/>
              </a:rPr>
              <a:t>Solar Center</a:t>
            </a:r>
            <a:endParaRPr lang="en-US" sz="1200" dirty="0">
              <a:effectLst>
                <a:outerShdw blurRad="38100" dist="38100" dir="2700000" algn="tl">
                  <a:srgbClr val="DDDDDD"/>
                </a:outerShdw>
              </a:effectLst>
            </a:endParaRPr>
          </a:p>
        </p:txBody>
      </p:sp>
    </p:spTree>
    <p:extLst>
      <p:ext uri="{BB962C8B-B14F-4D97-AF65-F5344CB8AC3E}">
        <p14:creationId xmlns:p14="http://schemas.microsoft.com/office/powerpoint/2010/main" val="162983785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64C2A6-3725-CA43-8E85-004F29F3312D}" type="slidenum">
              <a:rPr lang="en-US" smtClean="0"/>
              <a:t>158</a:t>
            </a:fld>
            <a:endParaRPr lang="en-US" dirty="0"/>
          </a:p>
        </p:txBody>
      </p:sp>
      <p:pic>
        <p:nvPicPr>
          <p:cNvPr id="3" name="Picture 10" descr="SunspotsActivitySheet.jpg"/>
          <p:cNvPicPr>
            <a:picLocks noChangeAspect="1"/>
          </p:cNvPicPr>
          <p:nvPr/>
        </p:nvPicPr>
        <p:blipFill rotWithShape="1">
          <a:blip r:embed="rId2">
            <a:extLst>
              <a:ext uri="{28A0092B-C50C-407E-A947-70E740481C1C}">
                <a14:useLocalDpi xmlns:a14="http://schemas.microsoft.com/office/drawing/2010/main" val="0"/>
              </a:ext>
            </a:extLst>
          </a:blip>
          <a:srcRect t="11664"/>
          <a:stretch/>
        </p:blipFill>
        <p:spPr bwMode="auto">
          <a:xfrm>
            <a:off x="2637737" y="1517562"/>
            <a:ext cx="5675010" cy="520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2"/>
          <p:cNvSpPr txBox="1">
            <a:spLocks noChangeArrowheads="1"/>
          </p:cNvSpPr>
          <p:nvPr/>
        </p:nvSpPr>
        <p:spPr bwMode="auto">
          <a:xfrm>
            <a:off x="381000" y="1638689"/>
            <a:ext cx="6305823" cy="769441"/>
          </a:xfrm>
          <a:prstGeom prst="rect">
            <a:avLst/>
          </a:prstGeom>
          <a:solidFill>
            <a:schemeClr val="bg1"/>
          </a:solidFill>
          <a:ln>
            <a:noFill/>
          </a:ln>
          <a:extLst/>
        </p:spPr>
        <p:txBody>
          <a:bodyPr wrap="square">
            <a:spAutoFit/>
          </a:bodyPr>
          <a:lstStyle>
            <a:lvl1pPr>
              <a:defRPr sz="1400">
                <a:solidFill>
                  <a:schemeClr val="tx1"/>
                </a:solidFill>
                <a:latin typeface="Times New Roman" charset="0"/>
                <a:ea typeface="ＭＳ Ｐゴシック" charset="0"/>
                <a:cs typeface="ＭＳ Ｐゴシック" charset="0"/>
              </a:defRPr>
            </a:lvl1pPr>
            <a:lvl2pPr marL="742950" indent="-285750">
              <a:defRPr sz="1400">
                <a:solidFill>
                  <a:schemeClr val="tx1"/>
                </a:solidFill>
                <a:latin typeface="Times New Roman" charset="0"/>
                <a:ea typeface="ＭＳ Ｐゴシック" charset="0"/>
              </a:defRPr>
            </a:lvl2pPr>
            <a:lvl3pPr marL="1143000" indent="-228600">
              <a:defRPr sz="1400">
                <a:solidFill>
                  <a:schemeClr val="tx1"/>
                </a:solidFill>
                <a:latin typeface="Times New Roman" charset="0"/>
                <a:ea typeface="ＭＳ Ｐゴシック" charset="0"/>
              </a:defRPr>
            </a:lvl3pPr>
            <a:lvl4pPr marL="1600200" indent="-228600">
              <a:defRPr sz="1400">
                <a:solidFill>
                  <a:schemeClr val="tx1"/>
                </a:solidFill>
                <a:latin typeface="Times New Roman" charset="0"/>
                <a:ea typeface="ＭＳ Ｐゴシック" charset="0"/>
              </a:defRPr>
            </a:lvl4pPr>
            <a:lvl5pPr marL="2057400" indent="-228600">
              <a:defRPr sz="1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1400">
                <a:solidFill>
                  <a:schemeClr val="tx1"/>
                </a:solidFill>
                <a:latin typeface="Times New Roman" charset="0"/>
                <a:ea typeface="ＭＳ Ｐゴシック" charset="0"/>
              </a:defRPr>
            </a:lvl9pPr>
          </a:lstStyle>
          <a:p>
            <a:r>
              <a:rPr lang="en-US" sz="2400" b="1" dirty="0" smtClean="0">
                <a:solidFill>
                  <a:srgbClr val="0000FF"/>
                </a:solidFill>
                <a:effectLst>
                  <a:outerShdw blurRad="38100" dist="38100" dir="2700000" algn="tl">
                    <a:srgbClr val="DDDDDD"/>
                  </a:outerShdw>
                </a:effectLst>
                <a:latin typeface="Arial" charset="0"/>
              </a:rPr>
              <a:t>Activity 3: Magnetic </a:t>
            </a:r>
            <a:r>
              <a:rPr lang="en-US" sz="2400" b="1" dirty="0">
                <a:solidFill>
                  <a:srgbClr val="0000FF"/>
                </a:solidFill>
                <a:effectLst>
                  <a:outerShdw blurRad="38100" dist="38100" dir="2700000" algn="tl">
                    <a:srgbClr val="DDDDDD"/>
                  </a:outerShdw>
                </a:effectLst>
                <a:latin typeface="Arial" charset="0"/>
              </a:rPr>
              <a:t>Sunspots Lab </a:t>
            </a:r>
            <a:r>
              <a:rPr lang="en-US" sz="2400" b="1" dirty="0" smtClean="0">
                <a:solidFill>
                  <a:srgbClr val="0000FF"/>
                </a:solidFill>
                <a:effectLst>
                  <a:outerShdw blurRad="38100" dist="38100" dir="2700000" algn="tl">
                    <a:srgbClr val="DDDDDD"/>
                  </a:outerShdw>
                </a:effectLst>
                <a:latin typeface="Arial" charset="0"/>
              </a:rPr>
              <a:t>Sheet</a:t>
            </a:r>
            <a:endParaRPr lang="en-US" sz="2400" b="1" dirty="0" smtClean="0">
              <a:solidFill>
                <a:srgbClr val="FF0000"/>
              </a:solidFill>
              <a:latin typeface="Arial"/>
              <a:cs typeface="Arial"/>
            </a:endParaRPr>
          </a:p>
          <a:p>
            <a:r>
              <a:rPr lang="en-US" sz="2000" b="1" dirty="0" smtClean="0">
                <a:solidFill>
                  <a:srgbClr val="FF0000"/>
                </a:solidFill>
                <a:latin typeface="Arial"/>
                <a:cs typeface="Arial"/>
              </a:rPr>
              <a:t>Predict the magnetic </a:t>
            </a:r>
            <a:r>
              <a:rPr lang="en-US" sz="2000" b="1" dirty="0">
                <a:solidFill>
                  <a:srgbClr val="FF0000"/>
                </a:solidFill>
                <a:latin typeface="Arial"/>
                <a:cs typeface="Arial"/>
              </a:rPr>
              <a:t>f</a:t>
            </a:r>
            <a:r>
              <a:rPr lang="en-US" sz="2000" b="1" dirty="0" smtClean="0">
                <a:solidFill>
                  <a:srgbClr val="FF0000"/>
                </a:solidFill>
                <a:latin typeface="Arial"/>
                <a:cs typeface="Arial"/>
              </a:rPr>
              <a:t>ield of sunspots </a:t>
            </a:r>
            <a:endParaRPr lang="en-US" sz="2000" b="1" dirty="0">
              <a:solidFill>
                <a:srgbClr val="FF0000"/>
              </a:solidFill>
              <a:latin typeface="Arial"/>
              <a:cs typeface="Arial"/>
            </a:endParaRPr>
          </a:p>
        </p:txBody>
      </p:sp>
      <p:sp>
        <p:nvSpPr>
          <p:cNvPr id="5" name="TextBox 4"/>
          <p:cNvSpPr txBox="1"/>
          <p:nvPr/>
        </p:nvSpPr>
        <p:spPr>
          <a:xfrm>
            <a:off x="381000" y="2401883"/>
            <a:ext cx="2044355" cy="1600438"/>
          </a:xfrm>
          <a:prstGeom prst="rect">
            <a:avLst/>
          </a:prstGeom>
          <a:noFill/>
        </p:spPr>
        <p:txBody>
          <a:bodyPr wrap="square" rtlCol="0">
            <a:spAutoFit/>
          </a:bodyPr>
          <a:lstStyle/>
          <a:p>
            <a:pPr marL="342900" indent="-342900">
              <a:buFont typeface="+mj-lt"/>
              <a:buAutoNum type="arabicPeriod"/>
            </a:pPr>
            <a:r>
              <a:rPr lang="en-US" sz="1400" dirty="0">
                <a:latin typeface="Arial"/>
              </a:rPr>
              <a:t>P</a:t>
            </a:r>
            <a:r>
              <a:rPr lang="en-US" sz="1400" dirty="0" smtClean="0">
                <a:latin typeface="Arial"/>
              </a:rPr>
              <a:t>redict </a:t>
            </a:r>
            <a:r>
              <a:rPr lang="en-US" sz="1400" dirty="0">
                <a:latin typeface="Arial"/>
              </a:rPr>
              <a:t>what the magnetic field of a sunspot </a:t>
            </a:r>
            <a:r>
              <a:rPr lang="en-US" sz="1400" dirty="0" smtClean="0">
                <a:latin typeface="Arial"/>
              </a:rPr>
              <a:t>pair might </a:t>
            </a:r>
            <a:r>
              <a:rPr lang="en-US" sz="1400" dirty="0">
                <a:latin typeface="Arial"/>
              </a:rPr>
              <a:t>look like. </a:t>
            </a:r>
            <a:endParaRPr lang="en-US" sz="1400" dirty="0" smtClean="0">
              <a:latin typeface="Arial"/>
            </a:endParaRPr>
          </a:p>
          <a:p>
            <a:pPr marL="342900" indent="-342900">
              <a:buFont typeface="+mj-lt"/>
              <a:buAutoNum type="arabicPeriod"/>
            </a:pPr>
            <a:endParaRPr lang="en-US" sz="1400" dirty="0">
              <a:latin typeface="Arial"/>
            </a:endParaRPr>
          </a:p>
          <a:p>
            <a:pPr marL="342900" indent="-342900">
              <a:buFont typeface="+mj-lt"/>
              <a:buAutoNum type="arabicPeriod"/>
            </a:pPr>
            <a:r>
              <a:rPr lang="en-US" sz="1400" dirty="0" smtClean="0">
                <a:latin typeface="Arial"/>
              </a:rPr>
              <a:t>Draw your prediction.</a:t>
            </a:r>
            <a:endParaRPr lang="en-US" sz="1400" dirty="0">
              <a:latin typeface="Arial"/>
            </a:endParaRPr>
          </a:p>
        </p:txBody>
      </p:sp>
    </p:spTree>
    <p:extLst>
      <p:ext uri="{BB962C8B-B14F-4D97-AF65-F5344CB8AC3E}">
        <p14:creationId xmlns:p14="http://schemas.microsoft.com/office/powerpoint/2010/main" val="410627065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64C2A6-3725-CA43-8E85-004F29F3312D}" type="slidenum">
              <a:rPr lang="en-US" smtClean="0"/>
              <a:t>159</a:t>
            </a:fld>
            <a:endParaRPr lang="en-US" dirty="0"/>
          </a:p>
        </p:txBody>
      </p:sp>
      <p:pic>
        <p:nvPicPr>
          <p:cNvPr id="3" name="Picture 10" descr="SunspotsActivitySheet.jpg"/>
          <p:cNvPicPr>
            <a:picLocks noChangeAspect="1"/>
          </p:cNvPicPr>
          <p:nvPr/>
        </p:nvPicPr>
        <p:blipFill rotWithShape="1">
          <a:blip r:embed="rId2">
            <a:extLst>
              <a:ext uri="{28A0092B-C50C-407E-A947-70E740481C1C}">
                <a14:useLocalDpi xmlns:a14="http://schemas.microsoft.com/office/drawing/2010/main" val="0"/>
              </a:ext>
            </a:extLst>
          </a:blip>
          <a:srcRect t="11664"/>
          <a:stretch/>
        </p:blipFill>
        <p:spPr bwMode="auto">
          <a:xfrm>
            <a:off x="2637737" y="1517562"/>
            <a:ext cx="5675010" cy="520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2"/>
          <p:cNvSpPr txBox="1">
            <a:spLocks noChangeArrowheads="1"/>
          </p:cNvSpPr>
          <p:nvPr/>
        </p:nvSpPr>
        <p:spPr bwMode="auto">
          <a:xfrm>
            <a:off x="608482" y="1597464"/>
            <a:ext cx="6305823" cy="769441"/>
          </a:xfrm>
          <a:prstGeom prst="rect">
            <a:avLst/>
          </a:prstGeom>
          <a:solidFill>
            <a:schemeClr val="bg1"/>
          </a:solidFill>
          <a:ln>
            <a:noFill/>
          </a:ln>
          <a:extLst/>
        </p:spPr>
        <p:txBody>
          <a:bodyPr wrap="square">
            <a:spAutoFit/>
          </a:bodyPr>
          <a:lstStyle>
            <a:lvl1pPr>
              <a:defRPr sz="1400">
                <a:solidFill>
                  <a:schemeClr val="tx1"/>
                </a:solidFill>
                <a:latin typeface="Times New Roman" charset="0"/>
                <a:ea typeface="ＭＳ Ｐゴシック" charset="0"/>
                <a:cs typeface="ＭＳ Ｐゴシック" charset="0"/>
              </a:defRPr>
            </a:lvl1pPr>
            <a:lvl2pPr marL="742950" indent="-285750">
              <a:defRPr sz="1400">
                <a:solidFill>
                  <a:schemeClr val="tx1"/>
                </a:solidFill>
                <a:latin typeface="Times New Roman" charset="0"/>
                <a:ea typeface="ＭＳ Ｐゴシック" charset="0"/>
              </a:defRPr>
            </a:lvl2pPr>
            <a:lvl3pPr marL="1143000" indent="-228600">
              <a:defRPr sz="1400">
                <a:solidFill>
                  <a:schemeClr val="tx1"/>
                </a:solidFill>
                <a:latin typeface="Times New Roman" charset="0"/>
                <a:ea typeface="ＭＳ Ｐゴシック" charset="0"/>
              </a:defRPr>
            </a:lvl3pPr>
            <a:lvl4pPr marL="1600200" indent="-228600">
              <a:defRPr sz="1400">
                <a:solidFill>
                  <a:schemeClr val="tx1"/>
                </a:solidFill>
                <a:latin typeface="Times New Roman" charset="0"/>
                <a:ea typeface="ＭＳ Ｐゴシック" charset="0"/>
              </a:defRPr>
            </a:lvl4pPr>
            <a:lvl5pPr marL="2057400" indent="-228600">
              <a:defRPr sz="1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1400">
                <a:solidFill>
                  <a:schemeClr val="tx1"/>
                </a:solidFill>
                <a:latin typeface="Times New Roman" charset="0"/>
                <a:ea typeface="ＭＳ Ｐゴシック" charset="0"/>
              </a:defRPr>
            </a:lvl9pPr>
          </a:lstStyle>
          <a:p>
            <a:r>
              <a:rPr lang="en-US" sz="2400" b="1" dirty="0" smtClean="0">
                <a:solidFill>
                  <a:srgbClr val="0000FF"/>
                </a:solidFill>
                <a:effectLst>
                  <a:outerShdw blurRad="38100" dist="38100" dir="2700000" algn="tl">
                    <a:srgbClr val="DDDDDD"/>
                  </a:outerShdw>
                </a:effectLst>
                <a:latin typeface="Arial" charset="0"/>
              </a:rPr>
              <a:t>Activity 3: Magnetic </a:t>
            </a:r>
            <a:r>
              <a:rPr lang="en-US" sz="2400" b="1" dirty="0">
                <a:solidFill>
                  <a:srgbClr val="0000FF"/>
                </a:solidFill>
                <a:effectLst>
                  <a:outerShdw blurRad="38100" dist="38100" dir="2700000" algn="tl">
                    <a:srgbClr val="DDDDDD"/>
                  </a:outerShdw>
                </a:effectLst>
                <a:latin typeface="Arial" charset="0"/>
              </a:rPr>
              <a:t>Sunspots Lab Sheet</a:t>
            </a:r>
            <a:endParaRPr lang="en-US" sz="2400" dirty="0">
              <a:latin typeface="Arial"/>
            </a:endParaRPr>
          </a:p>
          <a:p>
            <a:r>
              <a:rPr lang="en-US" sz="2000" b="1" dirty="0" smtClean="0">
                <a:solidFill>
                  <a:srgbClr val="FF0000"/>
                </a:solidFill>
                <a:latin typeface="Arial"/>
                <a:cs typeface="Arial"/>
              </a:rPr>
              <a:t>Model the magnetic </a:t>
            </a:r>
            <a:r>
              <a:rPr lang="en-US" sz="2000" b="1" dirty="0">
                <a:solidFill>
                  <a:srgbClr val="FF0000"/>
                </a:solidFill>
                <a:latin typeface="Arial"/>
                <a:cs typeface="Arial"/>
              </a:rPr>
              <a:t>f</a:t>
            </a:r>
            <a:r>
              <a:rPr lang="en-US" sz="2000" b="1" dirty="0" smtClean="0">
                <a:solidFill>
                  <a:srgbClr val="FF0000"/>
                </a:solidFill>
                <a:latin typeface="Arial"/>
                <a:cs typeface="Arial"/>
              </a:rPr>
              <a:t>ield of sunspots </a:t>
            </a:r>
            <a:endParaRPr lang="en-US" sz="2000" b="1" dirty="0">
              <a:solidFill>
                <a:srgbClr val="FF0000"/>
              </a:solidFill>
              <a:latin typeface="Arial"/>
              <a:cs typeface="Arial"/>
            </a:endParaRPr>
          </a:p>
        </p:txBody>
      </p:sp>
      <p:sp>
        <p:nvSpPr>
          <p:cNvPr id="5" name="TextBox 4"/>
          <p:cNvSpPr txBox="1"/>
          <p:nvPr/>
        </p:nvSpPr>
        <p:spPr>
          <a:xfrm>
            <a:off x="608482" y="2366905"/>
            <a:ext cx="2330528" cy="2677656"/>
          </a:xfrm>
          <a:prstGeom prst="rect">
            <a:avLst/>
          </a:prstGeom>
          <a:noFill/>
        </p:spPr>
        <p:txBody>
          <a:bodyPr wrap="square" rtlCol="0">
            <a:spAutoFit/>
          </a:bodyPr>
          <a:lstStyle/>
          <a:p>
            <a:pPr marL="342900" indent="-342900">
              <a:buFont typeface="+mj-lt"/>
              <a:buAutoNum type="arabicPeriod"/>
            </a:pPr>
            <a:r>
              <a:rPr lang="en-US" sz="1400" dirty="0" smtClean="0">
                <a:latin typeface="Arial"/>
              </a:rPr>
              <a:t>Line up a horseshoe magnet or two bar magnets with the north and south pole designations on the sunspot pair image.</a:t>
            </a:r>
          </a:p>
          <a:p>
            <a:pPr marL="342900" indent="-342900">
              <a:buFont typeface="+mj-lt"/>
              <a:buAutoNum type="arabicPeriod"/>
            </a:pPr>
            <a:endParaRPr lang="en-US" sz="1400" dirty="0">
              <a:latin typeface="Arial"/>
            </a:endParaRPr>
          </a:p>
          <a:p>
            <a:pPr marL="342900" indent="-342900">
              <a:buFont typeface="+mj-lt"/>
              <a:buAutoNum type="arabicPeriod"/>
            </a:pPr>
            <a:r>
              <a:rPr lang="en-US" sz="1400" dirty="0" smtClean="0">
                <a:latin typeface="Arial"/>
              </a:rPr>
              <a:t>Use the </a:t>
            </a:r>
            <a:r>
              <a:rPr lang="en-US" sz="1400" dirty="0">
                <a:latin typeface="Arial"/>
              </a:rPr>
              <a:t>compass, as </a:t>
            </a:r>
            <a:r>
              <a:rPr lang="en-US" sz="1400" dirty="0" smtClean="0">
                <a:latin typeface="Arial"/>
              </a:rPr>
              <a:t>you </a:t>
            </a:r>
            <a:r>
              <a:rPr lang="en-US" sz="1400" dirty="0">
                <a:latin typeface="Arial"/>
              </a:rPr>
              <a:t>did </a:t>
            </a:r>
            <a:r>
              <a:rPr lang="en-US" sz="1400" dirty="0" smtClean="0">
                <a:latin typeface="Arial"/>
              </a:rPr>
              <a:t>in Activity 2, to draw the magnetic field lines</a:t>
            </a:r>
            <a:r>
              <a:rPr lang="en-US" sz="1400" dirty="0">
                <a:latin typeface="Arial"/>
              </a:rPr>
              <a:t> </a:t>
            </a:r>
            <a:r>
              <a:rPr lang="en-US" sz="1400" dirty="0" smtClean="0">
                <a:latin typeface="Arial"/>
              </a:rPr>
              <a:t>between the sunspot pair.</a:t>
            </a:r>
          </a:p>
        </p:txBody>
      </p:sp>
    </p:spTree>
    <p:extLst>
      <p:ext uri="{BB962C8B-B14F-4D97-AF65-F5344CB8AC3E}">
        <p14:creationId xmlns:p14="http://schemas.microsoft.com/office/powerpoint/2010/main" val="192090962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64C2A6-3725-CA43-8E85-004F29F3312D}" type="slidenum">
              <a:rPr lang="en-US" smtClean="0"/>
              <a:t>160</a:t>
            </a:fld>
            <a:endParaRPr lang="en-US" dirty="0"/>
          </a:p>
        </p:txBody>
      </p:sp>
      <p:sp>
        <p:nvSpPr>
          <p:cNvPr id="3" name="Content Placeholder 2"/>
          <p:cNvSpPr txBox="1">
            <a:spLocks/>
          </p:cNvSpPr>
          <p:nvPr/>
        </p:nvSpPr>
        <p:spPr>
          <a:xfrm>
            <a:off x="388334" y="2514600"/>
            <a:ext cx="8087970" cy="3942743"/>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mj-lt"/>
              <a:buAutoNum type="arabicPeriod"/>
            </a:pPr>
            <a:r>
              <a:rPr lang="en-US" sz="1400" dirty="0" smtClean="0">
                <a:latin typeface="Arial"/>
                <a:cs typeface="Arial"/>
              </a:rPr>
              <a:t>Explain how this activity proves that magnetic fields exist even though we can’t see them.</a:t>
            </a:r>
          </a:p>
          <a:p>
            <a:pPr marL="0" indent="0">
              <a:buFont typeface="Arial"/>
              <a:buNone/>
            </a:pPr>
            <a:endParaRPr lang="en-US" sz="1400" dirty="0" smtClean="0">
              <a:latin typeface="Arial"/>
              <a:cs typeface="Arial"/>
            </a:endParaRPr>
          </a:p>
          <a:p>
            <a:pPr marL="0" indent="0">
              <a:buFont typeface="Arial"/>
              <a:buNone/>
            </a:pPr>
            <a:endParaRPr lang="en-US" sz="1400" dirty="0" smtClean="0">
              <a:latin typeface="Arial"/>
              <a:cs typeface="Arial"/>
            </a:endParaRPr>
          </a:p>
          <a:p>
            <a:pPr>
              <a:buFont typeface="+mj-lt"/>
              <a:buAutoNum type="arabicPeriod"/>
            </a:pPr>
            <a:r>
              <a:rPr lang="en-US" sz="1400" dirty="0" smtClean="0">
                <a:latin typeface="Arial"/>
                <a:cs typeface="Arial"/>
              </a:rPr>
              <a:t>At which pole (N or S, + or -) do the magnetic field lines start? Which pole are the magnetic field lines attracted to (N or S, + or -)? Is this direction the same for all magnetic field lines?</a:t>
            </a:r>
          </a:p>
          <a:p>
            <a:pPr marL="0" indent="0">
              <a:buFont typeface="Arial"/>
              <a:buNone/>
            </a:pPr>
            <a:endParaRPr lang="en-US" sz="1400" dirty="0" smtClean="0">
              <a:latin typeface="Arial"/>
              <a:cs typeface="Arial"/>
            </a:endParaRPr>
          </a:p>
          <a:p>
            <a:pPr marL="0" indent="0">
              <a:buFont typeface="Arial"/>
              <a:buNone/>
            </a:pPr>
            <a:endParaRPr lang="en-US" sz="1400" dirty="0" smtClean="0">
              <a:latin typeface="Arial"/>
              <a:cs typeface="Arial"/>
            </a:endParaRPr>
          </a:p>
          <a:p>
            <a:pPr>
              <a:buFont typeface="+mj-lt"/>
              <a:buAutoNum type="arabicPeriod"/>
            </a:pPr>
            <a:r>
              <a:rPr lang="en-US" sz="1400" dirty="0" smtClean="0">
                <a:latin typeface="Arial"/>
                <a:cs typeface="Arial"/>
              </a:rPr>
              <a:t>Describe how magnetic field lines are arranged – are they random or in a pattern? What happens to magnetic field lines directly at the poles? Explain with evidence.</a:t>
            </a:r>
          </a:p>
          <a:p>
            <a:pPr marL="0" indent="0">
              <a:buFont typeface="Arial"/>
              <a:buNone/>
            </a:pPr>
            <a:endParaRPr lang="en-US" sz="1400" dirty="0" smtClean="0">
              <a:latin typeface="Arial"/>
              <a:cs typeface="Arial"/>
            </a:endParaRPr>
          </a:p>
          <a:p>
            <a:pPr marL="0" indent="0">
              <a:buFont typeface="Arial"/>
              <a:buNone/>
            </a:pPr>
            <a:endParaRPr lang="en-US" sz="1400" dirty="0" smtClean="0">
              <a:latin typeface="Arial"/>
              <a:cs typeface="Arial"/>
            </a:endParaRPr>
          </a:p>
          <a:p>
            <a:pPr>
              <a:buFont typeface="+mj-lt"/>
              <a:buAutoNum type="arabicPeriod"/>
            </a:pPr>
            <a:r>
              <a:rPr lang="en-US" sz="1400" dirty="0" smtClean="0">
                <a:latin typeface="Arial"/>
                <a:cs typeface="Arial"/>
              </a:rPr>
              <a:t>Summarize the relationship between magnetic fields and sunspots. Explain how sunspots are </a:t>
            </a:r>
            <a:r>
              <a:rPr lang="en-US" sz="1400" dirty="0" smtClean="0">
                <a:cs typeface="Arial"/>
              </a:rPr>
              <a:t>a</a:t>
            </a:r>
            <a:r>
              <a:rPr lang="en-US" sz="1400" dirty="0" smtClean="0">
                <a:latin typeface="Arial"/>
                <a:cs typeface="Arial"/>
              </a:rPr>
              <a:t> source of space weather, such as “solar storms”.</a:t>
            </a:r>
          </a:p>
          <a:p>
            <a:pPr>
              <a:buFont typeface="+mj-lt"/>
              <a:buAutoNum type="arabicPeriod"/>
            </a:pPr>
            <a:endParaRPr lang="en-US" sz="1200" dirty="0"/>
          </a:p>
        </p:txBody>
      </p:sp>
      <p:sp>
        <p:nvSpPr>
          <p:cNvPr id="4" name="Rectangle 3"/>
          <p:cNvSpPr/>
          <p:nvPr/>
        </p:nvSpPr>
        <p:spPr>
          <a:xfrm>
            <a:off x="388334" y="1728934"/>
            <a:ext cx="8319146" cy="830997"/>
          </a:xfrm>
          <a:prstGeom prst="rect">
            <a:avLst/>
          </a:prstGeom>
        </p:spPr>
        <p:txBody>
          <a:bodyPr wrap="square">
            <a:spAutoFit/>
          </a:bodyPr>
          <a:lstStyle/>
          <a:p>
            <a:pPr>
              <a:defRPr/>
            </a:pPr>
            <a:r>
              <a:rPr lang="en-US" sz="2400" b="1" dirty="0">
                <a:solidFill>
                  <a:srgbClr val="0000FF"/>
                </a:solidFill>
                <a:effectLst>
                  <a:outerShdw blurRad="38100" dist="38100" dir="2700000" algn="tl">
                    <a:srgbClr val="DDDDDD"/>
                  </a:outerShdw>
                </a:effectLst>
                <a:latin typeface="Arial" charset="0"/>
              </a:rPr>
              <a:t>Discussion: What did your team </a:t>
            </a:r>
            <a:r>
              <a:rPr lang="en-US" sz="2400" b="1" dirty="0" smtClean="0">
                <a:solidFill>
                  <a:srgbClr val="0000FF"/>
                </a:solidFill>
                <a:effectLst>
                  <a:outerShdw blurRad="38100" dist="38100" dir="2700000" algn="tl">
                    <a:srgbClr val="DDDDDD"/>
                  </a:outerShdw>
                </a:effectLst>
                <a:latin typeface="Arial" charset="0"/>
              </a:rPr>
              <a:t>discover</a:t>
            </a:r>
          </a:p>
          <a:p>
            <a:pPr>
              <a:defRPr/>
            </a:pPr>
            <a:r>
              <a:rPr lang="en-US" sz="2400" b="1" dirty="0" smtClean="0">
                <a:solidFill>
                  <a:srgbClr val="0000FF"/>
                </a:solidFill>
                <a:effectLst>
                  <a:outerShdw blurRad="38100" dist="38100" dir="2700000" algn="tl">
                    <a:srgbClr val="DDDDDD"/>
                  </a:outerShdw>
                </a:effectLst>
                <a:latin typeface="Arial" charset="0"/>
              </a:rPr>
              <a:t>about </a:t>
            </a:r>
            <a:r>
              <a:rPr lang="en-US" sz="2400" b="1" dirty="0">
                <a:solidFill>
                  <a:srgbClr val="0000FF"/>
                </a:solidFill>
                <a:effectLst>
                  <a:outerShdw blurRad="38100" dist="38100" dir="2700000" algn="tl">
                    <a:srgbClr val="DDDDDD"/>
                  </a:outerShdw>
                </a:effectLst>
                <a:latin typeface="Arial" charset="0"/>
              </a:rPr>
              <a:t>magnetic fields?</a:t>
            </a:r>
            <a:endParaRPr lang="en-US" sz="2400" dirty="0">
              <a:solidFill>
                <a:srgbClr val="0000FF"/>
              </a:solidFill>
              <a:effectLst>
                <a:outerShdw blurRad="38100" dist="38100" dir="2700000" algn="tl">
                  <a:srgbClr val="DDDDDD"/>
                </a:outerShdw>
              </a:effectLst>
              <a:latin typeface="Arial" charset="0"/>
            </a:endParaRPr>
          </a:p>
        </p:txBody>
      </p:sp>
      <p:pic>
        <p:nvPicPr>
          <p:cNvPr id="5" name="Picture 5" descr="Exploring_Magnetism_img_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69617" y="1594706"/>
            <a:ext cx="1098550" cy="877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989392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964C2A6-3725-CA43-8E85-004F29F3312D}" type="slidenum">
              <a:rPr lang="en-US" smtClean="0"/>
              <a:t>150</a:t>
            </a:fld>
            <a:endParaRPr lang="en-US" dirty="0"/>
          </a:p>
        </p:txBody>
      </p:sp>
      <p:sp>
        <p:nvSpPr>
          <p:cNvPr id="5" name="Rectangle 4"/>
          <p:cNvSpPr>
            <a:spLocks noChangeArrowheads="1"/>
          </p:cNvSpPr>
          <p:nvPr/>
        </p:nvSpPr>
        <p:spPr bwMode="auto">
          <a:xfrm>
            <a:off x="476883" y="1828800"/>
            <a:ext cx="8001000" cy="762000"/>
          </a:xfrm>
          <a:prstGeom prst="rect">
            <a:avLst/>
          </a:prstGeom>
          <a:noFill/>
          <a:ln>
            <a:noFill/>
          </a:ln>
          <a:effectLst>
            <a:prstShdw prst="shdw17" dist="17961" dir="2700000">
              <a:schemeClr val="accent1">
                <a:gamma/>
                <a:shade val="60000"/>
                <a:invGamma/>
                <a:alpha val="74998"/>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Lst>
        </p:spPr>
        <p:txBody>
          <a:bodyPr anchor="ctr"/>
          <a:lstStyle/>
          <a:p>
            <a:pPr>
              <a:defRPr/>
            </a:pPr>
            <a:r>
              <a:rPr lang="en-US" sz="2400" b="1" dirty="0" smtClean="0">
                <a:effectLst>
                  <a:outerShdw blurRad="38100" dist="38100" dir="2700000" algn="tl">
                    <a:srgbClr val="DDDDDD"/>
                  </a:outerShdw>
                </a:effectLst>
                <a:latin typeface="Arial"/>
                <a:cs typeface="Arial"/>
              </a:rPr>
              <a:t>Materials:  </a:t>
            </a:r>
            <a:r>
              <a:rPr lang="en-US" dirty="0" smtClean="0">
                <a:latin typeface="Arial"/>
                <a:cs typeface="Arial"/>
              </a:rPr>
              <a:t>Each </a:t>
            </a:r>
            <a:r>
              <a:rPr lang="en-US" dirty="0">
                <a:latin typeface="Arial"/>
                <a:cs typeface="Arial"/>
              </a:rPr>
              <a:t>team </a:t>
            </a:r>
            <a:r>
              <a:rPr lang="en-US" dirty="0" smtClean="0">
                <a:latin typeface="Arial"/>
                <a:cs typeface="Arial"/>
              </a:rPr>
              <a:t>needs </a:t>
            </a:r>
            <a:r>
              <a:rPr lang="en-US" dirty="0">
                <a:latin typeface="Arial"/>
                <a:cs typeface="Arial"/>
              </a:rPr>
              <a:t>the </a:t>
            </a:r>
            <a:r>
              <a:rPr lang="en-US" dirty="0" smtClean="0">
                <a:latin typeface="Arial"/>
                <a:cs typeface="Arial"/>
              </a:rPr>
              <a:t>following activity items:</a:t>
            </a:r>
            <a:endParaRPr lang="en-US" sz="2000" dirty="0">
              <a:latin typeface="Arial"/>
              <a:cs typeface="Arial"/>
            </a:endParaRPr>
          </a:p>
        </p:txBody>
      </p:sp>
      <p:sp>
        <p:nvSpPr>
          <p:cNvPr id="6" name="TextBox 5"/>
          <p:cNvSpPr txBox="1"/>
          <p:nvPr/>
        </p:nvSpPr>
        <p:spPr>
          <a:xfrm>
            <a:off x="6400801" y="2819400"/>
            <a:ext cx="2285999" cy="2862323"/>
          </a:xfrm>
          <a:prstGeom prst="rect">
            <a:avLst/>
          </a:prstGeom>
          <a:noFill/>
          <a:ln>
            <a:solidFill>
              <a:srgbClr val="0000FF"/>
            </a:solidFill>
          </a:ln>
        </p:spPr>
        <p:txBody>
          <a:bodyPr wrap="square" rtlCol="0">
            <a:spAutoFit/>
          </a:bodyPr>
          <a:lstStyle/>
          <a:p>
            <a:pPr algn="ctr"/>
            <a:r>
              <a:rPr lang="en-US" b="1" dirty="0" smtClean="0">
                <a:solidFill>
                  <a:srgbClr val="0000FF"/>
                </a:solidFill>
                <a:latin typeface="Arial"/>
                <a:cs typeface="Arial"/>
              </a:rPr>
              <a:t>Activity 3: Magnetic Sunspots</a:t>
            </a:r>
          </a:p>
          <a:p>
            <a:endParaRPr lang="en-US" dirty="0" smtClean="0">
              <a:latin typeface="Arial"/>
              <a:cs typeface="Arial"/>
            </a:endParaRPr>
          </a:p>
          <a:p>
            <a:pPr marL="800100" lvl="1" indent="-342900">
              <a:buFont typeface="+mj-lt"/>
              <a:buAutoNum type="arabicParenR"/>
              <a:defRPr/>
            </a:pPr>
            <a:r>
              <a:rPr lang="en-US" dirty="0" smtClean="0">
                <a:latin typeface="Arial"/>
                <a:cs typeface="Arial"/>
              </a:rPr>
              <a:t>2 sunspot </a:t>
            </a:r>
            <a:r>
              <a:rPr lang="en-US" dirty="0">
                <a:latin typeface="Arial"/>
                <a:cs typeface="Arial"/>
              </a:rPr>
              <a:t>field </a:t>
            </a:r>
            <a:r>
              <a:rPr lang="en-US" dirty="0" smtClean="0">
                <a:latin typeface="Arial"/>
                <a:cs typeface="Arial"/>
              </a:rPr>
              <a:t>papers </a:t>
            </a:r>
          </a:p>
          <a:p>
            <a:pPr marL="800100" lvl="1" indent="-342900">
              <a:buFont typeface="+mj-lt"/>
              <a:buAutoNum type="arabicParenR"/>
              <a:defRPr/>
            </a:pPr>
            <a:r>
              <a:rPr lang="en-US" dirty="0" smtClean="0">
                <a:latin typeface="Arial"/>
                <a:cs typeface="Arial"/>
              </a:rPr>
              <a:t>1 </a:t>
            </a:r>
            <a:r>
              <a:rPr lang="en-US" dirty="0">
                <a:latin typeface="Arial"/>
                <a:cs typeface="Arial"/>
              </a:rPr>
              <a:t>horseshoe or 2 bar magnets</a:t>
            </a:r>
          </a:p>
          <a:p>
            <a:pPr marL="800100" lvl="1" indent="-342900">
              <a:buFont typeface="+mj-lt"/>
              <a:buAutoNum type="arabicParenR"/>
              <a:defRPr/>
            </a:pPr>
            <a:r>
              <a:rPr lang="en-US" dirty="0">
                <a:latin typeface="Arial"/>
                <a:cs typeface="Arial"/>
              </a:rPr>
              <a:t>c</a:t>
            </a:r>
            <a:r>
              <a:rPr lang="en-US" dirty="0" smtClean="0">
                <a:latin typeface="Arial"/>
                <a:cs typeface="Arial"/>
              </a:rPr>
              <a:t>ompass</a:t>
            </a:r>
          </a:p>
          <a:p>
            <a:pPr marL="800100" lvl="1" indent="-342900">
              <a:buFont typeface="+mj-lt"/>
              <a:buAutoNum type="arabicParenR"/>
              <a:defRPr/>
            </a:pPr>
            <a:r>
              <a:rPr lang="en-US" dirty="0">
                <a:latin typeface="Arial"/>
                <a:cs typeface="Arial"/>
              </a:rPr>
              <a:t>p</a:t>
            </a:r>
            <a:r>
              <a:rPr lang="en-US" dirty="0" smtClean="0">
                <a:latin typeface="Arial"/>
                <a:cs typeface="Arial"/>
              </a:rPr>
              <a:t>encil</a:t>
            </a:r>
          </a:p>
        </p:txBody>
      </p:sp>
      <p:sp>
        <p:nvSpPr>
          <p:cNvPr id="7" name="TextBox 6"/>
          <p:cNvSpPr txBox="1"/>
          <p:nvPr/>
        </p:nvSpPr>
        <p:spPr>
          <a:xfrm>
            <a:off x="3412359" y="2819400"/>
            <a:ext cx="2590800" cy="3416320"/>
          </a:xfrm>
          <a:prstGeom prst="rect">
            <a:avLst/>
          </a:prstGeom>
          <a:noFill/>
          <a:ln>
            <a:solidFill>
              <a:srgbClr val="0000FF"/>
            </a:solidFill>
          </a:ln>
        </p:spPr>
        <p:txBody>
          <a:bodyPr wrap="square" rtlCol="0">
            <a:spAutoFit/>
          </a:bodyPr>
          <a:lstStyle/>
          <a:p>
            <a:pPr algn="ctr"/>
            <a:r>
              <a:rPr lang="en-US" b="1" dirty="0" smtClean="0">
                <a:solidFill>
                  <a:srgbClr val="0000FF"/>
                </a:solidFill>
                <a:latin typeface="Arial"/>
                <a:cs typeface="Arial"/>
              </a:rPr>
              <a:t>Activity 2: Observing Magnetic Field Lines</a:t>
            </a:r>
          </a:p>
          <a:p>
            <a:endParaRPr lang="en-US" dirty="0" smtClean="0">
              <a:latin typeface="Arial"/>
              <a:cs typeface="Arial"/>
            </a:endParaRPr>
          </a:p>
          <a:p>
            <a:pPr marL="800100" lvl="1" indent="-342900">
              <a:buFont typeface="+mj-lt"/>
              <a:buAutoNum type="arabicParenR"/>
              <a:defRPr/>
            </a:pPr>
            <a:r>
              <a:rPr lang="en-US" dirty="0" smtClean="0">
                <a:latin typeface="Arial"/>
                <a:cs typeface="Arial"/>
              </a:rPr>
              <a:t>4 </a:t>
            </a:r>
            <a:r>
              <a:rPr lang="en-US" dirty="0">
                <a:latin typeface="Arial"/>
                <a:cs typeface="Arial"/>
              </a:rPr>
              <a:t>pieces of 8.5”x11” </a:t>
            </a:r>
            <a:r>
              <a:rPr lang="en-US" dirty="0" smtClean="0">
                <a:latin typeface="Arial"/>
                <a:cs typeface="Arial"/>
              </a:rPr>
              <a:t>paper </a:t>
            </a:r>
          </a:p>
          <a:p>
            <a:pPr marL="800100" lvl="1" indent="-342900">
              <a:buFont typeface="+mj-lt"/>
              <a:buAutoNum type="arabicParenR"/>
              <a:defRPr/>
            </a:pPr>
            <a:r>
              <a:rPr lang="en-US" dirty="0">
                <a:latin typeface="Arial"/>
                <a:cs typeface="Arial"/>
              </a:rPr>
              <a:t>t</a:t>
            </a:r>
            <a:r>
              <a:rPr lang="en-US" dirty="0" smtClean="0">
                <a:latin typeface="Arial"/>
                <a:cs typeface="Arial"/>
              </a:rPr>
              <a:t>ape</a:t>
            </a:r>
          </a:p>
          <a:p>
            <a:pPr marL="800100" lvl="1" indent="-342900">
              <a:buFont typeface="+mj-lt"/>
              <a:buAutoNum type="arabicParenR"/>
              <a:defRPr/>
            </a:pPr>
            <a:r>
              <a:rPr lang="en-US" dirty="0" smtClean="0">
                <a:latin typeface="Arial"/>
                <a:cs typeface="Arial"/>
              </a:rPr>
              <a:t>2 </a:t>
            </a:r>
            <a:r>
              <a:rPr lang="en-US" dirty="0">
                <a:latin typeface="Arial"/>
                <a:cs typeface="Arial"/>
              </a:rPr>
              <a:t>bar magnets</a:t>
            </a:r>
          </a:p>
          <a:p>
            <a:pPr marL="800100" lvl="1" indent="-342900">
              <a:buFont typeface="+mj-lt"/>
              <a:buAutoNum type="arabicParenR"/>
              <a:defRPr/>
            </a:pPr>
            <a:r>
              <a:rPr lang="en-US" dirty="0">
                <a:latin typeface="Arial"/>
                <a:cs typeface="Arial"/>
              </a:rPr>
              <a:t>c</a:t>
            </a:r>
            <a:r>
              <a:rPr lang="en-US" dirty="0" smtClean="0">
                <a:latin typeface="Arial"/>
                <a:cs typeface="Arial"/>
              </a:rPr>
              <a:t>ompass</a:t>
            </a:r>
          </a:p>
          <a:p>
            <a:pPr marL="800100" lvl="1" indent="-342900">
              <a:buFont typeface="+mj-lt"/>
              <a:buAutoNum type="arabicParenR"/>
              <a:defRPr/>
            </a:pPr>
            <a:r>
              <a:rPr lang="en-US" dirty="0" smtClean="0">
                <a:latin typeface="Arial"/>
                <a:cs typeface="Arial"/>
              </a:rPr>
              <a:t>plastic Wrap</a:t>
            </a:r>
          </a:p>
          <a:p>
            <a:pPr marL="800100" lvl="1" indent="-342900">
              <a:buFont typeface="+mj-lt"/>
              <a:buAutoNum type="arabicParenR"/>
              <a:defRPr/>
            </a:pPr>
            <a:r>
              <a:rPr lang="en-US" dirty="0">
                <a:latin typeface="Arial"/>
                <a:cs typeface="Arial"/>
              </a:rPr>
              <a:t>i</a:t>
            </a:r>
            <a:r>
              <a:rPr lang="en-US" dirty="0" smtClean="0">
                <a:latin typeface="Arial"/>
                <a:cs typeface="Arial"/>
              </a:rPr>
              <a:t>ron filings</a:t>
            </a:r>
          </a:p>
          <a:p>
            <a:pPr marL="800100" lvl="1" indent="-342900">
              <a:buFont typeface="+mj-lt"/>
              <a:buAutoNum type="arabicParenR"/>
              <a:defRPr/>
            </a:pPr>
            <a:r>
              <a:rPr lang="en-US" dirty="0">
                <a:latin typeface="Arial"/>
                <a:cs typeface="Arial"/>
              </a:rPr>
              <a:t>s</a:t>
            </a:r>
            <a:r>
              <a:rPr lang="en-US" dirty="0" smtClean="0">
                <a:latin typeface="Arial"/>
                <a:cs typeface="Arial"/>
              </a:rPr>
              <a:t>mall Box</a:t>
            </a:r>
          </a:p>
          <a:p>
            <a:pPr marL="800100" lvl="1" indent="-342900">
              <a:buFont typeface="+mj-lt"/>
              <a:buAutoNum type="arabicParenR"/>
              <a:defRPr/>
            </a:pPr>
            <a:r>
              <a:rPr lang="en-US" dirty="0">
                <a:latin typeface="Arial"/>
                <a:cs typeface="Arial"/>
              </a:rPr>
              <a:t>p</a:t>
            </a:r>
            <a:r>
              <a:rPr lang="en-US" dirty="0" smtClean="0">
                <a:latin typeface="Arial"/>
                <a:cs typeface="Arial"/>
              </a:rPr>
              <a:t>encil</a:t>
            </a:r>
            <a:endParaRPr lang="en-US" dirty="0">
              <a:latin typeface="Arial"/>
            </a:endParaRPr>
          </a:p>
        </p:txBody>
      </p:sp>
      <p:sp>
        <p:nvSpPr>
          <p:cNvPr id="8" name="TextBox 7"/>
          <p:cNvSpPr txBox="1"/>
          <p:nvPr/>
        </p:nvSpPr>
        <p:spPr>
          <a:xfrm>
            <a:off x="609600" y="2819400"/>
            <a:ext cx="2405117" cy="2862323"/>
          </a:xfrm>
          <a:prstGeom prst="rect">
            <a:avLst/>
          </a:prstGeom>
          <a:noFill/>
          <a:ln>
            <a:solidFill>
              <a:srgbClr val="0000FF"/>
            </a:solidFill>
          </a:ln>
        </p:spPr>
        <p:txBody>
          <a:bodyPr wrap="square" rtlCol="0">
            <a:spAutoFit/>
          </a:bodyPr>
          <a:lstStyle/>
          <a:p>
            <a:pPr algn="ctr"/>
            <a:r>
              <a:rPr lang="en-US" b="1" dirty="0" smtClean="0">
                <a:solidFill>
                  <a:srgbClr val="0000FF"/>
                </a:solidFill>
                <a:latin typeface="Arial"/>
                <a:cs typeface="Arial"/>
              </a:rPr>
              <a:t>Activity 1: Exploring Magnetic Poles</a:t>
            </a:r>
          </a:p>
          <a:p>
            <a:pPr algn="ctr"/>
            <a:endParaRPr lang="en-US" dirty="0" smtClean="0">
              <a:latin typeface="Arial"/>
              <a:cs typeface="Arial"/>
            </a:endParaRPr>
          </a:p>
          <a:p>
            <a:pPr marL="800100" lvl="1" indent="-342900">
              <a:buFont typeface="+mj-lt"/>
              <a:buAutoNum type="arabicParenR"/>
              <a:defRPr/>
            </a:pPr>
            <a:r>
              <a:rPr lang="en-US" dirty="0">
                <a:latin typeface="Arial"/>
                <a:cs typeface="Arial"/>
              </a:rPr>
              <a:t>m</a:t>
            </a:r>
            <a:r>
              <a:rPr lang="en-US" dirty="0" smtClean="0">
                <a:latin typeface="Arial"/>
                <a:cs typeface="Arial"/>
              </a:rPr>
              <a:t>agnaprobe </a:t>
            </a:r>
          </a:p>
          <a:p>
            <a:pPr marL="800100" lvl="1" indent="-342900">
              <a:buFont typeface="+mj-lt"/>
              <a:buAutoNum type="arabicParenR"/>
              <a:defRPr/>
            </a:pPr>
            <a:r>
              <a:rPr lang="en-US" dirty="0" smtClean="0">
                <a:latin typeface="Arial"/>
                <a:cs typeface="Arial"/>
              </a:rPr>
              <a:t>1 bar magnet</a:t>
            </a:r>
          </a:p>
          <a:p>
            <a:pPr marL="800100" lvl="1" indent="-342900">
              <a:buFont typeface="+mj-lt"/>
              <a:buAutoNum type="arabicParenR"/>
              <a:defRPr/>
            </a:pPr>
            <a:r>
              <a:rPr lang="en-US" dirty="0">
                <a:latin typeface="Arial"/>
                <a:cs typeface="Arial"/>
              </a:rPr>
              <a:t>1 </a:t>
            </a:r>
            <a:r>
              <a:rPr lang="en-US" dirty="0" smtClean="0">
                <a:latin typeface="Arial"/>
                <a:cs typeface="Arial"/>
              </a:rPr>
              <a:t>flat magnet</a:t>
            </a:r>
          </a:p>
          <a:p>
            <a:pPr marL="800100" lvl="1" indent="-342900">
              <a:buFont typeface="+mj-lt"/>
              <a:buAutoNum type="arabicParenR"/>
              <a:defRPr/>
            </a:pPr>
            <a:r>
              <a:rPr lang="en-US" dirty="0">
                <a:latin typeface="Arial"/>
                <a:ea typeface="ＭＳ Ｐゴシック" charset="0"/>
                <a:cs typeface="Arial"/>
              </a:rPr>
              <a:t>3-D </a:t>
            </a:r>
            <a:r>
              <a:rPr lang="en-US" dirty="0" smtClean="0">
                <a:latin typeface="Arial"/>
                <a:ea typeface="ＭＳ Ｐゴシック" charset="0"/>
                <a:cs typeface="Arial"/>
              </a:rPr>
              <a:t>circle </a:t>
            </a:r>
            <a:r>
              <a:rPr lang="en-US" dirty="0">
                <a:latin typeface="Arial"/>
                <a:ea typeface="ＭＳ Ｐゴシック" charset="0"/>
                <a:cs typeface="Arial"/>
              </a:rPr>
              <a:t>magnet</a:t>
            </a:r>
            <a:endParaRPr lang="en-US" dirty="0">
              <a:latin typeface="Arial"/>
              <a:cs typeface="Arial"/>
            </a:endParaRPr>
          </a:p>
          <a:p>
            <a:pPr marL="800100" lvl="1" indent="-342900">
              <a:buFont typeface="+mj-lt"/>
              <a:buAutoNum type="arabicParenR"/>
              <a:defRPr/>
            </a:pPr>
            <a:r>
              <a:rPr lang="en-US" dirty="0" smtClean="0">
                <a:latin typeface="Arial"/>
                <a:cs typeface="Arial"/>
              </a:rPr>
              <a:t>Lodestone</a:t>
            </a:r>
          </a:p>
          <a:p>
            <a:pPr marL="800100" lvl="1" indent="-342900">
              <a:buFont typeface="+mj-lt"/>
              <a:buAutoNum type="arabicParenR"/>
              <a:defRPr/>
            </a:pPr>
            <a:r>
              <a:rPr lang="en-US" dirty="0">
                <a:latin typeface="Arial"/>
                <a:cs typeface="Arial"/>
              </a:rPr>
              <a:t>p</a:t>
            </a:r>
            <a:r>
              <a:rPr lang="en-US" dirty="0" smtClean="0">
                <a:latin typeface="Arial"/>
                <a:cs typeface="Arial"/>
              </a:rPr>
              <a:t>encil</a:t>
            </a:r>
          </a:p>
        </p:txBody>
      </p:sp>
    </p:spTree>
    <p:extLst>
      <p:ext uri="{BB962C8B-B14F-4D97-AF65-F5344CB8AC3E}">
        <p14:creationId xmlns:p14="http://schemas.microsoft.com/office/powerpoint/2010/main" val="36137399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964C2A6-3725-CA43-8E85-004F29F3312D}" type="slidenum">
              <a:rPr lang="en-US" smtClean="0"/>
              <a:t>151</a:t>
            </a:fld>
            <a:endParaRPr lang="en-US" dirty="0"/>
          </a:p>
        </p:txBody>
      </p:sp>
      <p:sp>
        <p:nvSpPr>
          <p:cNvPr id="5" name="Rectangle 4"/>
          <p:cNvSpPr>
            <a:spLocks noChangeArrowheads="1"/>
          </p:cNvSpPr>
          <p:nvPr/>
        </p:nvSpPr>
        <p:spPr bwMode="auto">
          <a:xfrm>
            <a:off x="452157" y="1666296"/>
            <a:ext cx="3362331" cy="1133706"/>
          </a:xfrm>
          <a:prstGeom prst="rect">
            <a:avLst/>
          </a:prstGeom>
          <a:noFill/>
          <a:ln>
            <a:noFill/>
          </a:ln>
          <a:effectLst>
            <a:prstShdw prst="shdw17" dist="17961" dir="2700000">
              <a:schemeClr val="accent1">
                <a:gamma/>
                <a:shade val="60000"/>
                <a:invGamma/>
                <a:alpha val="74998"/>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Lst>
        </p:spPr>
        <p:txBody>
          <a:bodyPr anchor="ctr"/>
          <a:lstStyle/>
          <a:p>
            <a:pPr eaLnBrk="1" hangingPunct="1">
              <a:defRPr/>
            </a:pPr>
            <a:r>
              <a:rPr lang="en-US" sz="2400" b="1" dirty="0">
                <a:solidFill>
                  <a:srgbClr val="0000FF"/>
                </a:solidFill>
                <a:effectLst>
                  <a:outerShdw blurRad="38100" dist="38100" dir="2700000" algn="tl">
                    <a:srgbClr val="DDDDDD"/>
                  </a:outerShdw>
                </a:effectLst>
                <a:latin typeface="Arial" charset="0"/>
                <a:cs typeface="+mn-cs"/>
              </a:rPr>
              <a:t>Magnets on Earth</a:t>
            </a:r>
            <a:endParaRPr lang="en-US" sz="2400" dirty="0">
              <a:solidFill>
                <a:srgbClr val="0000FF"/>
              </a:solidFill>
              <a:effectLst>
                <a:outerShdw blurRad="38100" dist="38100" dir="2700000" algn="tl">
                  <a:srgbClr val="DDDDDD"/>
                </a:outerShdw>
              </a:effectLst>
              <a:latin typeface="Arial" charset="0"/>
              <a:cs typeface="+mn-cs"/>
            </a:endParaRPr>
          </a:p>
        </p:txBody>
      </p:sp>
      <p:sp>
        <p:nvSpPr>
          <p:cNvPr id="6" name="Text Box 5"/>
          <p:cNvSpPr txBox="1">
            <a:spLocks noChangeArrowheads="1"/>
          </p:cNvSpPr>
          <p:nvPr/>
        </p:nvSpPr>
        <p:spPr bwMode="auto">
          <a:xfrm>
            <a:off x="451225" y="2600741"/>
            <a:ext cx="472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1600" dirty="0" smtClean="0">
                <a:latin typeface="Arial"/>
                <a:cs typeface="Arial"/>
              </a:rPr>
              <a:t>Lodestones </a:t>
            </a:r>
            <a:r>
              <a:rPr lang="en-US" sz="1600" dirty="0">
                <a:latin typeface="Arial"/>
                <a:cs typeface="Arial"/>
              </a:rPr>
              <a:t>are naturally occurring magnetic rocks with the mineral magnetite (Fe</a:t>
            </a:r>
            <a:r>
              <a:rPr lang="en-US" sz="1600" baseline="-25000" dirty="0">
                <a:latin typeface="Arial"/>
                <a:cs typeface="Arial"/>
              </a:rPr>
              <a:t>3</a:t>
            </a:r>
            <a:r>
              <a:rPr lang="en-US" sz="1600" dirty="0">
                <a:latin typeface="Arial"/>
                <a:cs typeface="Arial"/>
              </a:rPr>
              <a:t>O</a:t>
            </a:r>
            <a:r>
              <a:rPr lang="en-US" sz="1600" baseline="-25000" dirty="0">
                <a:latin typeface="Arial"/>
                <a:cs typeface="Arial"/>
              </a:rPr>
              <a:t>4</a:t>
            </a:r>
            <a:r>
              <a:rPr lang="en-US" sz="1600" dirty="0">
                <a:latin typeface="Arial"/>
                <a:cs typeface="Arial"/>
              </a:rPr>
              <a:t>)</a:t>
            </a:r>
            <a:r>
              <a:rPr lang="en-US" sz="1600" dirty="0" smtClean="0">
                <a:latin typeface="Arial"/>
                <a:cs typeface="Arial"/>
              </a:rPr>
              <a:t>. </a:t>
            </a:r>
            <a:r>
              <a:rPr lang="en-US" sz="1600" dirty="0">
                <a:latin typeface="Arial"/>
                <a:cs typeface="Arial"/>
              </a:rPr>
              <a:t>Lodestones were </a:t>
            </a:r>
            <a:r>
              <a:rPr lang="en-US" sz="1600" dirty="0" smtClean="0">
                <a:latin typeface="Arial"/>
                <a:cs typeface="Arial"/>
              </a:rPr>
              <a:t>discovered </a:t>
            </a:r>
            <a:r>
              <a:rPr lang="en-US" sz="1600" dirty="0">
                <a:latin typeface="Arial"/>
                <a:cs typeface="Arial"/>
              </a:rPr>
              <a:t>by </a:t>
            </a:r>
            <a:r>
              <a:rPr lang="en-US" sz="1600" dirty="0" smtClean="0">
                <a:latin typeface="Arial"/>
                <a:cs typeface="Arial"/>
              </a:rPr>
              <a:t>the ancient Chinese </a:t>
            </a:r>
            <a:r>
              <a:rPr lang="en-US" sz="1600" dirty="0">
                <a:latin typeface="Arial"/>
                <a:cs typeface="Arial"/>
              </a:rPr>
              <a:t>and </a:t>
            </a:r>
            <a:r>
              <a:rPr lang="en-US" sz="1600" dirty="0" smtClean="0">
                <a:latin typeface="Arial"/>
                <a:cs typeface="Arial"/>
              </a:rPr>
              <a:t>Greeks </a:t>
            </a:r>
            <a:r>
              <a:rPr lang="en-US" sz="1600" dirty="0">
                <a:latin typeface="Arial"/>
                <a:cs typeface="Arial"/>
              </a:rPr>
              <a:t>about </a:t>
            </a:r>
            <a:r>
              <a:rPr lang="en-US" sz="1600" dirty="0" smtClean="0">
                <a:latin typeface="Arial"/>
                <a:cs typeface="Arial"/>
              </a:rPr>
              <a:t>3,000 </a:t>
            </a:r>
            <a:r>
              <a:rPr lang="en-US" sz="1600" dirty="0">
                <a:latin typeface="Arial"/>
                <a:cs typeface="Arial"/>
              </a:rPr>
              <a:t>years ago. </a:t>
            </a:r>
            <a:endParaRPr lang="en-US" sz="1600" dirty="0" smtClean="0">
              <a:latin typeface="Arial"/>
              <a:cs typeface="Arial"/>
            </a:endParaRPr>
          </a:p>
        </p:txBody>
      </p:sp>
      <p:sp>
        <p:nvSpPr>
          <p:cNvPr id="7" name="Text Box 9"/>
          <p:cNvSpPr txBox="1">
            <a:spLocks noChangeArrowheads="1"/>
          </p:cNvSpPr>
          <p:nvPr/>
        </p:nvSpPr>
        <p:spPr bwMode="auto">
          <a:xfrm>
            <a:off x="452157" y="3801070"/>
            <a:ext cx="4495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1600" dirty="0">
                <a:latin typeface="Arial"/>
                <a:cs typeface="Arial"/>
              </a:rPr>
              <a:t>The concept of an Earth compass was discovered by the Chinese around </a:t>
            </a:r>
            <a:r>
              <a:rPr lang="en-US" sz="1600" dirty="0" smtClean="0">
                <a:latin typeface="Arial"/>
                <a:cs typeface="Arial"/>
              </a:rPr>
              <a:t>2,000 </a:t>
            </a:r>
            <a:r>
              <a:rPr lang="en-US" sz="1600" dirty="0">
                <a:latin typeface="Arial"/>
                <a:cs typeface="Arial"/>
              </a:rPr>
              <a:t>years ago</a:t>
            </a:r>
            <a:r>
              <a:rPr lang="en-US" sz="1600" dirty="0">
                <a:latin typeface="Arial"/>
              </a:rPr>
              <a:t>.</a:t>
            </a:r>
          </a:p>
        </p:txBody>
      </p:sp>
      <p:sp>
        <p:nvSpPr>
          <p:cNvPr id="8" name="Text Box 10"/>
          <p:cNvSpPr txBox="1">
            <a:spLocks noChangeArrowheads="1"/>
          </p:cNvSpPr>
          <p:nvPr/>
        </p:nvSpPr>
        <p:spPr bwMode="auto">
          <a:xfrm>
            <a:off x="452157" y="4724400"/>
            <a:ext cx="4495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l">
              <a:defRPr/>
            </a:pPr>
            <a:r>
              <a:rPr lang="en-US" sz="1600" dirty="0">
                <a:latin typeface="Arial" charset="0"/>
              </a:rPr>
              <a:t>Meteorites </a:t>
            </a:r>
            <a:r>
              <a:rPr lang="en-US" sz="1600" dirty="0" smtClean="0">
                <a:latin typeface="Arial" charset="0"/>
              </a:rPr>
              <a:t>were </a:t>
            </a:r>
            <a:r>
              <a:rPr lang="en-US" sz="1600" dirty="0">
                <a:latin typeface="Arial" charset="0"/>
              </a:rPr>
              <a:t>recognized as metal and may have been recognized as being magnetic by ancient </a:t>
            </a:r>
            <a:r>
              <a:rPr lang="en-US" sz="1600" dirty="0" smtClean="0">
                <a:latin typeface="Arial" charset="0"/>
              </a:rPr>
              <a:t>people, too.</a:t>
            </a:r>
            <a:endParaRPr lang="en-US" sz="1600" dirty="0">
              <a:latin typeface="Arial" charset="0"/>
            </a:endParaRPr>
          </a:p>
        </p:txBody>
      </p:sp>
      <p:pic>
        <p:nvPicPr>
          <p:cNvPr id="9" name="Picture 6" descr="Lodeston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666296"/>
            <a:ext cx="3579813"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56527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1000" fill="hold"/>
                                        <p:tgtEl>
                                          <p:spTgt spid="7"/>
                                        </p:tgtEl>
                                        <p:attrNameLst>
                                          <p:attrName>ppt_x</p:attrName>
                                        </p:attrNameLst>
                                      </p:cBhvr>
                                      <p:tavLst>
                                        <p:tav tm="0">
                                          <p:val>
                                            <p:strVal val="#ppt_x"/>
                                          </p:val>
                                        </p:tav>
                                        <p:tav tm="100000">
                                          <p:val>
                                            <p:strVal val="#ppt_x"/>
                                          </p:val>
                                        </p:tav>
                                      </p:tavLst>
                                    </p:anim>
                                    <p:anim calcmode="lin" valueType="num">
                                      <p:cBhvr additive="base">
                                        <p:cTn id="13" dur="1000" fill="hold"/>
                                        <p:tgtEl>
                                          <p:spTgt spid="7"/>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1000" fill="hold"/>
                                        <p:tgtEl>
                                          <p:spTgt spid="8"/>
                                        </p:tgtEl>
                                        <p:attrNameLst>
                                          <p:attrName>ppt_x</p:attrName>
                                        </p:attrNameLst>
                                      </p:cBhvr>
                                      <p:tavLst>
                                        <p:tav tm="0">
                                          <p:val>
                                            <p:strVal val="#ppt_x"/>
                                          </p:val>
                                        </p:tav>
                                        <p:tav tm="100000">
                                          <p:val>
                                            <p:strVal val="#ppt_x"/>
                                          </p:val>
                                        </p:tav>
                                      </p:tavLst>
                                    </p:anim>
                                    <p:anim calcmode="lin" valueType="num">
                                      <p:cBhvr additive="base">
                                        <p:cTn id="18"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64C2A6-3725-CA43-8E85-004F29F3312D}" type="slidenum">
              <a:rPr lang="en-US" smtClean="0"/>
              <a:t>152</a:t>
            </a:fld>
            <a:endParaRPr lang="en-US" dirty="0"/>
          </a:p>
        </p:txBody>
      </p:sp>
      <p:sp>
        <p:nvSpPr>
          <p:cNvPr id="3" name="Text Box 5"/>
          <p:cNvSpPr txBox="1">
            <a:spLocks noChangeArrowheads="1"/>
          </p:cNvSpPr>
          <p:nvPr/>
        </p:nvSpPr>
        <p:spPr bwMode="auto">
          <a:xfrm>
            <a:off x="1685949" y="4648200"/>
            <a:ext cx="3943301"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marL="285750" indent="-285750">
              <a:buFont typeface="Arial"/>
              <a:buChar char="•"/>
              <a:defRPr/>
            </a:pPr>
            <a:r>
              <a:rPr lang="en-US" sz="1600" dirty="0">
                <a:latin typeface="Arial" charset="0"/>
              </a:rPr>
              <a:t>Magnetic dipoles are labeled as +/-, North/South, red/blue, etc. </a:t>
            </a:r>
            <a:endParaRPr lang="en-US" sz="1600" dirty="0" smtClean="0">
              <a:latin typeface="Arial" charset="0"/>
            </a:endParaRPr>
          </a:p>
          <a:p>
            <a:pPr marL="285750" indent="-285750">
              <a:buFont typeface="Arial"/>
              <a:buChar char="•"/>
              <a:defRPr/>
            </a:pPr>
            <a:r>
              <a:rPr lang="en-US" sz="1600" dirty="0" smtClean="0">
                <a:latin typeface="Arial" charset="0"/>
              </a:rPr>
              <a:t>Earth’s </a:t>
            </a:r>
            <a:r>
              <a:rPr lang="en-US" sz="1600" dirty="0">
                <a:latin typeface="Arial" charset="0"/>
              </a:rPr>
              <a:t>north magnetic pole is </a:t>
            </a:r>
            <a:r>
              <a:rPr lang="en-US" sz="1600" dirty="0" smtClean="0">
                <a:latin typeface="Arial" charset="0"/>
              </a:rPr>
              <a:t>negative and the south pole is positive.</a:t>
            </a:r>
            <a:endParaRPr lang="en-US" sz="1600" dirty="0">
              <a:latin typeface="Arial" charset="0"/>
            </a:endParaRPr>
          </a:p>
          <a:p>
            <a:pPr lvl="1">
              <a:defRPr/>
            </a:pPr>
            <a:r>
              <a:rPr lang="en-US" sz="1600" dirty="0">
                <a:latin typeface="Arial" charset="0"/>
              </a:rPr>
              <a:t>(- polarity) and attracts the positive </a:t>
            </a:r>
          </a:p>
          <a:p>
            <a:pPr lvl="1">
              <a:defRPr/>
            </a:pPr>
            <a:r>
              <a:rPr lang="en-US" sz="1600" dirty="0">
                <a:latin typeface="Arial" charset="0"/>
              </a:rPr>
              <a:t>(+ polarity) compass needle.</a:t>
            </a:r>
          </a:p>
        </p:txBody>
      </p:sp>
      <p:pic>
        <p:nvPicPr>
          <p:cNvPr id="4" name="Picture 2" descr="attractrepel2.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398123"/>
            <a:ext cx="2590800" cy="2115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p:nvSpPr>
        <p:spPr bwMode="auto">
          <a:xfrm>
            <a:off x="3962400" y="2057400"/>
            <a:ext cx="4902286"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600" dirty="0">
                <a:latin typeface="Arial"/>
                <a:cs typeface="Arial"/>
              </a:rPr>
              <a:t>Magnets have at least 2 poles (a dipole</a:t>
            </a:r>
            <a:r>
              <a:rPr lang="en-US" sz="1600" dirty="0" smtClean="0">
                <a:latin typeface="Arial"/>
                <a:cs typeface="Arial"/>
              </a:rPr>
              <a:t>)</a:t>
            </a:r>
            <a:r>
              <a:rPr lang="en-US" sz="1600" dirty="0">
                <a:latin typeface="Arial"/>
                <a:cs typeface="Arial"/>
              </a:rPr>
              <a:t>:</a:t>
            </a:r>
          </a:p>
          <a:p>
            <a:pPr marL="342900" indent="-342900">
              <a:buFont typeface="Arial"/>
              <a:buChar char="•"/>
              <a:defRPr/>
            </a:pPr>
            <a:r>
              <a:rPr lang="en-US" sz="1600" dirty="0">
                <a:latin typeface="Arial"/>
                <a:cs typeface="Arial"/>
              </a:rPr>
              <a:t>Opposite poles attract:</a:t>
            </a:r>
          </a:p>
          <a:p>
            <a:pPr lvl="1">
              <a:defRPr/>
            </a:pPr>
            <a:r>
              <a:rPr lang="en-US" sz="1600" dirty="0">
                <a:latin typeface="Arial"/>
                <a:cs typeface="Arial"/>
              </a:rPr>
              <a:t>-North &amp; South poles </a:t>
            </a:r>
            <a:r>
              <a:rPr lang="en-US" sz="1600" dirty="0" smtClean="0">
                <a:latin typeface="Arial"/>
                <a:cs typeface="Arial"/>
              </a:rPr>
              <a:t>attract</a:t>
            </a:r>
            <a:endParaRPr lang="en-US" sz="1600" dirty="0">
              <a:latin typeface="Arial"/>
              <a:cs typeface="Arial"/>
            </a:endParaRPr>
          </a:p>
          <a:p>
            <a:pPr marL="342900" indent="-342900">
              <a:buFont typeface="Arial"/>
              <a:buChar char="•"/>
              <a:defRPr/>
            </a:pPr>
            <a:r>
              <a:rPr lang="en-US" sz="1600" dirty="0">
                <a:latin typeface="Arial"/>
                <a:cs typeface="Arial"/>
              </a:rPr>
              <a:t>Like poles repel:</a:t>
            </a:r>
          </a:p>
          <a:p>
            <a:pPr lvl="1">
              <a:defRPr/>
            </a:pPr>
            <a:r>
              <a:rPr lang="en-US" sz="1600" dirty="0">
                <a:latin typeface="Arial"/>
                <a:cs typeface="Arial"/>
              </a:rPr>
              <a:t>-North &amp; North and South &amp; South poles repel</a:t>
            </a:r>
          </a:p>
        </p:txBody>
      </p:sp>
      <p:pic>
        <p:nvPicPr>
          <p:cNvPr id="6" name="Picture 2" descr="earth_magnetic_field.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89479" y="4191000"/>
            <a:ext cx="2397321" cy="1990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39633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ppt_x"/>
                                          </p:val>
                                        </p:tav>
                                        <p:tav tm="100000">
                                          <p:val>
                                            <p:strVal val="#ppt_x"/>
                                          </p:val>
                                        </p:tav>
                                      </p:tavLst>
                                    </p:anim>
                                    <p:anim calcmode="lin" valueType="num">
                                      <p:cBhvr additive="base">
                                        <p:cTn id="12"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64C2A6-3725-CA43-8E85-004F29F3312D}" type="slidenum">
              <a:rPr lang="en-US" smtClean="0"/>
              <a:t>153</a:t>
            </a:fld>
            <a:endParaRPr lang="en-US" dirty="0"/>
          </a:p>
        </p:txBody>
      </p:sp>
      <p:sp>
        <p:nvSpPr>
          <p:cNvPr id="3" name="Text Box 5"/>
          <p:cNvSpPr txBox="1">
            <a:spLocks noChangeArrowheads="1"/>
          </p:cNvSpPr>
          <p:nvPr/>
        </p:nvSpPr>
        <p:spPr bwMode="auto">
          <a:xfrm>
            <a:off x="304800" y="1935212"/>
            <a:ext cx="3429000" cy="283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endParaRPr lang="en-US" sz="2400" dirty="0" smtClean="0">
              <a:solidFill>
                <a:srgbClr val="000000"/>
              </a:solidFill>
              <a:latin typeface="Arial"/>
              <a:ea typeface="ＭＳ Ｐゴシック"/>
            </a:endParaRPr>
          </a:p>
          <a:p>
            <a:r>
              <a:rPr lang="en-US" sz="2400" b="1" dirty="0">
                <a:solidFill>
                  <a:srgbClr val="0000FF"/>
                </a:solidFill>
                <a:effectLst>
                  <a:outerShdw blurRad="38100" dist="38100" dir="2700000" algn="tl">
                    <a:srgbClr val="DDDDDD"/>
                  </a:outerShdw>
                </a:effectLst>
                <a:latin typeface="Arial" charset="0"/>
              </a:rPr>
              <a:t>Magnetic Field </a:t>
            </a:r>
            <a:r>
              <a:rPr lang="en-US" sz="2400" b="1" dirty="0" smtClean="0">
                <a:solidFill>
                  <a:srgbClr val="0000FF"/>
                </a:solidFill>
                <a:effectLst>
                  <a:outerShdw blurRad="38100" dist="38100" dir="2700000" algn="tl">
                    <a:srgbClr val="DDDDDD"/>
                  </a:outerShdw>
                </a:effectLst>
                <a:latin typeface="Arial" charset="0"/>
              </a:rPr>
              <a:t>Lines</a:t>
            </a:r>
          </a:p>
          <a:p>
            <a:endParaRPr lang="en-US" dirty="0">
              <a:solidFill>
                <a:srgbClr val="0000FF"/>
              </a:solidFill>
              <a:effectLst>
                <a:outerShdw blurRad="38100" dist="38100" dir="2700000" algn="tl">
                  <a:srgbClr val="DDDDDD"/>
                </a:outerShdw>
              </a:effectLst>
              <a:latin typeface="Arial" charset="0"/>
            </a:endParaRPr>
          </a:p>
          <a:p>
            <a:r>
              <a:rPr lang="en-US" sz="1600" dirty="0" smtClean="0">
                <a:solidFill>
                  <a:srgbClr val="000000"/>
                </a:solidFill>
                <a:latin typeface="Arial"/>
                <a:ea typeface="ＭＳ Ｐゴシック"/>
              </a:rPr>
              <a:t>Magnetic </a:t>
            </a:r>
            <a:r>
              <a:rPr lang="en-US" sz="1600" dirty="0">
                <a:solidFill>
                  <a:srgbClr val="000000"/>
                </a:solidFill>
                <a:latin typeface="Arial"/>
                <a:ea typeface="ＭＳ Ｐゴシック"/>
              </a:rPr>
              <a:t>field lines represent where the magnetic fields are located</a:t>
            </a:r>
            <a:r>
              <a:rPr lang="en-US" sz="1600" dirty="0" smtClean="0">
                <a:solidFill>
                  <a:srgbClr val="000000"/>
                </a:solidFill>
                <a:latin typeface="Arial"/>
                <a:ea typeface="ＭＳ Ｐゴシック"/>
              </a:rPr>
              <a:t>.</a:t>
            </a:r>
          </a:p>
          <a:p>
            <a:endParaRPr lang="en-US" sz="1600" dirty="0">
              <a:solidFill>
                <a:srgbClr val="000000"/>
              </a:solidFill>
              <a:latin typeface="Arial"/>
              <a:ea typeface="ＭＳ Ｐゴシック"/>
            </a:endParaRPr>
          </a:p>
          <a:p>
            <a:r>
              <a:rPr lang="en-US" sz="1600" dirty="0">
                <a:solidFill>
                  <a:srgbClr val="000000"/>
                </a:solidFill>
                <a:latin typeface="Arial"/>
                <a:ea typeface="ＭＳ Ｐゴシック"/>
              </a:rPr>
              <a:t>Magnetic fields cannot be seen but their effects can be detected and measured</a:t>
            </a:r>
            <a:r>
              <a:rPr lang="en-US" sz="1600" dirty="0" smtClean="0">
                <a:solidFill>
                  <a:srgbClr val="000000"/>
                </a:solidFill>
                <a:latin typeface="Arial"/>
                <a:ea typeface="ＭＳ Ｐゴシック"/>
              </a:rPr>
              <a:t>.</a:t>
            </a:r>
            <a:endParaRPr lang="en-US" sz="1600" dirty="0">
              <a:solidFill>
                <a:srgbClr val="000000"/>
              </a:solidFill>
              <a:latin typeface="Arial"/>
              <a:ea typeface="ＭＳ Ｐゴシック"/>
            </a:endParaRPr>
          </a:p>
        </p:txBody>
      </p:sp>
      <p:grpSp>
        <p:nvGrpSpPr>
          <p:cNvPr id="4" name="Group 3"/>
          <p:cNvGrpSpPr>
            <a:grpSpLocks/>
          </p:cNvGrpSpPr>
          <p:nvPr/>
        </p:nvGrpSpPr>
        <p:grpSpPr bwMode="auto">
          <a:xfrm>
            <a:off x="3593389" y="1935212"/>
            <a:ext cx="5130300" cy="3799444"/>
            <a:chOff x="1905000" y="1981200"/>
            <a:chExt cx="5715000" cy="3733800"/>
          </a:xfrm>
        </p:grpSpPr>
        <p:sp>
          <p:nvSpPr>
            <p:cNvPr id="5" name="Rectangle 1"/>
            <p:cNvSpPr>
              <a:spLocks noChangeArrowheads="1"/>
            </p:cNvSpPr>
            <p:nvPr/>
          </p:nvSpPr>
          <p:spPr bwMode="auto">
            <a:xfrm>
              <a:off x="1905000" y="1981200"/>
              <a:ext cx="5715000" cy="3733800"/>
            </a:xfrm>
            <a:prstGeom prst="rect">
              <a:avLst/>
            </a:prstGeom>
            <a:solidFill>
              <a:schemeClr val="bg1"/>
            </a:solidFill>
            <a:ln w="9525">
              <a:solidFill>
                <a:schemeClr val="tx1"/>
              </a:solidFill>
              <a:round/>
              <a:headEnd/>
              <a:tailEnd/>
            </a:ln>
          </p:spPr>
          <p:txBody>
            <a:bodyPr/>
            <a:lstStyle/>
            <a:p>
              <a:endParaRPr lang="en-US" dirty="0">
                <a:latin typeface="Arial"/>
              </a:endParaRPr>
            </a:p>
          </p:txBody>
        </p:sp>
        <p:pic>
          <p:nvPicPr>
            <p:cNvPr id="6" name="Picture 1" descr="MagFieldLin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133600"/>
              <a:ext cx="51816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1069447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p:cNvSpPr>
          <p:nvPr/>
        </p:nvSpPr>
        <p:spPr>
          <a:xfrm>
            <a:off x="1386409" y="1905000"/>
            <a:ext cx="7463450" cy="1269743"/>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defRPr/>
            </a:pPr>
            <a:r>
              <a:rPr lang="en-US" sz="2000" b="1" dirty="0" smtClean="0">
                <a:solidFill>
                  <a:srgbClr val="0000FF"/>
                </a:solidFill>
                <a:effectLst>
                  <a:outerShdw blurRad="38100" dist="38100" dir="2700000" algn="tl">
                    <a:srgbClr val="DDDDDD"/>
                  </a:outerShdw>
                </a:effectLst>
                <a:latin typeface="Arial" charset="0"/>
              </a:rPr>
              <a:t>Activity 1: Exploring Magnetic Poles</a:t>
            </a:r>
            <a:endParaRPr lang="en-US" sz="2000" b="1" dirty="0" smtClean="0">
              <a:solidFill>
                <a:srgbClr val="FF0000"/>
              </a:solidFill>
            </a:endParaRPr>
          </a:p>
          <a:p>
            <a:pPr marL="0" indent="0">
              <a:buFontTx/>
              <a:buNone/>
              <a:defRPr/>
            </a:pPr>
            <a:r>
              <a:rPr lang="en-US" sz="2000" b="1" dirty="0" smtClean="0">
                <a:solidFill>
                  <a:srgbClr val="FF0000"/>
                </a:solidFill>
              </a:rPr>
              <a:t>Locate and identify polarity of magnetic poles</a:t>
            </a:r>
          </a:p>
          <a:p>
            <a:pPr marL="0" indent="0">
              <a:buFontTx/>
              <a:buNone/>
              <a:defRPr/>
            </a:pPr>
            <a:r>
              <a:rPr lang="en-US" sz="1600" dirty="0" smtClean="0"/>
              <a:t>Use the Magnaprobe to explore poles in various magnetic objects. Record your observations as a team.</a:t>
            </a:r>
            <a:endParaRPr lang="en-US" sz="1600" dirty="0"/>
          </a:p>
        </p:txBody>
      </p:sp>
      <p:sp>
        <p:nvSpPr>
          <p:cNvPr id="5" name="Content Placeholder 2"/>
          <p:cNvSpPr txBox="1">
            <a:spLocks/>
          </p:cNvSpPr>
          <p:nvPr/>
        </p:nvSpPr>
        <p:spPr>
          <a:xfrm>
            <a:off x="1386409" y="3174743"/>
            <a:ext cx="7757591" cy="3181607"/>
          </a:xfrm>
          <a:prstGeom prst="rect">
            <a:avLst/>
          </a:prstGeom>
          <a:solidFill>
            <a:schemeClr val="bg1"/>
          </a:solidFill>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50000"/>
              </a:lnSpc>
              <a:buFont typeface="+mj-lt"/>
              <a:buAutoNum type="arabicPeriod"/>
              <a:defRPr/>
            </a:pPr>
            <a:r>
              <a:rPr lang="en-US" sz="1600" dirty="0" smtClean="0">
                <a:latin typeface="Arial" charset="0"/>
                <a:ea typeface="ＭＳ Ｐゴシック" charset="0"/>
              </a:rPr>
              <a:t>Where are the poles in a bar magnet?</a:t>
            </a:r>
          </a:p>
          <a:p>
            <a:pPr>
              <a:lnSpc>
                <a:spcPct val="150000"/>
              </a:lnSpc>
              <a:buFont typeface="+mj-lt"/>
              <a:buAutoNum type="arabicPeriod"/>
              <a:defRPr/>
            </a:pPr>
            <a:r>
              <a:rPr lang="en-US" sz="1600" dirty="0" smtClean="0">
                <a:latin typeface="Arial" charset="0"/>
                <a:ea typeface="ＭＳ Ｐゴシック" charset="0"/>
              </a:rPr>
              <a:t>Where are the poles in a flat magnet?</a:t>
            </a:r>
          </a:p>
          <a:p>
            <a:pPr>
              <a:lnSpc>
                <a:spcPct val="150000"/>
              </a:lnSpc>
              <a:buFont typeface="+mj-lt"/>
              <a:buAutoNum type="arabicPeriod"/>
              <a:defRPr/>
            </a:pPr>
            <a:r>
              <a:rPr lang="en-US" sz="1600" dirty="0" smtClean="0">
                <a:latin typeface="Arial" charset="0"/>
                <a:ea typeface="ＭＳ Ｐゴシック" charset="0"/>
              </a:rPr>
              <a:t>Where are the poles in a sphere (3-D circle) magnet?</a:t>
            </a:r>
          </a:p>
          <a:p>
            <a:pPr>
              <a:lnSpc>
                <a:spcPct val="150000"/>
              </a:lnSpc>
              <a:buFont typeface="+mj-lt"/>
              <a:buAutoNum type="arabicPeriod"/>
              <a:defRPr/>
            </a:pPr>
            <a:r>
              <a:rPr lang="en-US" sz="1600" dirty="0" smtClean="0">
                <a:latin typeface="Arial" charset="0"/>
                <a:ea typeface="ＭＳ Ｐゴシック" charset="0"/>
              </a:rPr>
              <a:t>What determines where the poles are in a magnet?</a:t>
            </a:r>
          </a:p>
          <a:p>
            <a:pPr>
              <a:lnSpc>
                <a:spcPct val="150000"/>
              </a:lnSpc>
              <a:buFont typeface="+mj-lt"/>
              <a:buAutoNum type="arabicPeriod"/>
              <a:defRPr/>
            </a:pPr>
            <a:r>
              <a:rPr lang="en-US" sz="1600" dirty="0" smtClean="0">
                <a:latin typeface="Arial" charset="0"/>
                <a:ea typeface="ＭＳ Ｐゴシック" charset="0"/>
              </a:rPr>
              <a:t>What happens to the poles if you break a magnet in half?</a:t>
            </a:r>
          </a:p>
          <a:p>
            <a:pPr>
              <a:lnSpc>
                <a:spcPct val="150000"/>
              </a:lnSpc>
              <a:buFont typeface="+mj-lt"/>
              <a:buAutoNum type="arabicPeriod"/>
              <a:defRPr/>
            </a:pPr>
            <a:r>
              <a:rPr lang="en-US" sz="1600" dirty="0" smtClean="0">
                <a:latin typeface="Arial" charset="0"/>
                <a:ea typeface="ＭＳ Ｐゴシック" charset="0"/>
              </a:rPr>
              <a:t>Can a magnet have more than 2 poles? Try to find out!</a:t>
            </a:r>
            <a:endParaRPr lang="en-US" sz="1600" i="1" dirty="0" smtClean="0">
              <a:latin typeface="Arial" charset="0"/>
              <a:ea typeface="ＭＳ Ｐゴシック" charset="0"/>
            </a:endParaRPr>
          </a:p>
          <a:p>
            <a:pPr>
              <a:lnSpc>
                <a:spcPct val="150000"/>
              </a:lnSpc>
              <a:buFont typeface="+mj-lt"/>
              <a:buAutoNum type="arabicPeriod"/>
              <a:defRPr/>
            </a:pPr>
            <a:r>
              <a:rPr lang="en-US" sz="1600" dirty="0" smtClean="0">
                <a:latin typeface="Arial" charset="0"/>
                <a:ea typeface="ＭＳ Ｐゴシック" charset="0"/>
              </a:rPr>
              <a:t>How many poles does a lodestone have?</a:t>
            </a:r>
            <a:endParaRPr lang="en-US" sz="1600" dirty="0">
              <a:latin typeface="Arial" charset="0"/>
              <a:ea typeface="ＭＳ Ｐゴシック" charset="0"/>
            </a:endParaRPr>
          </a:p>
        </p:txBody>
      </p:sp>
      <p:sp>
        <p:nvSpPr>
          <p:cNvPr id="6" name="Slide Number Placeholder 5"/>
          <p:cNvSpPr>
            <a:spLocks noGrp="1"/>
          </p:cNvSpPr>
          <p:nvPr>
            <p:ph type="sldNum" sz="quarter" idx="12"/>
          </p:nvPr>
        </p:nvSpPr>
        <p:spPr/>
        <p:txBody>
          <a:bodyPr/>
          <a:lstStyle/>
          <a:p>
            <a:fld id="{B964C2A6-3725-CA43-8E85-004F29F3312D}" type="slidenum">
              <a:rPr lang="en-US" smtClean="0"/>
              <a:t>154</a:t>
            </a:fld>
            <a:endParaRPr lang="en-US" dirty="0"/>
          </a:p>
        </p:txBody>
      </p:sp>
    </p:spTree>
    <p:extLst>
      <p:ext uri="{BB962C8B-B14F-4D97-AF65-F5344CB8AC3E}">
        <p14:creationId xmlns:p14="http://schemas.microsoft.com/office/powerpoint/2010/main" val="24795149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3"/>
          <p:cNvSpPr txBox="1">
            <a:spLocks/>
          </p:cNvSpPr>
          <p:nvPr/>
        </p:nvSpPr>
        <p:spPr>
          <a:xfrm>
            <a:off x="1217865" y="1775534"/>
            <a:ext cx="7912315" cy="1002591"/>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b="1" dirty="0" smtClean="0">
                <a:solidFill>
                  <a:srgbClr val="0000FF"/>
                </a:solidFill>
                <a:effectLst>
                  <a:outerShdw blurRad="38100" dist="38100" dir="2700000" algn="tl">
                    <a:srgbClr val="DDDDDD"/>
                  </a:outerShdw>
                </a:effectLst>
                <a:latin typeface="Arial" charset="0"/>
              </a:rPr>
              <a:t>Activity 2: Observing Magnetic Field Lines</a:t>
            </a:r>
            <a:endParaRPr lang="en-US" sz="2000" b="1" dirty="0" smtClean="0">
              <a:solidFill>
                <a:srgbClr val="FF0000"/>
              </a:solidFill>
            </a:endParaRPr>
          </a:p>
          <a:p>
            <a:pPr marL="0" indent="0">
              <a:buFont typeface="Arial"/>
              <a:buNone/>
            </a:pPr>
            <a:r>
              <a:rPr lang="en-US" sz="2000" b="1" dirty="0" smtClean="0">
                <a:solidFill>
                  <a:srgbClr val="FF0000"/>
                </a:solidFill>
              </a:rPr>
              <a:t>Locate magnetic field lines with a magnet &amp; compass</a:t>
            </a:r>
            <a:endParaRPr lang="en-US" sz="2000" dirty="0">
              <a:solidFill>
                <a:srgbClr val="FF0000"/>
              </a:solidFill>
            </a:endParaRPr>
          </a:p>
        </p:txBody>
      </p:sp>
      <p:sp>
        <p:nvSpPr>
          <p:cNvPr id="4" name="Content Placeholder 2"/>
          <p:cNvSpPr txBox="1">
            <a:spLocks/>
          </p:cNvSpPr>
          <p:nvPr/>
        </p:nvSpPr>
        <p:spPr>
          <a:xfrm>
            <a:off x="1219201" y="2854325"/>
            <a:ext cx="5181600" cy="3630443"/>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a:buAutoNum type="arabicPeriod"/>
            </a:pPr>
            <a:r>
              <a:rPr lang="en-US" sz="1400" dirty="0" smtClean="0">
                <a:latin typeface="Arial"/>
                <a:cs typeface="Arial"/>
              </a:rPr>
              <a:t>Wrap </a:t>
            </a:r>
            <a:r>
              <a:rPr lang="en-US" sz="1400" dirty="0" smtClean="0">
                <a:cs typeface="Arial"/>
              </a:rPr>
              <a:t>one</a:t>
            </a:r>
            <a:r>
              <a:rPr lang="en-US" sz="1400" dirty="0" smtClean="0">
                <a:latin typeface="Arial"/>
                <a:cs typeface="Arial"/>
              </a:rPr>
              <a:t> bar magnet with plastic wrap and place it in the box.</a:t>
            </a:r>
          </a:p>
          <a:p>
            <a:pPr>
              <a:buFont typeface="Arial"/>
              <a:buAutoNum type="arabicPeriod"/>
            </a:pPr>
            <a:r>
              <a:rPr lang="en-US" sz="1400" dirty="0" smtClean="0">
                <a:latin typeface="Arial"/>
                <a:cs typeface="Arial"/>
              </a:rPr>
              <a:t>Using a compass identify which pole of the magnet is North (-) and S (+) and </a:t>
            </a:r>
            <a:r>
              <a:rPr lang="en-US" sz="1400" dirty="0" smtClean="0">
                <a:cs typeface="Arial"/>
              </a:rPr>
              <a:t>label</a:t>
            </a:r>
            <a:r>
              <a:rPr lang="en-US" sz="1400" dirty="0" smtClean="0">
                <a:latin typeface="Arial"/>
                <a:cs typeface="Arial"/>
              </a:rPr>
              <a:t> an “N” and “S” at the correct end of </a:t>
            </a:r>
            <a:r>
              <a:rPr lang="en-US" sz="1400" dirty="0" smtClean="0">
                <a:cs typeface="Arial"/>
              </a:rPr>
              <a:t>the</a:t>
            </a:r>
            <a:r>
              <a:rPr lang="en-US" sz="1400" dirty="0" smtClean="0">
                <a:latin typeface="Arial"/>
                <a:cs typeface="Arial"/>
              </a:rPr>
              <a:t> magnet.</a:t>
            </a:r>
          </a:p>
          <a:p>
            <a:pPr>
              <a:buFont typeface="Arial"/>
              <a:buAutoNum type="arabicPeriod"/>
            </a:pPr>
            <a:r>
              <a:rPr lang="en-US" sz="1400" dirty="0" smtClean="0">
                <a:cs typeface="Arial"/>
              </a:rPr>
              <a:t>Label</a:t>
            </a:r>
            <a:r>
              <a:rPr lang="en-US" sz="1400" dirty="0" smtClean="0">
                <a:latin typeface="Arial"/>
                <a:cs typeface="Arial"/>
              </a:rPr>
              <a:t> the correct polarity, + or -, on the N and S poles of the </a:t>
            </a:r>
            <a:r>
              <a:rPr lang="en-US" sz="1400" dirty="0" smtClean="0">
                <a:cs typeface="Arial"/>
              </a:rPr>
              <a:t>magnet</a:t>
            </a:r>
            <a:r>
              <a:rPr lang="en-US" sz="1400" dirty="0" smtClean="0">
                <a:latin typeface="Arial"/>
                <a:cs typeface="Arial"/>
              </a:rPr>
              <a:t>.</a:t>
            </a:r>
          </a:p>
          <a:p>
            <a:pPr>
              <a:buFontTx/>
              <a:buAutoNum type="arabicPeriod"/>
            </a:pPr>
            <a:r>
              <a:rPr lang="en-US" sz="1400" dirty="0" smtClean="0">
                <a:latin typeface="Arial"/>
                <a:cs typeface="Arial"/>
              </a:rPr>
              <a:t>Evenly sprinkle iron filings around the box without moving the magnet.</a:t>
            </a:r>
          </a:p>
          <a:p>
            <a:pPr>
              <a:buFont typeface="Arial"/>
              <a:buAutoNum type="arabicPeriod"/>
            </a:pPr>
            <a:r>
              <a:rPr lang="en-US" sz="1400" dirty="0" smtClean="0">
                <a:latin typeface="Arial"/>
                <a:cs typeface="Arial"/>
              </a:rPr>
              <a:t>Observe how the iron filings to arrange themselves around the magnet</a:t>
            </a:r>
            <a:r>
              <a:rPr lang="en-US" sz="1400" dirty="0" smtClean="0">
                <a:cs typeface="Arial"/>
              </a:rPr>
              <a:t>. D</a:t>
            </a:r>
            <a:r>
              <a:rPr lang="en-US" sz="1400" dirty="0" smtClean="0">
                <a:latin typeface="Arial"/>
                <a:cs typeface="Arial"/>
              </a:rPr>
              <a:t>o not touch the filings or magnet!</a:t>
            </a:r>
            <a:endParaRPr lang="en-US" sz="1400" dirty="0">
              <a:latin typeface="Arial"/>
              <a:cs typeface="Arial"/>
            </a:endParaRPr>
          </a:p>
        </p:txBody>
      </p:sp>
      <p:pic>
        <p:nvPicPr>
          <p:cNvPr id="5" name="Picture 2" descr="magnetic_detection-iron_filings.jpg"/>
          <p:cNvPicPr>
            <a:picLocks noChangeAspect="1"/>
          </p:cNvPicPr>
          <p:nvPr/>
        </p:nvPicPr>
        <p:blipFill rotWithShape="1">
          <a:blip r:embed="rId2">
            <a:extLst>
              <a:ext uri="{28A0092B-C50C-407E-A947-70E740481C1C}">
                <a14:useLocalDpi xmlns:a14="http://schemas.microsoft.com/office/drawing/2010/main" val="0"/>
              </a:ext>
            </a:extLst>
          </a:blip>
          <a:srcRect t="-2705" b="-744"/>
          <a:stretch/>
        </p:blipFill>
        <p:spPr bwMode="auto">
          <a:xfrm>
            <a:off x="6202139" y="2971800"/>
            <a:ext cx="2929377"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fld id="{B964C2A6-3725-CA43-8E85-004F29F3312D}" type="slidenum">
              <a:rPr lang="en-US" smtClean="0"/>
              <a:t>155</a:t>
            </a:fld>
            <a:endParaRPr lang="en-US" dirty="0"/>
          </a:p>
        </p:txBody>
      </p:sp>
    </p:spTree>
    <p:extLst>
      <p:ext uri="{BB962C8B-B14F-4D97-AF65-F5344CB8AC3E}">
        <p14:creationId xmlns:p14="http://schemas.microsoft.com/office/powerpoint/2010/main" val="298519712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64C2A6-3725-CA43-8E85-004F29F3312D}" type="slidenum">
              <a:rPr lang="en-US" smtClean="0"/>
              <a:t>156</a:t>
            </a:fld>
            <a:endParaRPr lang="en-US" dirty="0"/>
          </a:p>
        </p:txBody>
      </p:sp>
      <p:sp>
        <p:nvSpPr>
          <p:cNvPr id="3" name="TextBox 2"/>
          <p:cNvSpPr txBox="1"/>
          <p:nvPr/>
        </p:nvSpPr>
        <p:spPr>
          <a:xfrm>
            <a:off x="526759" y="1612101"/>
            <a:ext cx="8617055" cy="769441"/>
          </a:xfrm>
          <a:prstGeom prst="rect">
            <a:avLst/>
          </a:prstGeom>
          <a:noFill/>
        </p:spPr>
        <p:txBody>
          <a:bodyPr wrap="square" rtlCol="0">
            <a:spAutoFit/>
          </a:bodyPr>
          <a:lstStyle/>
          <a:p>
            <a:r>
              <a:rPr lang="en-US" sz="2400" b="1" dirty="0" smtClean="0">
                <a:solidFill>
                  <a:srgbClr val="0000FF"/>
                </a:solidFill>
                <a:effectLst>
                  <a:outerShdw blurRad="38100" dist="38100" dir="2700000" algn="tl">
                    <a:srgbClr val="DDDDDD"/>
                  </a:outerShdw>
                </a:effectLst>
                <a:latin typeface="Arial" charset="0"/>
              </a:rPr>
              <a:t>Activity 2: Observing Magnetic </a:t>
            </a:r>
            <a:r>
              <a:rPr lang="en-US" sz="2400" b="1" dirty="0">
                <a:solidFill>
                  <a:srgbClr val="0000FF"/>
                </a:solidFill>
                <a:effectLst>
                  <a:outerShdw blurRad="38100" dist="38100" dir="2700000" algn="tl">
                    <a:srgbClr val="DDDDDD"/>
                  </a:outerShdw>
                </a:effectLst>
                <a:latin typeface="Arial" charset="0"/>
              </a:rPr>
              <a:t>Field Lines Lab Sheet</a:t>
            </a:r>
            <a:endParaRPr lang="en-US" sz="2400" dirty="0">
              <a:solidFill>
                <a:srgbClr val="0000FF"/>
              </a:solidFill>
              <a:effectLst>
                <a:outerShdw blurRad="38100" dist="38100" dir="2700000" algn="tl">
                  <a:srgbClr val="DDDDDD"/>
                </a:outerShdw>
              </a:effectLst>
              <a:latin typeface="Arial" charset="0"/>
            </a:endParaRPr>
          </a:p>
          <a:p>
            <a:r>
              <a:rPr lang="en-US" sz="2000" b="1" dirty="0" smtClean="0">
                <a:solidFill>
                  <a:srgbClr val="FF0000"/>
                </a:solidFill>
                <a:latin typeface="Arial"/>
              </a:rPr>
              <a:t>Trace </a:t>
            </a:r>
            <a:r>
              <a:rPr lang="en-US" sz="2000" b="1" dirty="0">
                <a:solidFill>
                  <a:srgbClr val="FF0000"/>
                </a:solidFill>
                <a:latin typeface="Arial"/>
              </a:rPr>
              <a:t>magnetic field lines with a magnet </a:t>
            </a:r>
            <a:r>
              <a:rPr lang="en-US" sz="2000" b="1" dirty="0" smtClean="0">
                <a:solidFill>
                  <a:srgbClr val="FF0000"/>
                </a:solidFill>
                <a:latin typeface="Arial"/>
              </a:rPr>
              <a:t>and compass</a:t>
            </a:r>
            <a:endParaRPr lang="en-US" sz="2000" b="1" dirty="0">
              <a:ln>
                <a:solidFill>
                  <a:srgbClr val="00C400"/>
                </a:solidFill>
              </a:ln>
              <a:solidFill>
                <a:srgbClr val="FF0000"/>
              </a:solidFill>
              <a:latin typeface="Arial"/>
            </a:endParaRPr>
          </a:p>
        </p:txBody>
      </p:sp>
      <p:sp>
        <p:nvSpPr>
          <p:cNvPr id="4" name="TextBox 3"/>
          <p:cNvSpPr txBox="1"/>
          <p:nvPr/>
        </p:nvSpPr>
        <p:spPr>
          <a:xfrm>
            <a:off x="2397713" y="6457889"/>
            <a:ext cx="6345440" cy="276999"/>
          </a:xfrm>
          <a:prstGeom prst="rect">
            <a:avLst/>
          </a:prstGeom>
          <a:noFill/>
        </p:spPr>
        <p:txBody>
          <a:bodyPr wrap="square" rtlCol="0">
            <a:spAutoFit/>
          </a:bodyPr>
          <a:lstStyle/>
          <a:p>
            <a:r>
              <a:rPr lang="en-US" sz="1200" dirty="0">
                <a:latin typeface="Arial"/>
              </a:rPr>
              <a:t>activity </a:t>
            </a:r>
            <a:r>
              <a:rPr lang="en-US" sz="1200" dirty="0" smtClean="0">
                <a:latin typeface="Arial"/>
              </a:rPr>
              <a:t>credit: </a:t>
            </a:r>
            <a:r>
              <a:rPr lang="en-US" sz="1200" dirty="0" smtClean="0">
                <a:latin typeface="Arial"/>
                <a:hlinkClick r:id="rId2"/>
              </a:rPr>
              <a:t>http://sunearthday.nasa.gov/2007/materials/magnetic_field_lines.pdf</a:t>
            </a:r>
            <a:endParaRPr lang="en-US" sz="1200" dirty="0">
              <a:latin typeface="Arial"/>
            </a:endParaRPr>
          </a:p>
        </p:txBody>
      </p:sp>
      <p:sp>
        <p:nvSpPr>
          <p:cNvPr id="5" name="TextBox 4"/>
          <p:cNvSpPr txBox="1"/>
          <p:nvPr/>
        </p:nvSpPr>
        <p:spPr>
          <a:xfrm>
            <a:off x="492712" y="2381542"/>
            <a:ext cx="5831887" cy="1754327"/>
          </a:xfrm>
          <a:prstGeom prst="rect">
            <a:avLst/>
          </a:prstGeom>
          <a:noFill/>
        </p:spPr>
        <p:txBody>
          <a:bodyPr wrap="square" rtlCol="0">
            <a:spAutoFit/>
          </a:bodyPr>
          <a:lstStyle/>
          <a:p>
            <a:r>
              <a:rPr lang="en-US" sz="1200" dirty="0" smtClean="0">
                <a:latin typeface="Arial"/>
                <a:cs typeface="Arial"/>
              </a:rPr>
              <a:t>1. Tape two pieces of 8.5</a:t>
            </a:r>
            <a:r>
              <a:rPr lang="en-US" sz="1200" dirty="0">
                <a:latin typeface="Arial"/>
                <a:cs typeface="Arial"/>
              </a:rPr>
              <a:t>”</a:t>
            </a:r>
            <a:r>
              <a:rPr lang="en-US" sz="1200" dirty="0" smtClean="0">
                <a:latin typeface="Arial"/>
                <a:cs typeface="Arial"/>
              </a:rPr>
              <a:t>x11</a:t>
            </a:r>
            <a:r>
              <a:rPr lang="en-US" sz="1200" dirty="0">
                <a:latin typeface="Arial"/>
                <a:cs typeface="Arial"/>
              </a:rPr>
              <a:t>” </a:t>
            </a:r>
            <a:r>
              <a:rPr lang="en-US" sz="1200" dirty="0" smtClean="0">
                <a:latin typeface="Arial"/>
                <a:cs typeface="Arial"/>
              </a:rPr>
              <a:t>paper together length</a:t>
            </a:r>
            <a:r>
              <a:rPr lang="en-US" sz="1200" dirty="0">
                <a:latin typeface="Arial"/>
                <a:cs typeface="Arial"/>
              </a:rPr>
              <a:t>-</a:t>
            </a:r>
            <a:r>
              <a:rPr lang="en-US" sz="1200" dirty="0" smtClean="0">
                <a:latin typeface="Arial"/>
                <a:cs typeface="Arial"/>
              </a:rPr>
              <a:t>wise, then place the paper under your magnet. Wrap the magnet in plastic wrap and tape the magnet in </a:t>
            </a:r>
            <a:r>
              <a:rPr lang="en-US" sz="1200" dirty="0">
                <a:latin typeface="Arial"/>
                <a:cs typeface="Arial"/>
              </a:rPr>
              <a:t>the </a:t>
            </a:r>
            <a:r>
              <a:rPr lang="en-US" sz="1200" dirty="0" smtClean="0">
                <a:latin typeface="Arial"/>
                <a:cs typeface="Arial"/>
              </a:rPr>
              <a:t>middle of the paper, as in </a:t>
            </a:r>
            <a:r>
              <a:rPr lang="en-US" sz="1200" dirty="0">
                <a:latin typeface="Arial"/>
                <a:cs typeface="Arial"/>
              </a:rPr>
              <a:t>the </a:t>
            </a:r>
            <a:r>
              <a:rPr lang="en-US" sz="1200" dirty="0" smtClean="0">
                <a:latin typeface="Arial"/>
                <a:cs typeface="Arial"/>
              </a:rPr>
              <a:t>picture to the right. </a:t>
            </a:r>
          </a:p>
          <a:p>
            <a:endParaRPr lang="en-US" sz="1200" dirty="0" smtClean="0">
              <a:latin typeface="Arial"/>
              <a:cs typeface="Arial"/>
            </a:endParaRPr>
          </a:p>
          <a:p>
            <a:r>
              <a:rPr lang="en-US" sz="1200" dirty="0" smtClean="0">
                <a:latin typeface="Arial"/>
                <a:cs typeface="Arial"/>
              </a:rPr>
              <a:t>2. </a:t>
            </a:r>
            <a:r>
              <a:rPr lang="en-US" sz="1200" dirty="0">
                <a:latin typeface="Arial"/>
                <a:cs typeface="Arial"/>
              </a:rPr>
              <a:t>W</a:t>
            </a:r>
            <a:r>
              <a:rPr lang="en-US" sz="1200" dirty="0" smtClean="0">
                <a:latin typeface="Arial"/>
                <a:cs typeface="Arial"/>
              </a:rPr>
              <a:t>hat happens when you put </a:t>
            </a:r>
            <a:r>
              <a:rPr lang="en-US" sz="1200" dirty="0">
                <a:latin typeface="Arial"/>
                <a:cs typeface="Arial"/>
              </a:rPr>
              <a:t>a </a:t>
            </a:r>
            <a:r>
              <a:rPr lang="en-US" sz="1200" dirty="0" smtClean="0">
                <a:latin typeface="Arial"/>
                <a:cs typeface="Arial"/>
              </a:rPr>
              <a:t>compass next </a:t>
            </a:r>
            <a:r>
              <a:rPr lang="en-US" sz="1200" dirty="0">
                <a:latin typeface="Arial"/>
                <a:cs typeface="Arial"/>
              </a:rPr>
              <a:t>to a </a:t>
            </a:r>
            <a:r>
              <a:rPr lang="en-US" sz="1200" dirty="0" smtClean="0">
                <a:latin typeface="Arial"/>
                <a:cs typeface="Arial"/>
              </a:rPr>
              <a:t>magnet</a:t>
            </a:r>
            <a:r>
              <a:rPr lang="en-US" sz="1200" dirty="0">
                <a:latin typeface="Arial"/>
                <a:cs typeface="Arial"/>
              </a:rPr>
              <a:t>? </a:t>
            </a:r>
            <a:r>
              <a:rPr lang="en-US" sz="1200" dirty="0" smtClean="0">
                <a:latin typeface="Arial"/>
                <a:cs typeface="Arial"/>
              </a:rPr>
              <a:t>What happens when you </a:t>
            </a:r>
            <a:r>
              <a:rPr lang="en-US" sz="1200" dirty="0">
                <a:latin typeface="Arial"/>
                <a:cs typeface="Arial"/>
              </a:rPr>
              <a:t>take the </a:t>
            </a:r>
            <a:r>
              <a:rPr lang="en-US" sz="1200" dirty="0" smtClean="0">
                <a:latin typeface="Arial"/>
                <a:cs typeface="Arial"/>
              </a:rPr>
              <a:t>compass further away? What happens when you put </a:t>
            </a:r>
            <a:r>
              <a:rPr lang="en-US" sz="1200" dirty="0">
                <a:latin typeface="Arial"/>
                <a:cs typeface="Arial"/>
              </a:rPr>
              <a:t>it </a:t>
            </a:r>
            <a:r>
              <a:rPr lang="en-US" sz="1200" dirty="0" smtClean="0">
                <a:latin typeface="Arial"/>
                <a:cs typeface="Arial"/>
              </a:rPr>
              <a:t>close to </a:t>
            </a:r>
            <a:r>
              <a:rPr lang="en-US" sz="1200" dirty="0">
                <a:latin typeface="Arial"/>
                <a:cs typeface="Arial"/>
              </a:rPr>
              <a:t>a </a:t>
            </a:r>
            <a:r>
              <a:rPr lang="en-US" sz="1200" dirty="0" smtClean="0">
                <a:latin typeface="Arial"/>
                <a:cs typeface="Arial"/>
              </a:rPr>
              <a:t>different </a:t>
            </a:r>
            <a:r>
              <a:rPr lang="en-US" sz="1200" dirty="0">
                <a:latin typeface="Arial"/>
                <a:cs typeface="Arial"/>
              </a:rPr>
              <a:t>part </a:t>
            </a:r>
            <a:r>
              <a:rPr lang="en-US" sz="1200" dirty="0" smtClean="0">
                <a:latin typeface="Arial"/>
                <a:cs typeface="Arial"/>
              </a:rPr>
              <a:t>of the magnet? </a:t>
            </a:r>
            <a:endParaRPr lang="en-US" sz="1200" dirty="0">
              <a:latin typeface="Arial"/>
              <a:cs typeface="Arial"/>
            </a:endParaRPr>
          </a:p>
          <a:p>
            <a:endParaRPr lang="en-US" sz="1200" dirty="0" smtClean="0">
              <a:latin typeface="Arial"/>
              <a:cs typeface="Arial"/>
            </a:endParaRPr>
          </a:p>
          <a:p>
            <a:r>
              <a:rPr lang="en-US" sz="1200" dirty="0" smtClean="0">
                <a:latin typeface="Arial"/>
                <a:cs typeface="Arial"/>
              </a:rPr>
              <a:t>3. To trace the magnetic field lines, do the following: </a:t>
            </a:r>
          </a:p>
        </p:txBody>
      </p:sp>
      <p:pic>
        <p:nvPicPr>
          <p:cNvPr id="6" name="Picture 5" descr="Screen Shot 2013-12-02 at 2.24.5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0925" y="2527950"/>
            <a:ext cx="1892228" cy="1414750"/>
          </a:xfrm>
          <a:prstGeom prst="rect">
            <a:avLst/>
          </a:prstGeom>
        </p:spPr>
      </p:pic>
      <p:sp>
        <p:nvSpPr>
          <p:cNvPr id="7" name="TextBox 6"/>
          <p:cNvSpPr txBox="1"/>
          <p:nvPr/>
        </p:nvSpPr>
        <p:spPr>
          <a:xfrm>
            <a:off x="1828800" y="4135869"/>
            <a:ext cx="6681376" cy="1938992"/>
          </a:xfrm>
          <a:prstGeom prst="rect">
            <a:avLst/>
          </a:prstGeom>
          <a:noFill/>
        </p:spPr>
        <p:txBody>
          <a:bodyPr wrap="square" rtlCol="0">
            <a:spAutoFit/>
          </a:bodyPr>
          <a:lstStyle/>
          <a:p>
            <a:pPr marL="285750" indent="-285750">
              <a:buFont typeface="Arial"/>
              <a:buChar char="•"/>
            </a:pPr>
            <a:r>
              <a:rPr lang="en-US" sz="1200" dirty="0" smtClean="0">
                <a:latin typeface="Arial"/>
                <a:cs typeface="Arial"/>
              </a:rPr>
              <a:t>Draw </a:t>
            </a:r>
            <a:r>
              <a:rPr lang="en-US" sz="1200" dirty="0">
                <a:latin typeface="Arial"/>
                <a:cs typeface="Arial"/>
              </a:rPr>
              <a:t>a dot somewhere near the magnet and place the center of a compass over the dot. </a:t>
            </a:r>
          </a:p>
          <a:p>
            <a:pPr marL="285750" indent="-285750">
              <a:buFont typeface="Arial"/>
              <a:buChar char="•"/>
            </a:pPr>
            <a:r>
              <a:rPr lang="en-US" sz="1200" dirty="0" smtClean="0">
                <a:latin typeface="Arial"/>
                <a:cs typeface="Arial"/>
              </a:rPr>
              <a:t>Draw </a:t>
            </a:r>
            <a:r>
              <a:rPr lang="en-US" sz="1200" dirty="0">
                <a:latin typeface="Arial"/>
                <a:cs typeface="Arial"/>
              </a:rPr>
              <a:t>a dot at the location of the arrow head (or tail) of the compass needle. </a:t>
            </a:r>
          </a:p>
          <a:p>
            <a:pPr marL="285750" indent="-285750">
              <a:buFont typeface="Arial"/>
              <a:buChar char="•"/>
            </a:pPr>
            <a:r>
              <a:rPr lang="en-US" sz="1200" dirty="0" smtClean="0">
                <a:latin typeface="Arial"/>
                <a:cs typeface="Arial"/>
              </a:rPr>
              <a:t>Draw </a:t>
            </a:r>
            <a:r>
              <a:rPr lang="en-US" sz="1200" dirty="0">
                <a:latin typeface="Arial"/>
                <a:cs typeface="Arial"/>
              </a:rPr>
              <a:t>a line to connect the </a:t>
            </a:r>
            <a:r>
              <a:rPr lang="en-US" sz="1200" dirty="0" smtClean="0">
                <a:latin typeface="Arial"/>
                <a:cs typeface="Arial"/>
              </a:rPr>
              <a:t>two </a:t>
            </a:r>
            <a:r>
              <a:rPr lang="en-US" sz="1200" dirty="0">
                <a:latin typeface="Arial"/>
                <a:cs typeface="Arial"/>
              </a:rPr>
              <a:t>dots. </a:t>
            </a:r>
          </a:p>
          <a:p>
            <a:pPr marL="285750" indent="-285750">
              <a:buFont typeface="Arial"/>
              <a:buChar char="•"/>
            </a:pPr>
            <a:r>
              <a:rPr lang="en-US" sz="1200" dirty="0" smtClean="0">
                <a:latin typeface="Arial"/>
                <a:cs typeface="Arial"/>
              </a:rPr>
              <a:t>Move </a:t>
            </a:r>
            <a:r>
              <a:rPr lang="en-US" sz="1200" dirty="0">
                <a:latin typeface="Arial"/>
                <a:cs typeface="Arial"/>
              </a:rPr>
              <a:t>the compass center directly over the second dot, and again draw a dot at the location of the compass needle head or tail. </a:t>
            </a:r>
          </a:p>
          <a:p>
            <a:pPr marL="285750" indent="-285750">
              <a:buFont typeface="Arial"/>
              <a:buChar char="•"/>
            </a:pPr>
            <a:r>
              <a:rPr lang="en-US" sz="1200" dirty="0" smtClean="0">
                <a:latin typeface="Arial"/>
                <a:cs typeface="Arial"/>
              </a:rPr>
              <a:t>Continue </a:t>
            </a:r>
            <a:r>
              <a:rPr lang="en-US" sz="1200" dirty="0">
                <a:latin typeface="Arial"/>
                <a:cs typeface="Arial"/>
              </a:rPr>
              <a:t>these steps, marking the direction of the needle with dots and connecting them until the line meets the magnet or the edge of the paper. Go back to the first dot and repeat these steps until the other end of the line also meets the magnet or the paper edge. </a:t>
            </a:r>
          </a:p>
          <a:p>
            <a:pPr marL="285750" indent="-285750">
              <a:buFont typeface="Arial"/>
              <a:buChar char="•"/>
            </a:pPr>
            <a:r>
              <a:rPr lang="en-US" sz="1200" dirty="0" smtClean="0">
                <a:latin typeface="Arial"/>
                <a:cs typeface="Arial"/>
              </a:rPr>
              <a:t>When </a:t>
            </a:r>
            <a:r>
              <a:rPr lang="en-US" sz="1200" dirty="0">
                <a:latin typeface="Arial"/>
                <a:cs typeface="Arial"/>
              </a:rPr>
              <a:t>finished with the first line, pick another spot near the magnet and repeat the process to trace more field lines. </a:t>
            </a:r>
          </a:p>
        </p:txBody>
      </p:sp>
    </p:spTree>
    <p:extLst>
      <p:ext uri="{BB962C8B-B14F-4D97-AF65-F5344CB8AC3E}">
        <p14:creationId xmlns:p14="http://schemas.microsoft.com/office/powerpoint/2010/main" val="2443413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64C2A6-3725-CA43-8E85-004F29F3312D}" type="slidenum">
              <a:rPr lang="en-US" smtClean="0"/>
              <a:t>157</a:t>
            </a:fld>
            <a:endParaRPr lang="en-US" dirty="0"/>
          </a:p>
        </p:txBody>
      </p:sp>
      <p:sp>
        <p:nvSpPr>
          <p:cNvPr id="3" name="Content Placeholder 2"/>
          <p:cNvSpPr txBox="1">
            <a:spLocks/>
          </p:cNvSpPr>
          <p:nvPr/>
        </p:nvSpPr>
        <p:spPr>
          <a:xfrm>
            <a:off x="609600" y="3352800"/>
            <a:ext cx="4065929" cy="2805666"/>
          </a:xfrm>
          <a:prstGeom prst="rect">
            <a:avLst/>
          </a:prstGeom>
        </p:spPr>
        <p:txBody>
          <a:bodyPr>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228600">
              <a:buFont typeface="+mj-lt"/>
              <a:buAutoNum type="arabicPeriod"/>
            </a:pPr>
            <a:r>
              <a:rPr lang="en-US" sz="1400" dirty="0" smtClean="0">
                <a:cs typeface="Arial"/>
              </a:rPr>
              <a:t>Correctly label the </a:t>
            </a:r>
            <a:r>
              <a:rPr lang="en-US" sz="1400" dirty="0" smtClean="0">
                <a:latin typeface="Arial"/>
                <a:cs typeface="Arial"/>
              </a:rPr>
              <a:t>N (-) and S (+) poles of two bar magnets. Wrap the magnets separately in plastic wrap.</a:t>
            </a:r>
          </a:p>
          <a:p>
            <a:pPr marL="0" indent="0">
              <a:buFont typeface="Arial"/>
              <a:buNone/>
            </a:pPr>
            <a:endParaRPr lang="en-US" sz="1400" dirty="0" smtClean="0">
              <a:latin typeface="Arial"/>
              <a:cs typeface="Arial"/>
            </a:endParaRPr>
          </a:p>
          <a:p>
            <a:pPr marL="228600" indent="-228600">
              <a:buFont typeface="+mj-lt"/>
              <a:buAutoNum type="arabicPeriod"/>
            </a:pPr>
            <a:r>
              <a:rPr lang="en-US" sz="1400" dirty="0" smtClean="0">
                <a:cs typeface="Arial"/>
              </a:rPr>
              <a:t>Place the two magnets parallel to each other, with their poles in opposite directions, on top of the paper. Tape the magnets is place, as in the picture at the right.</a:t>
            </a:r>
          </a:p>
          <a:p>
            <a:pPr marL="0" indent="0">
              <a:buFont typeface="Arial"/>
              <a:buNone/>
            </a:pPr>
            <a:endParaRPr lang="en-US" sz="1400" dirty="0" smtClean="0">
              <a:latin typeface="Arial"/>
              <a:cs typeface="Arial"/>
            </a:endParaRPr>
          </a:p>
          <a:p>
            <a:pPr marL="228600" indent="-228600">
              <a:buFont typeface="+mj-lt"/>
              <a:buAutoNum type="arabicPeriod"/>
            </a:pPr>
            <a:r>
              <a:rPr lang="en-US" sz="1400" dirty="0" smtClean="0">
                <a:latin typeface="Arial"/>
                <a:cs typeface="Arial"/>
              </a:rPr>
              <a:t>Correctly trace the direction of ten magnetic field lines, using directional arrows, between the opposite poles of two </a:t>
            </a:r>
            <a:r>
              <a:rPr lang="en-US" sz="1400" dirty="0" smtClean="0">
                <a:cs typeface="Arial"/>
              </a:rPr>
              <a:t>bar magnets</a:t>
            </a:r>
            <a:r>
              <a:rPr lang="en-US" sz="1400" dirty="0" smtClean="0">
                <a:latin typeface="Arial"/>
                <a:cs typeface="Arial"/>
              </a:rPr>
              <a:t>.</a:t>
            </a:r>
            <a:endParaRPr lang="en-US" sz="1400" dirty="0">
              <a:latin typeface="Arial"/>
              <a:cs typeface="Arial"/>
            </a:endParaRPr>
          </a:p>
        </p:txBody>
      </p:sp>
      <p:sp>
        <p:nvSpPr>
          <p:cNvPr id="4" name="Content Placeholder 3"/>
          <p:cNvSpPr txBox="1">
            <a:spLocks/>
          </p:cNvSpPr>
          <p:nvPr/>
        </p:nvSpPr>
        <p:spPr>
          <a:xfrm>
            <a:off x="680956" y="2126766"/>
            <a:ext cx="6474456" cy="746374"/>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400" b="1" dirty="0" smtClean="0">
                <a:solidFill>
                  <a:srgbClr val="0000FF"/>
                </a:solidFill>
                <a:effectLst>
                  <a:outerShdw blurRad="38100" dist="38100" dir="2700000" algn="tl">
                    <a:srgbClr val="DDDDDD"/>
                  </a:outerShdw>
                </a:effectLst>
                <a:latin typeface="Arial" charset="0"/>
              </a:rPr>
              <a:t>2. Observing Magnetic Field Lines</a:t>
            </a:r>
            <a:endParaRPr lang="en-US" sz="2400" b="1" dirty="0" smtClean="0">
              <a:solidFill>
                <a:srgbClr val="FF0000"/>
              </a:solidFill>
              <a:cs typeface="Arial"/>
            </a:endParaRPr>
          </a:p>
          <a:p>
            <a:pPr marL="0" indent="0">
              <a:buFont typeface="Arial"/>
              <a:buNone/>
            </a:pPr>
            <a:r>
              <a:rPr lang="en-US" sz="2000" b="1" dirty="0" smtClean="0">
                <a:solidFill>
                  <a:srgbClr val="FF0000"/>
                </a:solidFill>
                <a:latin typeface="Arial"/>
                <a:cs typeface="Arial"/>
              </a:rPr>
              <a:t>Trace magnetic </a:t>
            </a:r>
            <a:r>
              <a:rPr lang="en-US" sz="2000" b="1" dirty="0" smtClean="0">
                <a:solidFill>
                  <a:srgbClr val="FF0000"/>
                </a:solidFill>
                <a:cs typeface="Arial"/>
              </a:rPr>
              <a:t>f</a:t>
            </a:r>
            <a:r>
              <a:rPr lang="en-US" sz="2000" b="1" dirty="0" smtClean="0">
                <a:solidFill>
                  <a:srgbClr val="FF0000"/>
                </a:solidFill>
                <a:latin typeface="Arial"/>
                <a:cs typeface="Arial"/>
              </a:rPr>
              <a:t>ield </a:t>
            </a:r>
            <a:r>
              <a:rPr lang="en-US" sz="2000" b="1" dirty="0" smtClean="0">
                <a:solidFill>
                  <a:srgbClr val="FF0000"/>
                </a:solidFill>
                <a:cs typeface="Arial"/>
              </a:rPr>
              <a:t>lines between opposite magnetic poles</a:t>
            </a:r>
            <a:endParaRPr lang="en-US" sz="2000" b="1" dirty="0">
              <a:solidFill>
                <a:srgbClr val="FF0000"/>
              </a:solidFill>
              <a:latin typeface="Arial"/>
              <a:cs typeface="Arial"/>
            </a:endParaRPr>
          </a:p>
        </p:txBody>
      </p:sp>
      <p:sp>
        <p:nvSpPr>
          <p:cNvPr id="5" name="Content Placeholder 1"/>
          <p:cNvSpPr txBox="1">
            <a:spLocks/>
          </p:cNvSpPr>
          <p:nvPr/>
        </p:nvSpPr>
        <p:spPr>
          <a:xfrm>
            <a:off x="6926139" y="1586442"/>
            <a:ext cx="1721946" cy="1402358"/>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defRPr/>
            </a:pPr>
            <a:r>
              <a:rPr lang="en-US" sz="1600" b="1" dirty="0" smtClean="0">
                <a:effectLst>
                  <a:outerShdw blurRad="38100" dist="38100" dir="2700000" algn="tl">
                    <a:srgbClr val="DDDDDD"/>
                  </a:outerShdw>
                </a:effectLst>
                <a:latin typeface="Arial"/>
                <a:cs typeface="Arial"/>
              </a:rPr>
              <a:t>Sunspots are usually in pairs and have magnetic poles, like a magnet!</a:t>
            </a:r>
            <a:endParaRPr lang="en-US" sz="1600" b="1" dirty="0">
              <a:effectLst>
                <a:outerShdw blurRad="38100" dist="38100" dir="2700000" algn="tl">
                  <a:srgbClr val="DDDDDD"/>
                </a:outerShdw>
              </a:effectLst>
              <a:latin typeface="Arial"/>
              <a:cs typeface="Arial"/>
            </a:endParaRPr>
          </a:p>
        </p:txBody>
      </p:sp>
      <p:pic>
        <p:nvPicPr>
          <p:cNvPr id="6" name="Picture 8" descr="fig_4p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039011" y="3875930"/>
            <a:ext cx="3424702" cy="1650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210750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TotalTime>
  <Words>1161</Words>
  <Application>Microsoft Macintosh PowerPoint</Application>
  <PresentationFormat>On-screen Show (4:3)</PresentationFormat>
  <Paragraphs>129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2B Making Sense of Magnetism!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2B Making Sense of Magnetism!</dc:title>
  <dc:creator>Jennifer Taylor</dc:creator>
  <cp:lastModifiedBy>EducationOutreach</cp:lastModifiedBy>
  <cp:revision>11</cp:revision>
  <dcterms:created xsi:type="dcterms:W3CDTF">2014-10-17T23:00:01Z</dcterms:created>
  <dcterms:modified xsi:type="dcterms:W3CDTF">2014-10-22T15:06:42Z</dcterms:modified>
</cp:coreProperties>
</file>