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4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s://blogs.scientificamerican.com/guest-blog/it-s-time-for-scientists-to-stop-explaining-so-much/"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r>
              <a:rPr lang="en-US" sz="1200" b="0" i="0" u="none" strike="noStrike" cap="none" dirty="0" smtClean="0">
                <a:solidFill>
                  <a:schemeClr val="dk1"/>
                </a:solidFill>
                <a:latin typeface="Calibri"/>
                <a:ea typeface="Calibri"/>
                <a:cs typeface="Calibri"/>
                <a:sym typeface="Calibri"/>
              </a:rPr>
              <a:t>Stories </a:t>
            </a:r>
            <a:r>
              <a:rPr lang="en-US" sz="1200" b="0" i="0" u="none" strike="noStrike" cap="none" dirty="0">
                <a:solidFill>
                  <a:schemeClr val="dk1"/>
                </a:solidFill>
                <a:latin typeface="Calibri"/>
                <a:ea typeface="Calibri"/>
                <a:cs typeface="Calibri"/>
                <a:sym typeface="Calibri"/>
              </a:rPr>
              <a:t>from the field as part of public lecture. Practical uses for community dialogue. Best practices. May not have been told before re: a sensitivity of engaging communities. (another workshop on equity/diversity) Me; we all bring knowledge to the table.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Shift perceptions, raise awareness, give concrete practical </a:t>
            </a:r>
            <a:r>
              <a:rPr lang="en-US" sz="1200" b="0" i="0" u="none" strike="noStrike" cap="none" dirty="0" err="1">
                <a:solidFill>
                  <a:schemeClr val="dk1"/>
                </a:solidFill>
                <a:latin typeface="Calibri"/>
                <a:ea typeface="Calibri"/>
                <a:cs typeface="Calibri"/>
                <a:sym typeface="Calibri"/>
              </a:rPr>
              <a:t>adviCe</a:t>
            </a:r>
            <a:r>
              <a:rPr lang="en-US" sz="1200" b="0" i="0" u="none" strike="noStrike" cap="none" dirty="0">
                <a:solidFill>
                  <a:schemeClr val="dk1"/>
                </a:solidFill>
                <a:latin typeface="Calibri"/>
                <a:ea typeface="Calibri"/>
                <a:cs typeface="Calibri"/>
                <a:sym typeface="Calibri"/>
              </a:rPr>
              <a:t> grounded in professional expertise.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Useful </a:t>
            </a:r>
            <a:r>
              <a:rPr lang="en-US" sz="1200" b="0" i="0" u="none" strike="noStrike" cap="none" dirty="0">
                <a:solidFill>
                  <a:schemeClr val="dk1"/>
                </a:solidFill>
                <a:latin typeface="Calibri"/>
                <a:ea typeface="Calibri"/>
                <a:cs typeface="Calibri"/>
                <a:sym typeface="Calibri"/>
              </a:rPr>
              <a:t>to position community dialogue in the spectrum of roles.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Last workshop: they say we want to know more about communication, but not what they mean. Media, community dialogue water resource manager, title is community dialogue so you can focus on community dialogue. Not about giving a good talk or decision makers. Need training on engaging w communities focus.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Scientists being trained to be part of a broader team engaged in community dialogue?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Good advice: we recommend you look for partnership w this expertise to work on community dialogue…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Next step resources if they want to incorporate this in their future work</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Understand this work is possible for scientific careers. Also meet others on campus interested. In scope for an academic career.</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Speaking to the choir: maybe one slide on how public engagement is needed…good things can happen…stronger science or more useable/translatable science can get done… (not long to set the stage)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Most important to talk &amp; practice… some expert role, some want to have </a:t>
            </a:r>
            <a:r>
              <a:rPr lang="en-US" sz="1200" b="0" i="0" u="none" strike="noStrike" cap="none" dirty="0" err="1">
                <a:solidFill>
                  <a:schemeClr val="dk1"/>
                </a:solidFill>
                <a:latin typeface="Calibri"/>
                <a:ea typeface="Calibri"/>
                <a:cs typeface="Calibri"/>
                <a:sym typeface="Calibri"/>
              </a:rPr>
              <a:t>convo</a:t>
            </a:r>
            <a:r>
              <a:rPr lang="en-US" sz="1200" b="0" i="0" u="none" strike="noStrike" cap="none" dirty="0">
                <a:solidFill>
                  <a:schemeClr val="dk1"/>
                </a:solidFill>
                <a:latin typeface="Calibri"/>
                <a:ea typeface="Calibri"/>
                <a:cs typeface="Calibri"/>
                <a:sym typeface="Calibri"/>
              </a:rPr>
              <a:t> as peers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Let’s focus on the majority of people you will engage. (Phaedra’s mantra with the City on climate. )</a:t>
            </a: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5" name="Shape 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public sphere is a misnomer—there are many publics. You have to think about which one or ones you are hoping to engage:</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peers? Professionals? Families with anxiety about public health? A social organization already with faith in your expertise? </a:t>
            </a:r>
            <a:r>
              <a:rPr lang="en-US" sz="1200" b="0" i="0" u="none" strike="noStrike" cap="none" dirty="0" err="1">
                <a:solidFill>
                  <a:schemeClr val="dk1"/>
                </a:solidFill>
                <a:latin typeface="Calibri"/>
                <a:ea typeface="Calibri"/>
                <a:cs typeface="Calibri"/>
                <a:sym typeface="Calibri"/>
              </a:rPr>
              <a:t>Govt</a:t>
            </a:r>
            <a:r>
              <a:rPr lang="en-US" sz="1200" b="0" i="0" u="none" strike="noStrike" cap="none" dirty="0">
                <a:solidFill>
                  <a:schemeClr val="dk1"/>
                </a:solidFill>
                <a:latin typeface="Calibri"/>
                <a:ea typeface="Calibri"/>
                <a:cs typeface="Calibri"/>
                <a:sym typeface="Calibri"/>
              </a:rPr>
              <a:t>?</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Diff/same culture from you? And so on…even radio stations or newspapers tend to have primary followers…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http://</a:t>
            </a:r>
            <a:r>
              <a:rPr lang="en-US" sz="1200" b="0" i="0" u="none" strike="noStrike" cap="none" dirty="0" err="1">
                <a:solidFill>
                  <a:schemeClr val="dk1"/>
                </a:solidFill>
                <a:latin typeface="Calibri"/>
                <a:ea typeface="Calibri"/>
                <a:cs typeface="Calibri"/>
                <a:sym typeface="Calibri"/>
              </a:rPr>
              <a:t>blog.visme.co</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wp</a:t>
            </a:r>
            <a:r>
              <a:rPr lang="en-US" sz="1200" b="0" i="0" u="none" strike="noStrike" cap="none" dirty="0">
                <a:solidFill>
                  <a:schemeClr val="dk1"/>
                </a:solidFill>
                <a:latin typeface="Calibri"/>
                <a:ea typeface="Calibri"/>
                <a:cs typeface="Calibri"/>
                <a:sym typeface="Calibri"/>
              </a:rPr>
              <a:t>-content/uploads/2016/07/</a:t>
            </a:r>
            <a:r>
              <a:rPr lang="en-US" sz="1200" b="0" i="0" u="none" strike="noStrike" cap="none" dirty="0" err="1">
                <a:solidFill>
                  <a:schemeClr val="dk1"/>
                </a:solidFill>
                <a:latin typeface="Calibri"/>
                <a:ea typeface="Calibri"/>
                <a:cs typeface="Calibri"/>
                <a:sym typeface="Calibri"/>
              </a:rPr>
              <a:t>KnowYourAudience.jpg</a:t>
            </a:r>
            <a:endParaRPr lang="en-US" sz="1200" b="0" i="0" u="none" strike="noStrike" cap="none" dirty="0">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2" name="Shape 23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(top image) The International Association of Public Participation’s spectrum as shared by the City of Burlington</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http://</a:t>
            </a:r>
            <a:r>
              <a:rPr lang="en-US" sz="1200" b="0" i="0" u="none" strike="noStrike" cap="none" dirty="0" err="1">
                <a:solidFill>
                  <a:schemeClr val="dk1"/>
                </a:solidFill>
                <a:latin typeface="Calibri"/>
                <a:ea typeface="Calibri"/>
                <a:cs typeface="Calibri"/>
                <a:sym typeface="Calibri"/>
              </a:rPr>
              <a:t>www.burlingtongazette.ca</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burlington</a:t>
            </a:r>
            <a:r>
              <a:rPr lang="en-US" sz="1200" b="0" i="0" u="none" strike="noStrike" cap="none" dirty="0">
                <a:solidFill>
                  <a:schemeClr val="dk1"/>
                </a:solidFill>
                <a:latin typeface="Calibri"/>
                <a:ea typeface="Calibri"/>
                <a:cs typeface="Calibri"/>
                <a:sym typeface="Calibri"/>
              </a:rPr>
              <a:t>-community-engagement-charter-version-two/</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This is based on: </a:t>
            </a:r>
            <a:r>
              <a:rPr lang="en-US" sz="1200" b="0" i="1" u="none" strike="noStrike" cap="none" dirty="0" err="1">
                <a:solidFill>
                  <a:schemeClr val="dk1"/>
                </a:solidFill>
                <a:latin typeface="Calibri"/>
                <a:ea typeface="Calibri"/>
                <a:cs typeface="Calibri"/>
                <a:sym typeface="Calibri"/>
              </a:rPr>
              <a:t>Arnstein</a:t>
            </a:r>
            <a:r>
              <a:rPr lang="en-US" sz="1200" b="0" i="0" u="none" strike="noStrike" cap="none" dirty="0">
                <a:solidFill>
                  <a:schemeClr val="dk1"/>
                </a:solidFill>
                <a:latin typeface="Calibri"/>
                <a:ea typeface="Calibri"/>
                <a:cs typeface="Calibri"/>
                <a:sym typeface="Calibri"/>
              </a:rPr>
              <a:t>, Sherry R. "A </a:t>
            </a:r>
            <a:r>
              <a:rPr lang="en-US" sz="1200" b="0" i="1" u="none" strike="noStrike" cap="none" dirty="0">
                <a:solidFill>
                  <a:schemeClr val="dk1"/>
                </a:solidFill>
                <a:latin typeface="Calibri"/>
                <a:ea typeface="Calibri"/>
                <a:cs typeface="Calibri"/>
                <a:sym typeface="Calibri"/>
              </a:rPr>
              <a:t>Ladder</a:t>
            </a:r>
            <a:r>
              <a:rPr lang="en-US" sz="1200" b="0" i="0" u="none" strike="noStrike" cap="none" dirty="0">
                <a:solidFill>
                  <a:schemeClr val="dk1"/>
                </a:solidFill>
                <a:latin typeface="Calibri"/>
                <a:ea typeface="Calibri"/>
                <a:cs typeface="Calibri"/>
                <a:sym typeface="Calibri"/>
              </a:rPr>
              <a:t> of Citizen Participation," JAIP, Vol. 35, No. 4, July 1969, pp. 216-224,</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Which involves 8 rungs (including non-participation).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Spectrum (bottom image) from Beltane Network: http://</a:t>
            </a:r>
            <a:r>
              <a:rPr lang="en-US" sz="1200" b="0" i="0" u="none" strike="noStrike" cap="none" dirty="0" err="1">
                <a:solidFill>
                  <a:schemeClr val="dk1"/>
                </a:solidFill>
                <a:latin typeface="Calibri"/>
                <a:ea typeface="Calibri"/>
                <a:cs typeface="Calibri"/>
                <a:sym typeface="Calibri"/>
              </a:rPr>
              <a:t>www.beltanenetwork.org</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wp</a:t>
            </a:r>
            <a:r>
              <a:rPr lang="en-US" sz="1200" b="0" i="0" u="none" strike="noStrike" cap="none" dirty="0">
                <a:solidFill>
                  <a:schemeClr val="dk1"/>
                </a:solidFill>
                <a:latin typeface="Calibri"/>
                <a:ea typeface="Calibri"/>
                <a:cs typeface="Calibri"/>
                <a:sym typeface="Calibri"/>
              </a:rPr>
              <a:t>-content/uploads/2012/08/</a:t>
            </a:r>
            <a:r>
              <a:rPr lang="en-US" sz="1200" b="0" i="0" u="none" strike="noStrike" cap="none" dirty="0" err="1">
                <a:solidFill>
                  <a:schemeClr val="dk1"/>
                </a:solidFill>
                <a:latin typeface="Calibri"/>
                <a:ea typeface="Calibri"/>
                <a:cs typeface="Calibri"/>
                <a:sym typeface="Calibri"/>
              </a:rPr>
              <a:t>spectrum_of_pe.jpg</a:t>
            </a:r>
            <a:endParaRPr lang="en-US" sz="1200" b="0" i="0" u="none" strike="noStrike" cap="none" dirty="0">
              <a:solidFill>
                <a:schemeClr val="dk1"/>
              </a:solidFill>
              <a:latin typeface="Calibri"/>
              <a:ea typeface="Calibri"/>
              <a:cs typeface="Calibri"/>
              <a:sym typeface="Calibri"/>
            </a:endParaRPr>
          </a:p>
        </p:txBody>
      </p:sp>
      <p:sp>
        <p:nvSpPr>
          <p:cNvPr id="233" name="Shape 23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1" name="Shape 24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p:txBody>
      </p:sp>
      <p:sp>
        <p:nvSpPr>
          <p:cNvPr id="242" name="Shape 24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 showed up in Fort Collins to see these around town. Glade is a proposed </a:t>
            </a:r>
            <a:r>
              <a:rPr lang="en-US" sz="1200" b="0" i="0" u="none" strike="noStrike" cap="none" dirty="0" err="1">
                <a:solidFill>
                  <a:schemeClr val="dk1"/>
                </a:solidFill>
                <a:latin typeface="Calibri"/>
                <a:ea typeface="Calibri"/>
                <a:cs typeface="Calibri"/>
                <a:sym typeface="Calibri"/>
              </a:rPr>
              <a:t>reservior</a:t>
            </a:r>
            <a:r>
              <a:rPr lang="en-US" sz="1200" b="0" i="0" u="none" strike="noStrike" cap="none" dirty="0">
                <a:solidFill>
                  <a:schemeClr val="dk1"/>
                </a:solidFill>
                <a:latin typeface="Calibri"/>
                <a:ea typeface="Calibri"/>
                <a:cs typeface="Calibri"/>
                <a:sym typeface="Calibri"/>
              </a:rPr>
              <a:t> in the Poudre River Basin. Water issue: quantity. To meet increasing water needs, municipal sources. Don’t let water go downstream. </a:t>
            </a: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The default is polarization. Ongoing campaigns. Entrenched sides.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Undergoing environmental impact statement: no political actor would decide glade. But the community would be asked for mitigation measures.</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57" name="Shape 2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 public-private partnership called </a:t>
            </a:r>
            <a:r>
              <a:rPr lang="en-US" sz="1200" b="0" i="0" u="none" strike="noStrike" cap="none" dirty="0" err="1">
                <a:solidFill>
                  <a:schemeClr val="dk1"/>
                </a:solidFill>
                <a:latin typeface="Calibri"/>
                <a:ea typeface="Calibri"/>
                <a:cs typeface="Calibri"/>
                <a:sym typeface="Calibri"/>
              </a:rPr>
              <a:t>UniverCity</a:t>
            </a:r>
            <a:r>
              <a:rPr lang="en-US" sz="1200" b="0" i="0" u="none" strike="noStrike" cap="none" dirty="0">
                <a:solidFill>
                  <a:schemeClr val="dk1"/>
                </a:solidFill>
                <a:latin typeface="Calibri"/>
                <a:ea typeface="Calibri"/>
                <a:cs typeface="Calibri"/>
                <a:sym typeface="Calibri"/>
              </a:rPr>
              <a:t> Connections with the city, CSU, and business community.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Colorado Water Institute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Center for Public Deliberation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 do we position the community to be able to provide meaningful input about possible mitigation actions?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How do we discuss water without demonizing the other side?</a:t>
            </a:r>
          </a:p>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Shift from a focus on positions (build Glade/Save the Poudre) to values (ecological health, local agriculture, recreation, etc.)</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A public dialogue: an event with 300 people focused on values, education sessions on water law, history, conversation, ag-urban transfer</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Public deliberation: facilitated discussions about how to meet future water needs</a:t>
            </a:r>
          </a:p>
        </p:txBody>
      </p:sp>
      <p:sp>
        <p:nvSpPr>
          <p:cNvPr id="264" name="Shape 2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0" name="Shape 2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Deliberation isn’t simply about conversations that result in a decision. A type of inquiry, often goes through cycles.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COMM might have assumed that interactive communication is the key thing. But needs support before and after to make it meaningful.</a:t>
            </a:r>
          </a:p>
        </p:txBody>
      </p:sp>
      <p:sp>
        <p:nvSpPr>
          <p:cNvPr id="271" name="Shape 27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9" name="Shape 2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Stakeholders in the Glade Conflict</a:t>
            </a:r>
          </a:p>
          <a:p>
            <a:pPr marL="171450" marR="0" lvl="0" indent="-17145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Recreationalists</a:t>
            </a:r>
          </a:p>
          <a:p>
            <a:pPr marL="171450" marR="0" lvl="0" indent="-17145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Home owners</a:t>
            </a:r>
          </a:p>
          <a:p>
            <a:pPr marL="171450" marR="0" lvl="0" indent="-17145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Downtown businesses</a:t>
            </a:r>
          </a:p>
          <a:p>
            <a:pPr marL="171450" marR="0" lvl="0" indent="-17145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Residents</a:t>
            </a:r>
          </a:p>
          <a:p>
            <a:pPr marL="171450" marR="0" lvl="0" indent="-17145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Property owners</a:t>
            </a:r>
          </a:p>
          <a:p>
            <a:pPr marL="171450" marR="0" lvl="0" indent="-17145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Scientists</a:t>
            </a:r>
          </a:p>
          <a:p>
            <a:pPr marL="171450" marR="0" lvl="0" indent="-171450" algn="l" rtl="0">
              <a:spcBef>
                <a:spcPts val="0"/>
              </a:spcBef>
              <a:buClr>
                <a:schemeClr val="dk1"/>
              </a:buClr>
              <a:buSzPct val="100000"/>
              <a:buFont typeface="Calibri"/>
              <a:buChar char="-"/>
            </a:pPr>
            <a:r>
              <a:rPr lang="en-US" sz="1200" b="0" i="0" u="none" strike="noStrike" cap="none">
                <a:solidFill>
                  <a:schemeClr val="dk1"/>
                </a:solidFill>
                <a:latin typeface="Calibri"/>
                <a:ea typeface="Calibri"/>
                <a:cs typeface="Calibri"/>
                <a:sym typeface="Calibri"/>
              </a:rPr>
              <a:t>Engineers</a:t>
            </a:r>
          </a:p>
          <a:p>
            <a:pPr marL="171450" marR="0" lvl="0" indent="-171450" algn="l" rtl="0">
              <a:spcBef>
                <a:spcPts val="0"/>
              </a:spcBef>
              <a:buClr>
                <a:schemeClr val="dk1"/>
              </a:buClr>
              <a:buSzPct val="100000"/>
              <a:buFont typeface="Calibri"/>
              <a:buNone/>
            </a:pPr>
            <a:endParaRPr sz="1200" b="0" i="0" u="none" strike="noStrike" cap="none">
              <a:solidFill>
                <a:schemeClr val="dk1"/>
              </a:solidFill>
              <a:latin typeface="Calibri"/>
              <a:ea typeface="Calibri"/>
              <a:cs typeface="Calibri"/>
              <a:sym typeface="Calibri"/>
            </a:endParaRPr>
          </a:p>
        </p:txBody>
      </p:sp>
      <p:sp>
        <p:nvSpPr>
          <p:cNvPr id="290" name="Shape 2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6" name="Shape 2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Draft for review by Save the Poudre, Northern Integrated Supply Project, Colorado Water Institute</a:t>
            </a:r>
          </a:p>
          <a:p>
            <a:pPr marL="171450" marR="0" lvl="0" indent="-17145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Fair representation</a:t>
            </a:r>
          </a:p>
          <a:p>
            <a:pPr marL="171450" marR="0" lvl="0" indent="-17145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Accuracy</a:t>
            </a:r>
          </a:p>
        </p:txBody>
      </p:sp>
      <p:sp>
        <p:nvSpPr>
          <p:cNvPr id="297" name="Shape 2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Today, we want to talk about how scientists communicate in the public sphere in a way that engages publics</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4-5pm public lecture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5:15-5:45pm Dinner.</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5:45pm Intro again. Agenda.</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 share learning goals.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5:50-6:20pm Video Warm Up: Critique of what we’re seeing/hearing compared to previous best practices (most will go to both). 10 minute video with written transcripts. Small group to large group Discussion of Shared Sense Making</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6:20-7pm Application worksheet. Types of community dialogues could fit in that research. (Public dialogue roles: expert testifying, convene a stakeholder group…</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topics you are working on? Why engage public dialogue? What stakeholders would need to be involved? How does that fit into large decision-making?)</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61" name="Shape 16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7" name="Shape 3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0" name="Shape 3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 deliberation</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helps participants work through the tough choices and tradeoffs</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inherent in public decisions as well as helps participants identify</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 shared interests or common ground that exists across diverse</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perspectives.</a:t>
            </a:r>
          </a:p>
        </p:txBody>
      </p:sp>
      <p:sp>
        <p:nvSpPr>
          <p:cNvPr id="331" name="Shape 3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7" name="Shape 3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1" i="0" u="none" strike="noStrike" cap="none" dirty="0">
                <a:solidFill>
                  <a:schemeClr val="dk1"/>
                </a:solidFill>
                <a:latin typeface="Calibri"/>
                <a:ea typeface="Calibri"/>
                <a:cs typeface="Calibri"/>
                <a:sym typeface="Calibri"/>
              </a:rPr>
              <a:t>Improving the flows while protecting water rights</a:t>
            </a:r>
          </a:p>
          <a:p>
            <a:pPr marL="0" marR="0" lvl="0" indent="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Instream flow designation for Poudre</a:t>
            </a:r>
          </a:p>
          <a:p>
            <a:pPr marL="0" marR="0" lvl="0" indent="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Regional conveyance cooperation</a:t>
            </a:r>
          </a:p>
          <a:p>
            <a:pPr marL="0" marR="0" lvl="0" indent="0" algn="l" rtl="0">
              <a:spcBef>
                <a:spcPts val="0"/>
              </a:spcBef>
              <a:buClr>
                <a:schemeClr val="dk1"/>
              </a:buClr>
              <a:buSzPct val="100000"/>
              <a:buFont typeface="Calibri"/>
              <a:buChar char="-"/>
            </a:pPr>
            <a:r>
              <a:rPr lang="en-US" sz="1200" b="0" i="0" u="none" strike="noStrike" cap="none" dirty="0">
                <a:solidFill>
                  <a:schemeClr val="dk1"/>
                </a:solidFill>
                <a:latin typeface="Calibri"/>
                <a:ea typeface="Calibri"/>
                <a:cs typeface="Calibri"/>
                <a:sym typeface="Calibri"/>
              </a:rPr>
              <a:t>Flow education</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An approach. Most collaborative action doesn’t </a:t>
            </a:r>
          </a:p>
        </p:txBody>
      </p:sp>
      <p:sp>
        <p:nvSpPr>
          <p:cNvPr id="338" name="Shape 3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46" name="Shape 3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Shape 352"/>
          <p:cNvSpPr txBox="1">
            <a:spLocks noGrp="1"/>
          </p:cNvSpPr>
          <p:nvPr>
            <p:ph type="body" idx="1"/>
          </p:nvPr>
        </p:nvSpPr>
        <p:spPr>
          <a:xfrm>
            <a:off x="685801" y="4400549"/>
            <a:ext cx="5486409" cy="3600450"/>
          </a:xfrm>
          <a:prstGeom prst="rect">
            <a:avLst/>
          </a:prstGeom>
        </p:spPr>
        <p:txBody>
          <a:bodyPr lIns="90725" tIns="90725" rIns="90725" bIns="90725" anchor="t" anchorCtr="0">
            <a:noAutofit/>
          </a:bodyPr>
          <a:lstStyle/>
          <a:p>
            <a:pPr lvl="0">
              <a:spcBef>
                <a:spcPts val="0"/>
              </a:spcBef>
              <a:buNone/>
            </a:pPr>
            <a:endParaRPr/>
          </a:p>
        </p:txBody>
      </p:sp>
      <p:sp>
        <p:nvSpPr>
          <p:cNvPr id="353" name="Shape 353"/>
          <p:cNvSpPr>
            <a:spLocks noGrp="1" noRot="1" noChangeAspect="1"/>
          </p:cNvSpPr>
          <p:nvPr>
            <p:ph type="sldImg" idx="2"/>
          </p:nvPr>
        </p:nvSpPr>
        <p:spPr>
          <a:xfrm>
            <a:off x="1346290" y="1143000"/>
            <a:ext cx="4167013" cy="30854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60" name="Shape 3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Shape 364"/>
          <p:cNvSpPr txBox="1">
            <a:spLocks noGrp="1"/>
          </p:cNvSpPr>
          <p:nvPr>
            <p:ph type="body" idx="1"/>
          </p:nvPr>
        </p:nvSpPr>
        <p:spPr>
          <a:xfrm>
            <a:off x="685801" y="4400549"/>
            <a:ext cx="5486409" cy="3600450"/>
          </a:xfrm>
          <a:prstGeom prst="rect">
            <a:avLst/>
          </a:prstGeom>
        </p:spPr>
        <p:txBody>
          <a:bodyPr lIns="90725" tIns="90725" rIns="90725" bIns="90725" anchor="t" anchorCtr="0">
            <a:noAutofit/>
          </a:bodyPr>
          <a:lstStyle/>
          <a:p>
            <a:pPr lvl="0">
              <a:spcBef>
                <a:spcPts val="0"/>
              </a:spcBef>
              <a:buNone/>
            </a:pPr>
            <a:endParaRPr/>
          </a:p>
        </p:txBody>
      </p:sp>
      <p:sp>
        <p:nvSpPr>
          <p:cNvPr id="365" name="Shape 365"/>
          <p:cNvSpPr>
            <a:spLocks noGrp="1" noRot="1" noChangeAspect="1"/>
          </p:cNvSpPr>
          <p:nvPr>
            <p:ph type="sldImg" idx="2"/>
          </p:nvPr>
        </p:nvSpPr>
        <p:spPr>
          <a:xfrm>
            <a:off x="1346290" y="1143000"/>
            <a:ext cx="4167013" cy="30854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txBox="1">
            <a:spLocks noGrp="1"/>
          </p:cNvSpPr>
          <p:nvPr>
            <p:ph type="body" idx="1"/>
          </p:nvPr>
        </p:nvSpPr>
        <p:spPr>
          <a:xfrm>
            <a:off x="685801" y="4400549"/>
            <a:ext cx="5486409" cy="3600450"/>
          </a:xfrm>
          <a:prstGeom prst="rect">
            <a:avLst/>
          </a:prstGeom>
        </p:spPr>
        <p:txBody>
          <a:bodyPr lIns="90725" tIns="90725" rIns="90725" bIns="90725" anchor="t" anchorCtr="0">
            <a:noAutofit/>
          </a:bodyPr>
          <a:lstStyle/>
          <a:p>
            <a:pPr lvl="0">
              <a:spcBef>
                <a:spcPts val="0"/>
              </a:spcBef>
              <a:buNone/>
            </a:pPr>
            <a:endParaRPr/>
          </a:p>
        </p:txBody>
      </p:sp>
      <p:sp>
        <p:nvSpPr>
          <p:cNvPr id="372" name="Shape 372"/>
          <p:cNvSpPr>
            <a:spLocks noGrp="1" noRot="1" noChangeAspect="1"/>
          </p:cNvSpPr>
          <p:nvPr>
            <p:ph type="sldImg" idx="2"/>
          </p:nvPr>
        </p:nvSpPr>
        <p:spPr>
          <a:xfrm>
            <a:off x="1346290" y="1143000"/>
            <a:ext cx="4167013" cy="30854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Communication as a discipline doesn’t get a lot of respect because everyone does it everyday. But, in fact, folks who study communication theory have spent more time than most thinking about why, how, &amp; to what ends we communicate. This quote is from the co-founder of </a:t>
            </a:r>
            <a:r>
              <a:rPr lang="en-US" sz="1200" b="0" i="0" u="none" strike="noStrike" cap="none" dirty="0" err="1">
                <a:solidFill>
                  <a:schemeClr val="dk1"/>
                </a:solidFill>
                <a:latin typeface="Calibri"/>
                <a:ea typeface="Calibri"/>
                <a:cs typeface="Calibri"/>
                <a:sym typeface="Calibri"/>
              </a:rPr>
              <a:t>SciComm</a:t>
            </a:r>
            <a:r>
              <a:rPr lang="en-US" sz="1200" b="0" i="0" u="none" strike="noStrike" cap="none" dirty="0">
                <a:solidFill>
                  <a:schemeClr val="dk1"/>
                </a:solidFill>
                <a:latin typeface="Calibri"/>
                <a:ea typeface="Calibri"/>
                <a:cs typeface="Calibri"/>
                <a:sym typeface="Calibri"/>
              </a:rPr>
              <a:t> Hub. As she notes, science increasingly finds communicating with the public a part of your job. Today, we want to talk about some fundamentals of communication theory that we think helps scientists.</a:t>
            </a:r>
          </a:p>
          <a:p>
            <a:pPr marL="0" marR="0" lvl="0" indent="0" algn="l" rtl="0">
              <a:spcBef>
                <a:spcPts val="0"/>
              </a:spcBef>
              <a:buSzPct val="25000"/>
              <a:buNone/>
            </a:pPr>
            <a:r>
              <a:rPr lang="en-US" sz="1200" b="0" i="1" u="none" strike="noStrike" cap="none" dirty="0">
                <a:solidFill>
                  <a:srgbClr val="E8C588"/>
                </a:solidFill>
                <a:latin typeface="Calibri"/>
                <a:ea typeface="Calibri"/>
                <a:cs typeface="Calibri"/>
                <a:sym typeface="Calibri"/>
              </a:rPr>
              <a:t>“One need only consider the controversies surrounding climate change, vaccinations, and genetically modified food to understand that learning to communicate better with the public is a worthwhile endeavor. Whatever the reason may be for scientists sticking to the deficit model, it should not be a deficit in knowing about communication theory.”</a:t>
            </a:r>
          </a:p>
          <a:p>
            <a:pPr marL="0" marR="0" lvl="0" indent="0" algn="l" rtl="0">
              <a:spcBef>
                <a:spcPts val="0"/>
              </a:spcBef>
              <a:buSzPct val="25000"/>
              <a:buNone/>
            </a:pPr>
            <a:r>
              <a:rPr lang="en-US" sz="1200" b="0" i="0" u="none" strike="noStrike" cap="none" dirty="0">
                <a:solidFill>
                  <a:srgbClr val="E8C588"/>
                </a:solidFill>
                <a:latin typeface="Calibri"/>
                <a:ea typeface="Calibri"/>
                <a:cs typeface="Calibri"/>
                <a:sym typeface="Calibri"/>
              </a:rPr>
              <a:t> — co-founder of </a:t>
            </a:r>
            <a:r>
              <a:rPr lang="en-US" sz="1200" b="0" i="0" u="none" strike="noStrike" cap="none" dirty="0" err="1">
                <a:solidFill>
                  <a:srgbClr val="E8C588"/>
                </a:solidFill>
                <a:latin typeface="Calibri"/>
                <a:ea typeface="Calibri"/>
                <a:cs typeface="Calibri"/>
                <a:sym typeface="Calibri"/>
              </a:rPr>
              <a:t>SciComm</a:t>
            </a:r>
            <a:r>
              <a:rPr lang="en-US" sz="1200" b="0" i="0" u="none" strike="noStrike" cap="none" dirty="0">
                <a:solidFill>
                  <a:srgbClr val="E8C588"/>
                </a:solidFill>
                <a:latin typeface="Calibri"/>
                <a:ea typeface="Calibri"/>
                <a:cs typeface="Calibri"/>
                <a:sym typeface="Calibri"/>
              </a:rPr>
              <a:t> Hub Amanda </a:t>
            </a:r>
            <a:r>
              <a:rPr lang="en-US" sz="1200" b="0" i="0" u="none" strike="noStrike" cap="none" dirty="0" err="1">
                <a:solidFill>
                  <a:srgbClr val="E8C588"/>
                </a:solidFill>
                <a:latin typeface="Calibri"/>
                <a:ea typeface="Calibri"/>
                <a:cs typeface="Calibri"/>
                <a:sym typeface="Calibri"/>
              </a:rPr>
              <a:t>Freise</a:t>
            </a:r>
            <a:r>
              <a:rPr lang="en-US" sz="1200" b="0" i="0" u="none" strike="noStrike" cap="none" dirty="0">
                <a:solidFill>
                  <a:srgbClr val="E8C588"/>
                </a:solidFill>
                <a:latin typeface="Calibri"/>
                <a:ea typeface="Calibri"/>
                <a:cs typeface="Calibri"/>
                <a:sym typeface="Calibri"/>
              </a:rPr>
              <a:t> (</a:t>
            </a:r>
            <a:r>
              <a:rPr lang="en-US" sz="1200" b="0" i="0" u="sng" strike="noStrike" cap="none" dirty="0">
                <a:solidFill>
                  <a:srgbClr val="E8C588"/>
                </a:solidFill>
                <a:latin typeface="Calibri"/>
                <a:ea typeface="Calibri"/>
                <a:cs typeface="Calibri"/>
                <a:sym typeface="Calibri"/>
              </a:rPr>
              <a:t>2016</a:t>
            </a:r>
            <a:r>
              <a:rPr lang="en-US" sz="1200" b="0" i="0" u="none" strike="noStrike" cap="none" dirty="0">
                <a:solidFill>
                  <a:srgbClr val="E8C588"/>
                </a:solidFill>
                <a:latin typeface="Calibri"/>
                <a:ea typeface="Calibri"/>
                <a:cs typeface="Calibri"/>
                <a:sym typeface="Calibri"/>
              </a:rPr>
              <a:t> )</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Amanda </a:t>
            </a:r>
            <a:r>
              <a:rPr lang="en-US" sz="1200" b="0" i="0" u="none" strike="noStrike" cap="none" dirty="0" err="1">
                <a:solidFill>
                  <a:schemeClr val="dk1"/>
                </a:solidFill>
                <a:latin typeface="Calibri"/>
                <a:ea typeface="Calibri"/>
                <a:cs typeface="Calibri"/>
                <a:sym typeface="Calibri"/>
              </a:rPr>
              <a:t>Freise</a:t>
            </a:r>
            <a:r>
              <a:rPr lang="en-US" sz="1200" b="0" i="0" u="none" strike="noStrike" cap="none" dirty="0">
                <a:solidFill>
                  <a:schemeClr val="dk1"/>
                </a:solidFill>
                <a:latin typeface="Calibri"/>
                <a:ea typeface="Calibri"/>
                <a:cs typeface="Calibri"/>
                <a:sym typeface="Calibri"/>
              </a:rPr>
              <a:t>, July 19, 2016, “It’s Time for Scientists to Stop Explaining So Much,” Scientific American (Blog). Available at: </a:t>
            </a:r>
            <a:r>
              <a:rPr lang="en-US" sz="1200" b="0" i="0" u="sng" strike="noStrike" cap="none" dirty="0">
                <a:solidFill>
                  <a:schemeClr val="hlink"/>
                </a:solidFill>
                <a:latin typeface="Calibri"/>
                <a:ea typeface="Calibri"/>
                <a:cs typeface="Calibri"/>
                <a:sym typeface="Calibri"/>
                <a:hlinkClick r:id="rId3"/>
              </a:rPr>
              <a:t>https://blogs.scientificamerican.com/guest-blog/it-s-time-for-scientists-to-stop-explaining-so-much/</a:t>
            </a:r>
            <a:r>
              <a:rPr lang="en-US" sz="1200" b="0" i="0" u="none" strike="noStrike" cap="none" dirty="0">
                <a:solidFill>
                  <a:schemeClr val="dk1"/>
                </a:solidFill>
                <a:latin typeface="Calibri"/>
                <a:ea typeface="Calibri"/>
                <a:cs typeface="Calibri"/>
                <a:sym typeface="Calibri"/>
              </a:rPr>
              <a:t>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p:txBody>
      </p:sp>
      <p:sp>
        <p:nvSpPr>
          <p:cNvPr id="169" name="Shape 1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txBox="1">
            <a:spLocks noGrp="1"/>
          </p:cNvSpPr>
          <p:nvPr>
            <p:ph type="body" idx="1"/>
          </p:nvPr>
        </p:nvSpPr>
        <p:spPr>
          <a:xfrm>
            <a:off x="685801" y="4400549"/>
            <a:ext cx="5486409" cy="3600450"/>
          </a:xfrm>
          <a:prstGeom prst="rect">
            <a:avLst/>
          </a:prstGeom>
        </p:spPr>
        <p:txBody>
          <a:bodyPr lIns="90725" tIns="90725" rIns="90725" bIns="90725" anchor="t" anchorCtr="0">
            <a:noAutofit/>
          </a:bodyPr>
          <a:lstStyle/>
          <a:p>
            <a:pPr lvl="0">
              <a:spcBef>
                <a:spcPts val="0"/>
              </a:spcBef>
              <a:buNone/>
            </a:pPr>
            <a:endParaRPr/>
          </a:p>
        </p:txBody>
      </p:sp>
      <p:sp>
        <p:nvSpPr>
          <p:cNvPr id="379" name="Shape 379"/>
          <p:cNvSpPr>
            <a:spLocks noGrp="1" noRot="1" noChangeAspect="1"/>
          </p:cNvSpPr>
          <p:nvPr>
            <p:ph type="sldImg" idx="2"/>
          </p:nvPr>
        </p:nvSpPr>
        <p:spPr>
          <a:xfrm>
            <a:off x="1346290" y="1143000"/>
            <a:ext cx="4167013" cy="30854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txBox="1">
            <a:spLocks noGrp="1"/>
          </p:cNvSpPr>
          <p:nvPr>
            <p:ph type="body" idx="1"/>
          </p:nvPr>
        </p:nvSpPr>
        <p:spPr>
          <a:xfrm>
            <a:off x="685801" y="4400549"/>
            <a:ext cx="5486409" cy="3600450"/>
          </a:xfrm>
          <a:prstGeom prst="rect">
            <a:avLst/>
          </a:prstGeom>
        </p:spPr>
        <p:txBody>
          <a:bodyPr lIns="90725" tIns="90725" rIns="90725" bIns="90725" anchor="t" anchorCtr="0">
            <a:noAutofit/>
          </a:bodyPr>
          <a:lstStyle/>
          <a:p>
            <a:pPr lvl="0">
              <a:spcBef>
                <a:spcPts val="0"/>
              </a:spcBef>
              <a:buNone/>
            </a:pPr>
            <a:endParaRPr/>
          </a:p>
        </p:txBody>
      </p:sp>
      <p:sp>
        <p:nvSpPr>
          <p:cNvPr id="385" name="Shape 385"/>
          <p:cNvSpPr>
            <a:spLocks noGrp="1" noRot="1" noChangeAspect="1"/>
          </p:cNvSpPr>
          <p:nvPr>
            <p:ph type="sldImg" idx="2"/>
          </p:nvPr>
        </p:nvSpPr>
        <p:spPr>
          <a:xfrm>
            <a:off x="1346290" y="1143000"/>
            <a:ext cx="4167013" cy="30854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685801" y="4400549"/>
            <a:ext cx="5486409" cy="3600450"/>
          </a:xfrm>
          <a:prstGeom prst="rect">
            <a:avLst/>
          </a:prstGeom>
        </p:spPr>
        <p:txBody>
          <a:bodyPr lIns="90725" tIns="90725" rIns="90725" bIns="90725" anchor="t" anchorCtr="0">
            <a:noAutofit/>
          </a:bodyPr>
          <a:lstStyle/>
          <a:p>
            <a:pPr lvl="0">
              <a:spcBef>
                <a:spcPts val="0"/>
              </a:spcBef>
              <a:buNone/>
            </a:pPr>
            <a:endParaRPr/>
          </a:p>
        </p:txBody>
      </p:sp>
      <p:sp>
        <p:nvSpPr>
          <p:cNvPr id="392" name="Shape 392"/>
          <p:cNvSpPr>
            <a:spLocks noGrp="1" noRot="1" noChangeAspect="1"/>
          </p:cNvSpPr>
          <p:nvPr>
            <p:ph type="sldImg" idx="2"/>
          </p:nvPr>
        </p:nvSpPr>
        <p:spPr>
          <a:xfrm>
            <a:off x="1346290" y="1143000"/>
            <a:ext cx="4167013" cy="30854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txBox="1">
            <a:spLocks noGrp="1"/>
          </p:cNvSpPr>
          <p:nvPr>
            <p:ph type="body" idx="1"/>
          </p:nvPr>
        </p:nvSpPr>
        <p:spPr>
          <a:xfrm>
            <a:off x="685801" y="4400549"/>
            <a:ext cx="5486409" cy="3600450"/>
          </a:xfrm>
          <a:prstGeom prst="rect">
            <a:avLst/>
          </a:prstGeom>
        </p:spPr>
        <p:txBody>
          <a:bodyPr lIns="90725" tIns="90725" rIns="90725" bIns="90725" anchor="t" anchorCtr="0">
            <a:noAutofit/>
          </a:bodyPr>
          <a:lstStyle/>
          <a:p>
            <a:pPr lvl="0">
              <a:spcBef>
                <a:spcPts val="0"/>
              </a:spcBef>
              <a:buNone/>
            </a:pPr>
            <a:endParaRPr/>
          </a:p>
        </p:txBody>
      </p:sp>
      <p:sp>
        <p:nvSpPr>
          <p:cNvPr id="398" name="Shape 398"/>
          <p:cNvSpPr>
            <a:spLocks noGrp="1" noRot="1" noChangeAspect="1"/>
          </p:cNvSpPr>
          <p:nvPr>
            <p:ph type="sldImg" idx="2"/>
          </p:nvPr>
        </p:nvSpPr>
        <p:spPr>
          <a:xfrm>
            <a:off x="1346290" y="1143000"/>
            <a:ext cx="4167013" cy="30854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Shape 4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3" name="Shape 4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2" name="Shape 4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13" name="Shape 4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9" name="Shape 4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5" name="Shape 4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26" name="Shape 4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1" y="4400549"/>
            <a:ext cx="5486409" cy="3600450"/>
          </a:xfrm>
          <a:prstGeom prst="rect">
            <a:avLst/>
          </a:prstGeom>
        </p:spPr>
        <p:txBody>
          <a:bodyPr lIns="90725" tIns="90725" rIns="90725" bIns="90725" anchor="t" anchorCtr="0">
            <a:noAutofit/>
          </a:bodyPr>
          <a:lstStyle/>
          <a:p>
            <a:pPr lvl="0">
              <a:spcBef>
                <a:spcPts val="0"/>
              </a:spcBef>
              <a:buNone/>
            </a:pPr>
            <a:endParaRPr/>
          </a:p>
        </p:txBody>
      </p:sp>
      <p:sp>
        <p:nvSpPr>
          <p:cNvPr id="432" name="Shape 432"/>
          <p:cNvSpPr>
            <a:spLocks noGrp="1" noRot="1" noChangeAspect="1"/>
          </p:cNvSpPr>
          <p:nvPr>
            <p:ph type="sldImg" idx="2"/>
          </p:nvPr>
        </p:nvSpPr>
        <p:spPr>
          <a:xfrm>
            <a:off x="1346290" y="1143000"/>
            <a:ext cx="4167013" cy="30854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body" idx="1"/>
          </p:nvPr>
        </p:nvSpPr>
        <p:spPr>
          <a:xfrm>
            <a:off x="685801" y="4400549"/>
            <a:ext cx="5486400" cy="3600600"/>
          </a:xfrm>
          <a:prstGeom prst="rect">
            <a:avLst/>
          </a:prstGeom>
        </p:spPr>
        <p:txBody>
          <a:bodyPr lIns="90725" tIns="90725" rIns="90725" bIns="90725" anchor="t" anchorCtr="0">
            <a:noAutofit/>
          </a:bodyPr>
          <a:lstStyle/>
          <a:p>
            <a:pPr lvl="0" rtl="0">
              <a:spcBef>
                <a:spcPts val="0"/>
              </a:spcBef>
              <a:buNone/>
            </a:pPr>
            <a:endParaRPr/>
          </a:p>
        </p:txBody>
      </p:sp>
      <p:sp>
        <p:nvSpPr>
          <p:cNvPr id="438" name="Shape 438"/>
          <p:cNvSpPr>
            <a:spLocks noGrp="1" noRot="1" noChangeAspect="1"/>
          </p:cNvSpPr>
          <p:nvPr>
            <p:ph type="sldImg" idx="2"/>
          </p:nvPr>
        </p:nvSpPr>
        <p:spPr>
          <a:xfrm>
            <a:off x="1346290" y="1143000"/>
            <a:ext cx="4167000" cy="30855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 live in an age with more communication about more topics, with more people, across greater distances, through a wider variety of mediums than ever before.</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And, yet, we aren’t necessarily fostering more knowledge or stronger communities.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http://</a:t>
            </a:r>
            <a:r>
              <a:rPr lang="en-US" sz="1200" b="0" i="0" u="none" strike="noStrike" cap="none" dirty="0" err="1">
                <a:solidFill>
                  <a:schemeClr val="dk1"/>
                </a:solidFill>
                <a:latin typeface="Calibri"/>
                <a:ea typeface="Calibri"/>
                <a:cs typeface="Calibri"/>
                <a:sym typeface="Calibri"/>
              </a:rPr>
              <a:t>www.personalbrandingblog.com</a:t>
            </a:r>
            <a:r>
              <a:rPr lang="en-US" sz="1200" b="0" i="0" u="none" strike="noStrike" cap="none" dirty="0">
                <a:solidFill>
                  <a:schemeClr val="dk1"/>
                </a:solidFill>
                <a:latin typeface="Calibri"/>
                <a:ea typeface="Calibri"/>
                <a:cs typeface="Calibri"/>
                <a:sym typeface="Calibri"/>
              </a:rPr>
              <a:t>/</a:t>
            </a:r>
            <a:r>
              <a:rPr lang="en-US" sz="1200" b="0" i="0" u="none" strike="noStrike" cap="none" dirty="0" err="1">
                <a:solidFill>
                  <a:schemeClr val="dk1"/>
                </a:solidFill>
                <a:latin typeface="Calibri"/>
                <a:ea typeface="Calibri"/>
                <a:cs typeface="Calibri"/>
                <a:sym typeface="Calibri"/>
              </a:rPr>
              <a:t>wp</a:t>
            </a:r>
            <a:r>
              <a:rPr lang="en-US" sz="1200" b="0" i="0" u="none" strike="noStrike" cap="none" dirty="0">
                <a:solidFill>
                  <a:schemeClr val="dk1"/>
                </a:solidFill>
                <a:latin typeface="Calibri"/>
                <a:ea typeface="Calibri"/>
                <a:cs typeface="Calibri"/>
                <a:sym typeface="Calibri"/>
              </a:rPr>
              <a:t>-content/uploads/2014/12/shutterstock_218342101.jpg )</a:t>
            </a:r>
          </a:p>
          <a:p>
            <a:pPr marL="0" marR="0" lvl="0" indent="0" algn="l" rtl="0">
              <a:spcBef>
                <a:spcPts val="0"/>
              </a:spcBef>
              <a:buSzPct val="25000"/>
              <a:buNone/>
            </a:pPr>
            <a:endParaRPr sz="1200" b="0" i="0" u="none" strike="noStrike" cap="none" dirty="0">
              <a:solidFill>
                <a:srgbClr val="E8C588"/>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rgbClr val="E8C588"/>
                </a:solidFill>
                <a:latin typeface="Calibri"/>
                <a:ea typeface="Calibri"/>
                <a:cs typeface="Calibri"/>
                <a:sym typeface="Calibri"/>
              </a:rPr>
              <a:t>1. Communication systems are complex</a:t>
            </a:r>
          </a:p>
          <a:p>
            <a:pPr marL="0" marR="0" lvl="0" indent="0" algn="l" rtl="0">
              <a:spcBef>
                <a:spcPts val="0"/>
              </a:spcBef>
              <a:buSzPct val="25000"/>
              <a:buNone/>
            </a:pPr>
            <a:r>
              <a:rPr lang="en-US" sz="1200" b="0" i="0" u="none" strike="noStrike" cap="none" dirty="0">
                <a:solidFill>
                  <a:srgbClr val="E8C588"/>
                </a:solidFill>
                <a:latin typeface="Calibri"/>
                <a:ea typeface="Calibri"/>
                <a:cs typeface="Calibri"/>
                <a:sym typeface="Calibri"/>
              </a:rPr>
              <a:t>2. The Public Sphere is not monolithic</a:t>
            </a:r>
          </a:p>
          <a:p>
            <a:pPr marL="0" marR="0" lvl="0" indent="0" algn="l" rtl="0">
              <a:spcBef>
                <a:spcPts val="0"/>
              </a:spcBef>
              <a:buSzPct val="25000"/>
              <a:buNone/>
            </a:pPr>
            <a:r>
              <a:rPr lang="en-US" sz="1200" b="0" i="0" u="none" strike="noStrike" cap="none" dirty="0">
                <a:solidFill>
                  <a:srgbClr val="E8C588"/>
                </a:solidFill>
                <a:latin typeface="Calibri"/>
                <a:ea typeface="Calibri"/>
                <a:cs typeface="Calibri"/>
                <a:sym typeface="Calibri"/>
              </a:rPr>
              <a:t>3. Public Engagement is not monolithic</a:t>
            </a:r>
          </a:p>
          <a:p>
            <a:pPr marL="0" marR="0" lvl="0" indent="0" algn="l" rtl="0">
              <a:spcBef>
                <a:spcPts val="0"/>
              </a:spcBef>
              <a:buSzPct val="25000"/>
              <a:buNone/>
            </a:pPr>
            <a:r>
              <a:rPr lang="en-US" sz="1200" b="0" i="0" u="none" strike="noStrike" cap="none" dirty="0">
                <a:solidFill>
                  <a:srgbClr val="E8C588"/>
                </a:solidFill>
                <a:latin typeface="Calibri"/>
                <a:ea typeface="Calibri"/>
                <a:cs typeface="Calibri"/>
                <a:sym typeface="Calibri"/>
              </a:rPr>
              <a:t>4. </a:t>
            </a:r>
            <a:r>
              <a:rPr lang="en-US" sz="1200" b="0" i="0" u="none" strike="noStrike" cap="none" dirty="0" smtClean="0">
                <a:solidFill>
                  <a:srgbClr val="E8C588"/>
                </a:solidFill>
                <a:latin typeface="Calibri"/>
                <a:ea typeface="Calibri"/>
                <a:cs typeface="Calibri"/>
                <a:sym typeface="Calibri"/>
              </a:rPr>
              <a:t>Stakeholders</a:t>
            </a:r>
            <a:r>
              <a:rPr lang="en-US" sz="1200" b="0" i="0" u="none" strike="noStrike" cap="none" dirty="0">
                <a:solidFill>
                  <a:srgbClr val="E8C588"/>
                </a:solidFill>
                <a:latin typeface="Calibri"/>
                <a:ea typeface="Calibri"/>
                <a:cs typeface="Calibri"/>
                <a:sym typeface="Calibri"/>
              </a:rPr>
              <a:t>…</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COMMUNICATION SYSTEMS ARE COMPLEX. Useful to share information &amp; create big data. Ex., I will design a diagram from my data and share it online; it will circulate and the universe will do as it wishes with it.</a:t>
            </a: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IMAGE SOURCE: https://cyberneticsmact210.wikispaces.com/</a:t>
            </a:r>
            <a:r>
              <a:rPr lang="en-US" sz="1200" b="0" i="0" u="none" strike="noStrike" cap="none" dirty="0" err="1">
                <a:solidFill>
                  <a:schemeClr val="dk1"/>
                </a:solidFill>
                <a:latin typeface="Calibri"/>
                <a:ea typeface="Calibri"/>
                <a:cs typeface="Calibri"/>
                <a:sym typeface="Calibri"/>
              </a:rPr>
              <a:t>Shannon+Weaver+Model+of+Communication</a:t>
            </a:r>
            <a:r>
              <a:rPr lang="en-US" sz="1200" b="0" i="0" u="none" strike="noStrike" cap="none" dirty="0">
                <a:solidFill>
                  <a:schemeClr val="dk1"/>
                </a:solidFill>
                <a:latin typeface="Calibri"/>
                <a:ea typeface="Calibri"/>
                <a:cs typeface="Calibri"/>
                <a:sym typeface="Calibri"/>
              </a:rPr>
              <a:t> </a:t>
            </a:r>
          </a:p>
        </p:txBody>
      </p:sp>
      <p:sp>
        <p:nvSpPr>
          <p:cNvPr id="183" name="Shape 1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5</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9" name="Shape 1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This is a popular form of communication. Think of many hashtags, like #</a:t>
            </a:r>
            <a:r>
              <a:rPr lang="en-US" sz="1200" b="0" i="0" u="none" strike="noStrike" cap="none" dirty="0" err="1">
                <a:solidFill>
                  <a:schemeClr val="dk1"/>
                </a:solidFill>
                <a:latin typeface="Calibri"/>
                <a:ea typeface="Calibri"/>
                <a:cs typeface="Calibri"/>
                <a:sym typeface="Calibri"/>
              </a:rPr>
              <a:t>OptOutside</a:t>
            </a:r>
            <a:r>
              <a:rPr lang="en-US" sz="1200" b="0" i="0" u="none" strike="noStrike" cap="none" dirty="0">
                <a:solidFill>
                  <a:schemeClr val="dk1"/>
                </a:solidFill>
                <a:latin typeface="Calibri"/>
                <a:ea typeface="Calibri"/>
                <a:cs typeface="Calibri"/>
                <a:sym typeface="Calibri"/>
              </a:rPr>
              <a:t> or #</a:t>
            </a:r>
            <a:r>
              <a:rPr lang="en-US" sz="1200" b="0" i="0" u="none" strike="noStrike" cap="none" dirty="0" err="1">
                <a:solidFill>
                  <a:schemeClr val="dk1"/>
                </a:solidFill>
                <a:latin typeface="Calibri"/>
                <a:ea typeface="Calibri"/>
                <a:cs typeface="Calibri"/>
                <a:sym typeface="Calibri"/>
              </a:rPr>
              <a:t>BantheBead</a:t>
            </a:r>
            <a:r>
              <a:rPr lang="en-US" sz="1200" b="0" i="0" u="none" strike="noStrike" cap="none" dirty="0">
                <a:solidFill>
                  <a:schemeClr val="dk1"/>
                </a:solidFill>
                <a:latin typeface="Calibri"/>
                <a:ea typeface="Calibri"/>
                <a:cs typeface="Calibri"/>
                <a:sym typeface="Calibri"/>
              </a:rPr>
              <a:t>. These are social media campaigns that the public easily can access, appropriate, and imagine as worthy of attention. </a:t>
            </a:r>
          </a:p>
        </p:txBody>
      </p:sp>
      <p:sp>
        <p:nvSpPr>
          <p:cNvPr id="190" name="Shape 1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6" name="Shape 1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4" name="Shape 20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 know this from Whisper Down the Lane. What I say isn’t necessarily what you hear.</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5" name="Shape 20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1" name="Shape 21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alibri"/>
                <a:ea typeface="Calibri"/>
                <a:cs typeface="Calibri"/>
                <a:sym typeface="Calibri"/>
              </a:rPr>
              <a:t>These folks warrant their own lecture and workshop as a topic. </a:t>
            </a:r>
          </a:p>
        </p:txBody>
      </p:sp>
      <p:sp>
        <p:nvSpPr>
          <p:cNvPr id="212" name="Shape 21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lvl="0" indent="0" algn="ctr" rtl="0">
              <a:lnSpc>
                <a:spcPct val="100000"/>
              </a:lnSpc>
              <a:spcBef>
                <a:spcPts val="0"/>
              </a:spcBef>
              <a:spcAft>
                <a:spcPts val="0"/>
              </a:spcAft>
              <a:buClr>
                <a:srgbClr val="39C0BA"/>
              </a:buClr>
              <a:buFont typeface="Quicksand"/>
              <a:buNone/>
              <a:defRPr sz="6000" b="0" i="0" u="none" strike="noStrike" cap="none">
                <a:solidFill>
                  <a:srgbClr val="39C0BA"/>
                </a:solidFill>
                <a:latin typeface="Quicksand"/>
                <a:ea typeface="Quicksand"/>
                <a:cs typeface="Quicksand"/>
                <a:sym typeface="Quicksand"/>
              </a:defRPr>
            </a:lvl1pPr>
            <a:lvl2pPr marL="0" marR="0" lvl="1"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2pPr>
            <a:lvl3pPr lvl="2" indent="0">
              <a:spcBef>
                <a:spcPts val="0"/>
              </a:spcBef>
              <a:buClr>
                <a:srgbClr val="39C0BA"/>
              </a:buClr>
              <a:buFont typeface="Quicksand"/>
              <a:buNone/>
              <a:defRPr sz="1800">
                <a:solidFill>
                  <a:srgbClr val="39C0BA"/>
                </a:solidFill>
                <a:latin typeface="Quicksand"/>
                <a:ea typeface="Quicksand"/>
                <a:cs typeface="Quicksand"/>
                <a:sym typeface="Quicksand"/>
              </a:defRPr>
            </a:lvl3pPr>
            <a:lvl4pPr lvl="3" indent="0">
              <a:spcBef>
                <a:spcPts val="0"/>
              </a:spcBef>
              <a:buClr>
                <a:srgbClr val="39C0BA"/>
              </a:buClr>
              <a:buFont typeface="Quicksand"/>
              <a:buNone/>
              <a:defRPr sz="1800">
                <a:solidFill>
                  <a:srgbClr val="39C0BA"/>
                </a:solidFill>
                <a:latin typeface="Quicksand"/>
                <a:ea typeface="Quicksand"/>
                <a:cs typeface="Quicksand"/>
                <a:sym typeface="Quicksand"/>
              </a:defRPr>
            </a:lvl4pPr>
            <a:lvl5pPr lvl="4" indent="0">
              <a:spcBef>
                <a:spcPts val="0"/>
              </a:spcBef>
              <a:buClr>
                <a:srgbClr val="39C0BA"/>
              </a:buClr>
              <a:buFont typeface="Quicksand"/>
              <a:buNone/>
              <a:defRPr sz="1800">
                <a:solidFill>
                  <a:srgbClr val="39C0BA"/>
                </a:solidFill>
                <a:latin typeface="Quicksand"/>
                <a:ea typeface="Quicksand"/>
                <a:cs typeface="Quicksand"/>
                <a:sym typeface="Quicksand"/>
              </a:defRPr>
            </a:lvl5pPr>
            <a:lvl6pPr lvl="5" indent="0">
              <a:spcBef>
                <a:spcPts val="0"/>
              </a:spcBef>
              <a:buClr>
                <a:srgbClr val="39C0BA"/>
              </a:buClr>
              <a:buFont typeface="Quicksand"/>
              <a:buNone/>
              <a:defRPr sz="1800">
                <a:solidFill>
                  <a:srgbClr val="39C0BA"/>
                </a:solidFill>
                <a:latin typeface="Quicksand"/>
                <a:ea typeface="Quicksand"/>
                <a:cs typeface="Quicksand"/>
                <a:sym typeface="Quicksand"/>
              </a:defRPr>
            </a:lvl6pPr>
            <a:lvl7pPr lvl="6" indent="0">
              <a:spcBef>
                <a:spcPts val="0"/>
              </a:spcBef>
              <a:buClr>
                <a:srgbClr val="39C0BA"/>
              </a:buClr>
              <a:buFont typeface="Quicksand"/>
              <a:buNone/>
              <a:defRPr sz="1800">
                <a:solidFill>
                  <a:srgbClr val="39C0BA"/>
                </a:solidFill>
                <a:latin typeface="Quicksand"/>
                <a:ea typeface="Quicksand"/>
                <a:cs typeface="Quicksand"/>
                <a:sym typeface="Quicksand"/>
              </a:defRPr>
            </a:lvl7pPr>
            <a:lvl8pPr lvl="7" indent="0">
              <a:spcBef>
                <a:spcPts val="0"/>
              </a:spcBef>
              <a:buClr>
                <a:srgbClr val="39C0BA"/>
              </a:buClr>
              <a:buFont typeface="Quicksand"/>
              <a:buNone/>
              <a:defRPr sz="1800">
                <a:solidFill>
                  <a:srgbClr val="39C0BA"/>
                </a:solidFill>
                <a:latin typeface="Quicksand"/>
                <a:ea typeface="Quicksand"/>
                <a:cs typeface="Quicksand"/>
                <a:sym typeface="Quicksand"/>
              </a:defRPr>
            </a:lvl8pPr>
            <a:lvl9pPr lvl="8" indent="0">
              <a:spcBef>
                <a:spcPts val="0"/>
              </a:spcBef>
              <a:buClr>
                <a:srgbClr val="39C0BA"/>
              </a:buClr>
              <a:buFont typeface="Quicksand"/>
              <a:buNone/>
              <a:defRPr sz="1800">
                <a:solidFill>
                  <a:srgbClr val="39C0BA"/>
                </a:solidFill>
                <a:latin typeface="Quicksand"/>
                <a:ea typeface="Quicksand"/>
                <a:cs typeface="Quicksand"/>
                <a:sym typeface="Quicksand"/>
              </a:defRPr>
            </a:lvl9pPr>
          </a:lstStyle>
          <a:p>
            <a:endParaRPr/>
          </a:p>
        </p:txBody>
      </p:sp>
      <p:sp>
        <p:nvSpPr>
          <p:cNvPr id="14" name="Shape 14"/>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lvl="0" indent="0" algn="ctr" rtl="0">
              <a:lnSpc>
                <a:spcPct val="100000"/>
              </a:lnSpc>
              <a:spcBef>
                <a:spcPts val="600"/>
              </a:spcBef>
              <a:spcAft>
                <a:spcPts val="0"/>
              </a:spcAft>
              <a:buClr>
                <a:srgbClr val="F3F3F3"/>
              </a:buClr>
              <a:buFont typeface="Quicksand"/>
              <a:buNone/>
              <a:defRPr sz="2400" b="0" i="0" u="none" strike="noStrike" cap="none">
                <a:solidFill>
                  <a:srgbClr val="F3F3F3"/>
                </a:solidFill>
                <a:latin typeface="Quicksand"/>
                <a:ea typeface="Quicksand"/>
                <a:cs typeface="Quicksand"/>
                <a:sym typeface="Quicksand"/>
              </a:defRPr>
            </a:lvl1pPr>
            <a:lvl2pPr marL="457200" marR="0" lvl="1" indent="0" algn="ctr" rtl="0">
              <a:lnSpc>
                <a:spcPct val="100000"/>
              </a:lnSpc>
              <a:spcBef>
                <a:spcPts val="48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2pPr>
            <a:lvl3pPr marL="914400" marR="0" lvl="2" indent="0" algn="ctr" rtl="0">
              <a:lnSpc>
                <a:spcPct val="100000"/>
              </a:lnSpc>
              <a:spcBef>
                <a:spcPts val="48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3pPr>
            <a:lvl4pPr marL="1371600" marR="0" lvl="3" indent="0" algn="ctr" rtl="0">
              <a:lnSpc>
                <a:spcPct val="100000"/>
              </a:lnSpc>
              <a:spcBef>
                <a:spcPts val="360"/>
              </a:spcBef>
              <a:spcAft>
                <a:spcPts val="0"/>
              </a:spcAft>
              <a:buClr>
                <a:srgbClr val="F3F3F3"/>
              </a:buClr>
              <a:buFont typeface="Quicksand"/>
              <a:buNone/>
              <a:defRPr sz="1600" b="0" i="0" u="none" strike="noStrike" cap="none">
                <a:solidFill>
                  <a:srgbClr val="F3F3F3"/>
                </a:solidFill>
                <a:latin typeface="Quicksand"/>
                <a:ea typeface="Quicksand"/>
                <a:cs typeface="Quicksand"/>
                <a:sym typeface="Quicksand"/>
              </a:defRPr>
            </a:lvl4pPr>
            <a:lvl5pPr marL="1828800" marR="0" lvl="4" indent="0" algn="ctr" rtl="0">
              <a:lnSpc>
                <a:spcPct val="100000"/>
              </a:lnSpc>
              <a:spcBef>
                <a:spcPts val="360"/>
              </a:spcBef>
              <a:spcAft>
                <a:spcPts val="0"/>
              </a:spcAft>
              <a:buClr>
                <a:srgbClr val="F3F3F3"/>
              </a:buClr>
              <a:buFont typeface="Quicksand"/>
              <a:buNone/>
              <a:defRPr sz="1600" b="0" i="0" u="none" strike="noStrike" cap="none">
                <a:solidFill>
                  <a:srgbClr val="F3F3F3"/>
                </a:solidFill>
                <a:latin typeface="Quicksand"/>
                <a:ea typeface="Quicksand"/>
                <a:cs typeface="Quicksand"/>
                <a:sym typeface="Quicksand"/>
              </a:defRPr>
            </a:lvl5pPr>
            <a:lvl6pPr marL="2286000" marR="0" lvl="5" indent="0" algn="ctr" rtl="0">
              <a:lnSpc>
                <a:spcPct val="100000"/>
              </a:lnSpc>
              <a:spcBef>
                <a:spcPts val="360"/>
              </a:spcBef>
              <a:spcAft>
                <a:spcPts val="0"/>
              </a:spcAft>
              <a:buClr>
                <a:srgbClr val="F3F3F3"/>
              </a:buClr>
              <a:buFont typeface="Quicksand"/>
              <a:buNone/>
              <a:defRPr sz="1600" b="0" i="0" u="none" strike="noStrike" cap="none">
                <a:solidFill>
                  <a:srgbClr val="F3F3F3"/>
                </a:solidFill>
                <a:latin typeface="Quicksand"/>
                <a:ea typeface="Quicksand"/>
                <a:cs typeface="Quicksand"/>
                <a:sym typeface="Quicksand"/>
              </a:defRPr>
            </a:lvl6pPr>
            <a:lvl7pPr marL="2743200" marR="0" lvl="6" indent="0" algn="ctr" rtl="0">
              <a:lnSpc>
                <a:spcPct val="100000"/>
              </a:lnSpc>
              <a:spcBef>
                <a:spcPts val="360"/>
              </a:spcBef>
              <a:spcAft>
                <a:spcPts val="0"/>
              </a:spcAft>
              <a:buClr>
                <a:srgbClr val="F3F3F3"/>
              </a:buClr>
              <a:buFont typeface="Quicksand"/>
              <a:buNone/>
              <a:defRPr sz="1600" b="0" i="0" u="none" strike="noStrike" cap="none">
                <a:solidFill>
                  <a:srgbClr val="F3F3F3"/>
                </a:solidFill>
                <a:latin typeface="Quicksand"/>
                <a:ea typeface="Quicksand"/>
                <a:cs typeface="Quicksand"/>
                <a:sym typeface="Quicksand"/>
              </a:defRPr>
            </a:lvl7pPr>
            <a:lvl8pPr marL="3200400" marR="0" lvl="7" indent="0" algn="ctr" rtl="0">
              <a:lnSpc>
                <a:spcPct val="100000"/>
              </a:lnSpc>
              <a:spcBef>
                <a:spcPts val="360"/>
              </a:spcBef>
              <a:spcAft>
                <a:spcPts val="0"/>
              </a:spcAft>
              <a:buClr>
                <a:srgbClr val="F3F3F3"/>
              </a:buClr>
              <a:buFont typeface="Quicksand"/>
              <a:buNone/>
              <a:defRPr sz="1600" b="0" i="0" u="none" strike="noStrike" cap="none">
                <a:solidFill>
                  <a:srgbClr val="F3F3F3"/>
                </a:solidFill>
                <a:latin typeface="Quicksand"/>
                <a:ea typeface="Quicksand"/>
                <a:cs typeface="Quicksand"/>
                <a:sym typeface="Quicksand"/>
              </a:defRPr>
            </a:lvl8pPr>
            <a:lvl9pPr marL="3657600" marR="0" lvl="8" indent="0" algn="ctr" rtl="0">
              <a:lnSpc>
                <a:spcPct val="100000"/>
              </a:lnSpc>
              <a:spcBef>
                <a:spcPts val="360"/>
              </a:spcBef>
              <a:spcAft>
                <a:spcPts val="0"/>
              </a:spcAft>
              <a:buClr>
                <a:srgbClr val="F3F3F3"/>
              </a:buClr>
              <a:buFont typeface="Quicksand"/>
              <a:buNone/>
              <a:defRPr sz="1600" b="0" i="0" u="none" strike="noStrike" cap="none">
                <a:solidFill>
                  <a:srgbClr val="F3F3F3"/>
                </a:solidFill>
                <a:latin typeface="Quicksand"/>
                <a:ea typeface="Quicksand"/>
                <a:cs typeface="Quicksand"/>
                <a:sym typeface="Quicksand"/>
              </a:defRPr>
            </a:lvl9pPr>
          </a:lstStyle>
          <a:p>
            <a:endParaRPr/>
          </a:p>
        </p:txBody>
      </p:sp>
      <p:sp>
        <p:nvSpPr>
          <p:cNvPr id="15" name="Shape 15"/>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ftr" idx="11"/>
          </p:nvPr>
        </p:nvSpPr>
        <p:spPr>
          <a:xfrm>
            <a:off x="3028950" y="6356351"/>
            <a:ext cx="3086099" cy="365125"/>
          </a:xfrm>
          <a:prstGeom prst="rect">
            <a:avLst/>
          </a:prstGeom>
          <a:noFill/>
          <a:ln>
            <a:noFill/>
          </a:ln>
        </p:spPr>
        <p:txBody>
          <a:bodyPr lIns="91425" tIns="91425" rIns="91425" bIns="91425" anchor="t" anchorCtr="0"/>
          <a:lstStyle>
            <a:lvl1pPr marL="0" marR="0" lvl="0" indent="0" algn="l" rtl="0">
              <a:spcBef>
                <a:spcPts val="0"/>
              </a:spcBef>
              <a:buNone/>
              <a:defRPr sz="18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sldNum" idx="12"/>
          </p:nvPr>
        </p:nvSpPr>
        <p:spPr>
          <a:xfrm>
            <a:off x="6457950" y="6356351"/>
            <a:ext cx="2057400" cy="3651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b="0" i="0" u="none" strike="noStrike" cap="none">
                <a:solidFill>
                  <a:schemeClr val="dk1"/>
                </a:solidFill>
                <a:latin typeface="Arial"/>
                <a:ea typeface="Arial"/>
                <a:cs typeface="Arial"/>
                <a:sym typeface="Arial"/>
              </a:rPr>
              <a:t>‹#›</a:t>
            </a:fld>
            <a:endParaRPr lang="en-US" sz="18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aption">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1165475" y="5775089"/>
            <a:ext cx="7521300" cy="578700"/>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1pPr>
            <a:lvl2pPr marL="457200" marR="0" lvl="1" indent="152400" algn="l" rtl="0">
              <a:lnSpc>
                <a:spcPct val="100000"/>
              </a:lnSpc>
              <a:spcBef>
                <a:spcPts val="480"/>
              </a:spcBef>
              <a:spcAft>
                <a:spcPts val="0"/>
              </a:spcAft>
              <a:buClr>
                <a:srgbClr val="F3F3F3"/>
              </a:buClr>
              <a:buSzPct val="100000"/>
              <a:buFont typeface="Quicksand"/>
              <a:buChar char="▫"/>
              <a:defRPr sz="24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480"/>
              </a:spcBef>
              <a:spcAft>
                <a:spcPts val="0"/>
              </a:spcAft>
              <a:buClr>
                <a:srgbClr val="F3F3F3"/>
              </a:buClr>
              <a:buFont typeface="Quicksand"/>
              <a:buNone/>
              <a:defRPr sz="24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9pPr>
          </a:lstStyle>
          <a:p>
            <a:endParaRPr/>
          </a:p>
        </p:txBody>
      </p:sp>
      <p:cxnSp>
        <p:nvCxnSpPr>
          <p:cNvPr id="65" name="Shape 65"/>
          <p:cNvCxnSpPr/>
          <p:nvPr/>
        </p:nvCxnSpPr>
        <p:spPr>
          <a:xfrm>
            <a:off x="903825" y="-7925"/>
            <a:ext cx="0" cy="6866100"/>
          </a:xfrm>
          <a:prstGeom prst="straightConnector1">
            <a:avLst/>
          </a:prstGeom>
          <a:noFill/>
          <a:ln w="9525" cap="flat" cmpd="sng">
            <a:solidFill>
              <a:srgbClr val="999FA9"/>
            </a:solidFill>
            <a:prstDash val="solid"/>
            <a:round/>
            <a:headEnd type="none" w="med" len="med"/>
            <a:tailEnd type="none" w="med" len="med"/>
          </a:ln>
        </p:spPr>
      </p:cxnSp>
      <p:sp>
        <p:nvSpPr>
          <p:cNvPr id="66" name="Shape 66"/>
          <p:cNvSpPr/>
          <p:nvPr/>
        </p:nvSpPr>
        <p:spPr>
          <a:xfrm>
            <a:off x="808650" y="5952850"/>
            <a:ext cx="190200" cy="1902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7"/>
        <p:cNvGrpSpPr/>
        <p:nvPr/>
      </p:nvGrpSpPr>
      <p:grpSpPr>
        <a:xfrm>
          <a:off x="0" y="0"/>
          <a:ext cx="0" cy="0"/>
          <a:chOff x="0" y="0"/>
          <a:chExt cx="0" cy="0"/>
        </a:xfrm>
      </p:grpSpPr>
      <p:cxnSp>
        <p:nvCxnSpPr>
          <p:cNvPr id="68" name="Shape 68"/>
          <p:cNvCxnSpPr/>
          <p:nvPr/>
        </p:nvCxnSpPr>
        <p:spPr>
          <a:xfrm>
            <a:off x="903825" y="-7925"/>
            <a:ext cx="0" cy="6866100"/>
          </a:xfrm>
          <a:prstGeom prst="straightConnector1">
            <a:avLst/>
          </a:prstGeom>
          <a:noFill/>
          <a:ln w="9525" cap="flat" cmpd="sng">
            <a:solidFill>
              <a:srgbClr val="999FA9"/>
            </a:solidFill>
            <a:prstDash val="solid"/>
            <a:round/>
            <a:headEnd type="none" w="med" len="med"/>
            <a:tailEnd type="none" w="med" len="med"/>
          </a:ln>
        </p:spPr>
      </p:cxnSp>
      <p:sp>
        <p:nvSpPr>
          <p:cNvPr id="69" name="Shape 69"/>
          <p:cNvSpPr/>
          <p:nvPr/>
        </p:nvSpPr>
        <p:spPr>
          <a:xfrm>
            <a:off x="808650" y="3333900"/>
            <a:ext cx="190200" cy="1902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key color">
    <p:bg>
      <p:bgPr>
        <a:solidFill>
          <a:srgbClr val="39C0BA"/>
        </a:solidFill>
        <a:effectLst/>
      </p:bgPr>
    </p:bg>
    <p:spTree>
      <p:nvGrpSpPr>
        <p:cNvPr id="1" name="Shape 70"/>
        <p:cNvGrpSpPr/>
        <p:nvPr/>
      </p:nvGrpSpPr>
      <p:grpSpPr>
        <a:xfrm>
          <a:off x="0" y="0"/>
          <a:ext cx="0" cy="0"/>
          <a:chOff x="0" y="0"/>
          <a:chExt cx="0" cy="0"/>
        </a:xfrm>
      </p:grpSpPr>
      <p:cxnSp>
        <p:nvCxnSpPr>
          <p:cNvPr id="71" name="Shape 71"/>
          <p:cNvCxnSpPr/>
          <p:nvPr/>
        </p:nvCxnSpPr>
        <p:spPr>
          <a:xfrm>
            <a:off x="903825" y="-7925"/>
            <a:ext cx="0" cy="6866100"/>
          </a:xfrm>
          <a:prstGeom prst="straightConnector1">
            <a:avLst/>
          </a:prstGeom>
          <a:noFill/>
          <a:ln w="9525" cap="flat" cmpd="sng">
            <a:solidFill>
              <a:srgbClr val="2E3037"/>
            </a:solidFill>
            <a:prstDash val="solid"/>
            <a:round/>
            <a:headEnd type="none" w="med" len="med"/>
            <a:tailEnd type="none" w="med" len="med"/>
          </a:ln>
        </p:spPr>
      </p:cxnSp>
      <p:sp>
        <p:nvSpPr>
          <p:cNvPr id="72" name="Shape 72"/>
          <p:cNvSpPr/>
          <p:nvPr/>
        </p:nvSpPr>
        <p:spPr>
          <a:xfrm>
            <a:off x="808650" y="3333900"/>
            <a:ext cx="190200" cy="190200"/>
          </a:xfrm>
          <a:prstGeom prst="ellipse">
            <a:avLst/>
          </a:prstGeom>
          <a:solidFill>
            <a:srgbClr val="39C0BA"/>
          </a:solidFill>
          <a:ln w="9525" cap="flat" cmpd="sng">
            <a:solidFill>
              <a:srgbClr val="2E3037"/>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28650"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 name="Shape 81"/>
          <p:cNvSpPr txBox="1">
            <a:spLocks noGrp="1"/>
          </p:cNvSpPr>
          <p:nvPr>
            <p:ph type="body" idx="1"/>
          </p:nvPr>
        </p:nvSpPr>
        <p:spPr>
          <a:xfrm>
            <a:off x="628650"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5"/>
        <p:cNvGrpSpPr/>
        <p:nvPr/>
      </p:nvGrpSpPr>
      <p:grpSpPr>
        <a:xfrm>
          <a:off x="0" y="0"/>
          <a:ext cx="0" cy="0"/>
          <a:chOff x="0" y="0"/>
          <a:chExt cx="0" cy="0"/>
        </a:xfrm>
      </p:grpSpPr>
      <p:sp>
        <p:nvSpPr>
          <p:cNvPr id="86" name="Shape 86"/>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7" name="Shape 87"/>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28650"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3" name="Shape 93"/>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8"/>
        <p:cNvGrpSpPr/>
        <p:nvPr/>
      </p:nvGrpSpPr>
      <p:grpSpPr>
        <a:xfrm>
          <a:off x="0" y="0"/>
          <a:ext cx="0" cy="0"/>
          <a:chOff x="0" y="0"/>
          <a:chExt cx="0" cy="0"/>
        </a:xfrm>
      </p:grpSpPr>
      <p:sp>
        <p:nvSpPr>
          <p:cNvPr id="99" name="Shape 99"/>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623887" y="1709738"/>
            <a:ext cx="78866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4" name="Shape 104"/>
          <p:cNvSpPr txBox="1">
            <a:spLocks noGrp="1"/>
          </p:cNvSpPr>
          <p:nvPr>
            <p:ph type="body" idx="1"/>
          </p:nvPr>
        </p:nvSpPr>
        <p:spPr>
          <a:xfrm>
            <a:off x="623887" y="4589462"/>
            <a:ext cx="78866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5" name="Shape 105"/>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8"/>
        <p:cNvGrpSpPr/>
        <p:nvPr/>
      </p:nvGrpSpPr>
      <p:grpSpPr>
        <a:xfrm>
          <a:off x="0" y="0"/>
          <a:ext cx="0" cy="0"/>
          <a:chOff x="0" y="0"/>
          <a:chExt cx="0" cy="0"/>
        </a:xfrm>
      </p:grpSpPr>
      <p:sp>
        <p:nvSpPr>
          <p:cNvPr id="109" name="Shape 109"/>
          <p:cNvSpPr txBox="1">
            <a:spLocks noGrp="1"/>
          </p:cNvSpPr>
          <p:nvPr>
            <p:ph type="title"/>
          </p:nvPr>
        </p:nvSpPr>
        <p:spPr>
          <a:xfrm>
            <a:off x="629840"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0" name="Shape 110"/>
          <p:cNvSpPr txBox="1">
            <a:spLocks noGrp="1"/>
          </p:cNvSpPr>
          <p:nvPr>
            <p:ph type="body" idx="1"/>
          </p:nvPr>
        </p:nvSpPr>
        <p:spPr>
          <a:xfrm>
            <a:off x="629840"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body" idx="2"/>
          </p:nvPr>
        </p:nvSpPr>
        <p:spPr>
          <a:xfrm>
            <a:off x="629840" y="2505075"/>
            <a:ext cx="386834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body" idx="3"/>
          </p:nvPr>
        </p:nvSpPr>
        <p:spPr>
          <a:xfrm>
            <a:off x="4629150"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4"/>
          </p:nvPr>
        </p:nvSpPr>
        <p:spPr>
          <a:xfrm>
            <a:off x="4629150" y="2505075"/>
            <a:ext cx="3887390"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628650"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9" name="Shape 119"/>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1pPr>
            <a:lvl2pPr marL="0" marR="0" lvl="1"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2pPr>
            <a:lvl3pPr lvl="2" indent="0">
              <a:spcBef>
                <a:spcPts val="0"/>
              </a:spcBef>
              <a:buClr>
                <a:srgbClr val="39C0BA"/>
              </a:buClr>
              <a:buFont typeface="Quicksand"/>
              <a:buNone/>
              <a:defRPr sz="1800">
                <a:solidFill>
                  <a:srgbClr val="39C0BA"/>
                </a:solidFill>
                <a:latin typeface="Quicksand"/>
                <a:ea typeface="Quicksand"/>
                <a:cs typeface="Quicksand"/>
                <a:sym typeface="Quicksand"/>
              </a:defRPr>
            </a:lvl3pPr>
            <a:lvl4pPr lvl="3" indent="0">
              <a:spcBef>
                <a:spcPts val="0"/>
              </a:spcBef>
              <a:buClr>
                <a:srgbClr val="39C0BA"/>
              </a:buClr>
              <a:buFont typeface="Quicksand"/>
              <a:buNone/>
              <a:defRPr sz="1800">
                <a:solidFill>
                  <a:srgbClr val="39C0BA"/>
                </a:solidFill>
                <a:latin typeface="Quicksand"/>
                <a:ea typeface="Quicksand"/>
                <a:cs typeface="Quicksand"/>
                <a:sym typeface="Quicksand"/>
              </a:defRPr>
            </a:lvl4pPr>
            <a:lvl5pPr lvl="4" indent="0">
              <a:spcBef>
                <a:spcPts val="0"/>
              </a:spcBef>
              <a:buClr>
                <a:srgbClr val="39C0BA"/>
              </a:buClr>
              <a:buFont typeface="Quicksand"/>
              <a:buNone/>
              <a:defRPr sz="1800">
                <a:solidFill>
                  <a:srgbClr val="39C0BA"/>
                </a:solidFill>
                <a:latin typeface="Quicksand"/>
                <a:ea typeface="Quicksand"/>
                <a:cs typeface="Quicksand"/>
                <a:sym typeface="Quicksand"/>
              </a:defRPr>
            </a:lvl5pPr>
            <a:lvl6pPr lvl="5" indent="0">
              <a:spcBef>
                <a:spcPts val="0"/>
              </a:spcBef>
              <a:buClr>
                <a:srgbClr val="39C0BA"/>
              </a:buClr>
              <a:buFont typeface="Quicksand"/>
              <a:buNone/>
              <a:defRPr sz="1800">
                <a:solidFill>
                  <a:srgbClr val="39C0BA"/>
                </a:solidFill>
                <a:latin typeface="Quicksand"/>
                <a:ea typeface="Quicksand"/>
                <a:cs typeface="Quicksand"/>
                <a:sym typeface="Quicksand"/>
              </a:defRPr>
            </a:lvl6pPr>
            <a:lvl7pPr lvl="6" indent="0">
              <a:spcBef>
                <a:spcPts val="0"/>
              </a:spcBef>
              <a:buClr>
                <a:srgbClr val="39C0BA"/>
              </a:buClr>
              <a:buFont typeface="Quicksand"/>
              <a:buNone/>
              <a:defRPr sz="1800">
                <a:solidFill>
                  <a:srgbClr val="39C0BA"/>
                </a:solidFill>
                <a:latin typeface="Quicksand"/>
                <a:ea typeface="Quicksand"/>
                <a:cs typeface="Quicksand"/>
                <a:sym typeface="Quicksand"/>
              </a:defRPr>
            </a:lvl7pPr>
            <a:lvl8pPr lvl="7" indent="0">
              <a:spcBef>
                <a:spcPts val="0"/>
              </a:spcBef>
              <a:buClr>
                <a:srgbClr val="39C0BA"/>
              </a:buClr>
              <a:buFont typeface="Quicksand"/>
              <a:buNone/>
              <a:defRPr sz="1800">
                <a:solidFill>
                  <a:srgbClr val="39C0BA"/>
                </a:solidFill>
                <a:latin typeface="Quicksand"/>
                <a:ea typeface="Quicksand"/>
                <a:cs typeface="Quicksand"/>
                <a:sym typeface="Quicksand"/>
              </a:defRPr>
            </a:lvl8pPr>
            <a:lvl9pPr lvl="8" indent="0">
              <a:spcBef>
                <a:spcPts val="0"/>
              </a:spcBef>
              <a:buClr>
                <a:srgbClr val="39C0BA"/>
              </a:buClr>
              <a:buFont typeface="Quicksand"/>
              <a:buNone/>
              <a:defRPr sz="1800">
                <a:solidFill>
                  <a:srgbClr val="39C0BA"/>
                </a:solidFill>
                <a:latin typeface="Quicksand"/>
                <a:ea typeface="Quicksand"/>
                <a:cs typeface="Quicksand"/>
                <a:sym typeface="Quicksand"/>
              </a:defRPr>
            </a:lvl9pPr>
          </a:lstStyle>
          <a:p>
            <a:endParaRPr/>
          </a:p>
        </p:txBody>
      </p:sp>
      <p:sp>
        <p:nvSpPr>
          <p:cNvPr id="20" name="Shape 20"/>
          <p:cNvSpPr txBox="1">
            <a:spLocks noGrp="1"/>
          </p:cNvSpPr>
          <p:nvPr>
            <p:ph type="body" idx="1"/>
          </p:nvPr>
        </p:nvSpPr>
        <p:spPr>
          <a:xfrm>
            <a:off x="1165496" y="1600200"/>
            <a:ext cx="6858000" cy="4967700"/>
          </a:xfrm>
          <a:prstGeom prst="rect">
            <a:avLst/>
          </a:prstGeom>
          <a:noFill/>
          <a:ln>
            <a:noFill/>
          </a:ln>
        </p:spPr>
        <p:txBody>
          <a:bodyPr lIns="91425" tIns="91425" rIns="91425" bIns="91425" anchor="t" anchorCtr="0"/>
          <a:lstStyle>
            <a:lvl1pPr marL="0" marR="0" lvl="0" indent="190500" algn="l" rtl="0">
              <a:lnSpc>
                <a:spcPct val="100000"/>
              </a:lnSpc>
              <a:spcBef>
                <a:spcPts val="600"/>
              </a:spcBef>
              <a:spcAft>
                <a:spcPts val="0"/>
              </a:spcAft>
              <a:buClr>
                <a:srgbClr val="F3F3F3"/>
              </a:buClr>
              <a:buSzPct val="100000"/>
              <a:buFont typeface="Quicksand"/>
              <a:buChar char="◦"/>
              <a:defRPr sz="3000" b="0" i="0" u="none" strike="noStrike" cap="none">
                <a:solidFill>
                  <a:srgbClr val="F3F3F3"/>
                </a:solidFill>
                <a:latin typeface="Quicksand"/>
                <a:ea typeface="Quicksand"/>
                <a:cs typeface="Quicksand"/>
                <a:sym typeface="Quicksand"/>
              </a:defRPr>
            </a:lvl1pPr>
            <a:lvl2pPr marL="457200" marR="0" lvl="1" indent="152400" algn="l" rtl="0">
              <a:lnSpc>
                <a:spcPct val="100000"/>
              </a:lnSpc>
              <a:spcBef>
                <a:spcPts val="480"/>
              </a:spcBef>
              <a:spcAft>
                <a:spcPts val="0"/>
              </a:spcAft>
              <a:buClr>
                <a:srgbClr val="F3F3F3"/>
              </a:buClr>
              <a:buSzPct val="100000"/>
              <a:buFont typeface="Quicksand"/>
              <a:buChar char="▫"/>
              <a:defRPr sz="24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480"/>
              </a:spcBef>
              <a:spcAft>
                <a:spcPts val="0"/>
              </a:spcAft>
              <a:buClr>
                <a:srgbClr val="F3F3F3"/>
              </a:buClr>
              <a:buFont typeface="Quicksand"/>
              <a:buNone/>
              <a:defRPr sz="24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9pPr>
          </a:lstStyle>
          <a:p>
            <a:endParaRPr/>
          </a:p>
        </p:txBody>
      </p:sp>
      <p:sp>
        <p:nvSpPr>
          <p:cNvPr id="21" name="Shape 21"/>
          <p:cNvSpPr txBox="1">
            <a:spLocks noGrp="1"/>
          </p:cNvSpPr>
          <p:nvPr>
            <p:ph type="dt" idx="10"/>
          </p:nvPr>
        </p:nvSpPr>
        <p:spPr>
          <a:xfrm>
            <a:off x="628650" y="6356351"/>
            <a:ext cx="2057400"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ftr" idx="11"/>
          </p:nvPr>
        </p:nvSpPr>
        <p:spPr>
          <a:xfrm>
            <a:off x="3028950" y="6356351"/>
            <a:ext cx="3086099" cy="365125"/>
          </a:xfrm>
          <a:prstGeom prst="rect">
            <a:avLst/>
          </a:prstGeom>
          <a:noFill/>
          <a:ln>
            <a:noFill/>
          </a:ln>
        </p:spPr>
        <p:txBody>
          <a:bodyPr lIns="91425" tIns="91425" rIns="91425" bIns="91425" anchor="t" anchorCtr="0"/>
          <a:lstStyle>
            <a:lvl1pPr marL="0" marR="0" lvl="0" indent="0" algn="l" rtl="0">
              <a:spcBef>
                <a:spcPts val="0"/>
              </a:spcBef>
              <a:buNone/>
              <a:defRPr sz="1800">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6457950" y="6356351"/>
            <a:ext cx="2057400" cy="36512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fld id="{00000000-1234-1234-1234-123412341234}" type="slidenum">
              <a:rPr lang="en-US" sz="1800">
                <a:solidFill>
                  <a:schemeClr val="dk1"/>
                </a:solidFill>
                <a:latin typeface="Arial"/>
                <a:ea typeface="Arial"/>
                <a:cs typeface="Arial"/>
                <a:sym typeface="Arial"/>
              </a:rPr>
              <a:t>‹#›</a:t>
            </a:fld>
            <a:endParaRPr lang="en-US" sz="1800">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629840" y="457200"/>
            <a:ext cx="294917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4" name="Shape 124"/>
          <p:cNvSpPr txBox="1">
            <a:spLocks noGrp="1"/>
          </p:cNvSpPr>
          <p:nvPr>
            <p:ph type="body" idx="1"/>
          </p:nvPr>
        </p:nvSpPr>
        <p:spPr>
          <a:xfrm>
            <a:off x="3887390" y="987425"/>
            <a:ext cx="462914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body" idx="2"/>
          </p:nvPr>
        </p:nvSpPr>
        <p:spPr>
          <a:xfrm>
            <a:off x="629840" y="2057400"/>
            <a:ext cx="294917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29840" y="457200"/>
            <a:ext cx="294917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1" name="Shape 131"/>
          <p:cNvSpPr>
            <a:spLocks noGrp="1"/>
          </p:cNvSpPr>
          <p:nvPr>
            <p:ph type="pic" idx="2"/>
          </p:nvPr>
        </p:nvSpPr>
        <p:spPr>
          <a:xfrm>
            <a:off x="3887390" y="987425"/>
            <a:ext cx="462914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body" idx="1"/>
          </p:nvPr>
        </p:nvSpPr>
        <p:spPr>
          <a:xfrm>
            <a:off x="629840" y="2057400"/>
            <a:ext cx="294917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628650"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8" name="Shape 138"/>
          <p:cNvSpPr txBox="1">
            <a:spLocks noGrp="1"/>
          </p:cNvSpPr>
          <p:nvPr>
            <p:ph type="body" idx="1"/>
          </p:nvPr>
        </p:nvSpPr>
        <p:spPr>
          <a:xfrm rot="5400000">
            <a:off x="2396331" y="57944"/>
            <a:ext cx="4351338" cy="78866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rot="5400000">
            <a:off x="4623593" y="2285206"/>
            <a:ext cx="5811838" cy="197167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4" name="Shape 144"/>
          <p:cNvSpPr txBox="1">
            <a:spLocks noGrp="1"/>
          </p:cNvSpPr>
          <p:nvPr>
            <p:ph type="body" idx="1"/>
          </p:nvPr>
        </p:nvSpPr>
        <p:spPr>
          <a:xfrm rot="5400000">
            <a:off x="623093" y="370681"/>
            <a:ext cx="5811838" cy="5800724"/>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p:spTree>
      <p:nvGrpSpPr>
        <p:cNvPr id="1" name="Shape 24"/>
        <p:cNvGrpSpPr/>
        <p:nvPr/>
      </p:nvGrpSpPr>
      <p:grpSpPr>
        <a:xfrm>
          <a:off x="0" y="0"/>
          <a:ext cx="0" cy="0"/>
          <a:chOff x="0" y="0"/>
          <a:chExt cx="0" cy="0"/>
        </a:xfrm>
      </p:grpSpPr>
      <p:sp>
        <p:nvSpPr>
          <p:cNvPr id="25" name="Shape 25"/>
          <p:cNvSpPr txBox="1">
            <a:spLocks noGrp="1"/>
          </p:cNvSpPr>
          <p:nvPr>
            <p:ph type="ctrTitle"/>
          </p:nvPr>
        </p:nvSpPr>
        <p:spPr>
          <a:xfrm>
            <a:off x="1319175" y="2876425"/>
            <a:ext cx="6680399" cy="15465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39C0BA"/>
              </a:buClr>
              <a:buFont typeface="Quicksand"/>
              <a:buNone/>
              <a:defRPr sz="6000" b="0" i="0" u="none" strike="noStrike" cap="none">
                <a:solidFill>
                  <a:srgbClr val="39C0BA"/>
                </a:solidFill>
                <a:latin typeface="Quicksand"/>
                <a:ea typeface="Quicksand"/>
                <a:cs typeface="Quicksand"/>
                <a:sym typeface="Quicksand"/>
              </a:defRPr>
            </a:lvl1pPr>
            <a:lvl2pPr marL="0" marR="0" lvl="1" indent="0" algn="l" rtl="0">
              <a:lnSpc>
                <a:spcPct val="100000"/>
              </a:lnSpc>
              <a:spcBef>
                <a:spcPts val="0"/>
              </a:spcBef>
              <a:spcAft>
                <a:spcPts val="0"/>
              </a:spcAft>
              <a:buClr>
                <a:srgbClr val="39C0BA"/>
              </a:buClr>
              <a:buFont typeface="Quicksand"/>
              <a:buNone/>
              <a:defRPr sz="6000" b="0" i="0" u="none" strike="noStrike" cap="none">
                <a:solidFill>
                  <a:srgbClr val="39C0BA"/>
                </a:solidFill>
                <a:latin typeface="Quicksand"/>
                <a:ea typeface="Quicksand"/>
                <a:cs typeface="Quicksand"/>
                <a:sym typeface="Quicksand"/>
              </a:defRPr>
            </a:lvl2pPr>
            <a:lvl3pPr lvl="2" indent="0">
              <a:spcBef>
                <a:spcPts val="0"/>
              </a:spcBef>
              <a:buClr>
                <a:srgbClr val="39C0BA"/>
              </a:buClr>
              <a:buFont typeface="Quicksand"/>
              <a:buNone/>
              <a:defRPr sz="6000">
                <a:solidFill>
                  <a:srgbClr val="39C0BA"/>
                </a:solidFill>
                <a:latin typeface="Quicksand"/>
                <a:ea typeface="Quicksand"/>
                <a:cs typeface="Quicksand"/>
                <a:sym typeface="Quicksand"/>
              </a:defRPr>
            </a:lvl3pPr>
            <a:lvl4pPr lvl="3" indent="0">
              <a:spcBef>
                <a:spcPts val="0"/>
              </a:spcBef>
              <a:buClr>
                <a:srgbClr val="39C0BA"/>
              </a:buClr>
              <a:buFont typeface="Quicksand"/>
              <a:buNone/>
              <a:defRPr sz="6000">
                <a:solidFill>
                  <a:srgbClr val="39C0BA"/>
                </a:solidFill>
                <a:latin typeface="Quicksand"/>
                <a:ea typeface="Quicksand"/>
                <a:cs typeface="Quicksand"/>
                <a:sym typeface="Quicksand"/>
              </a:defRPr>
            </a:lvl4pPr>
            <a:lvl5pPr lvl="4" indent="0">
              <a:spcBef>
                <a:spcPts val="0"/>
              </a:spcBef>
              <a:buClr>
                <a:srgbClr val="39C0BA"/>
              </a:buClr>
              <a:buFont typeface="Quicksand"/>
              <a:buNone/>
              <a:defRPr sz="6000">
                <a:solidFill>
                  <a:srgbClr val="39C0BA"/>
                </a:solidFill>
                <a:latin typeface="Quicksand"/>
                <a:ea typeface="Quicksand"/>
                <a:cs typeface="Quicksand"/>
                <a:sym typeface="Quicksand"/>
              </a:defRPr>
            </a:lvl5pPr>
            <a:lvl6pPr lvl="5" indent="0">
              <a:spcBef>
                <a:spcPts val="0"/>
              </a:spcBef>
              <a:buClr>
                <a:srgbClr val="39C0BA"/>
              </a:buClr>
              <a:buFont typeface="Quicksand"/>
              <a:buNone/>
              <a:defRPr sz="6000">
                <a:solidFill>
                  <a:srgbClr val="39C0BA"/>
                </a:solidFill>
                <a:latin typeface="Quicksand"/>
                <a:ea typeface="Quicksand"/>
                <a:cs typeface="Quicksand"/>
                <a:sym typeface="Quicksand"/>
              </a:defRPr>
            </a:lvl6pPr>
            <a:lvl7pPr lvl="6" indent="0">
              <a:spcBef>
                <a:spcPts val="0"/>
              </a:spcBef>
              <a:buClr>
                <a:srgbClr val="39C0BA"/>
              </a:buClr>
              <a:buFont typeface="Quicksand"/>
              <a:buNone/>
              <a:defRPr sz="6000">
                <a:solidFill>
                  <a:srgbClr val="39C0BA"/>
                </a:solidFill>
                <a:latin typeface="Quicksand"/>
                <a:ea typeface="Quicksand"/>
                <a:cs typeface="Quicksand"/>
                <a:sym typeface="Quicksand"/>
              </a:defRPr>
            </a:lvl7pPr>
            <a:lvl8pPr lvl="7" indent="0">
              <a:spcBef>
                <a:spcPts val="0"/>
              </a:spcBef>
              <a:buClr>
                <a:srgbClr val="39C0BA"/>
              </a:buClr>
              <a:buFont typeface="Quicksand"/>
              <a:buNone/>
              <a:defRPr sz="6000">
                <a:solidFill>
                  <a:srgbClr val="39C0BA"/>
                </a:solidFill>
                <a:latin typeface="Quicksand"/>
                <a:ea typeface="Quicksand"/>
                <a:cs typeface="Quicksand"/>
                <a:sym typeface="Quicksand"/>
              </a:defRPr>
            </a:lvl8pPr>
            <a:lvl9pPr lvl="8" indent="0">
              <a:spcBef>
                <a:spcPts val="0"/>
              </a:spcBef>
              <a:buClr>
                <a:srgbClr val="39C0BA"/>
              </a:buClr>
              <a:buFont typeface="Quicksand"/>
              <a:buNone/>
              <a:defRPr sz="6000">
                <a:solidFill>
                  <a:srgbClr val="39C0BA"/>
                </a:solidFill>
                <a:latin typeface="Quicksand"/>
                <a:ea typeface="Quicksand"/>
                <a:cs typeface="Quicksand"/>
                <a:sym typeface="Quicksand"/>
              </a:defRPr>
            </a:lvl9pPr>
          </a:lstStyle>
          <a:p>
            <a:endParaRPr/>
          </a:p>
        </p:txBody>
      </p:sp>
      <p:cxnSp>
        <p:nvCxnSpPr>
          <p:cNvPr id="26" name="Shape 26"/>
          <p:cNvCxnSpPr/>
          <p:nvPr/>
        </p:nvCxnSpPr>
        <p:spPr>
          <a:xfrm>
            <a:off x="903750" y="3563700"/>
            <a:ext cx="0" cy="3294299"/>
          </a:xfrm>
          <a:prstGeom prst="straightConnector1">
            <a:avLst/>
          </a:prstGeom>
          <a:noFill/>
          <a:ln w="9525" cap="flat" cmpd="sng">
            <a:solidFill>
              <a:srgbClr val="999FA9"/>
            </a:solidFill>
            <a:prstDash val="solid"/>
            <a:round/>
            <a:headEnd type="none" w="med" len="med"/>
            <a:tailEnd type="none" w="med" len="med"/>
          </a:ln>
        </p:spPr>
      </p:cxnSp>
      <p:sp>
        <p:nvSpPr>
          <p:cNvPr id="27" name="Shape 27"/>
          <p:cNvSpPr/>
          <p:nvPr/>
        </p:nvSpPr>
        <p:spPr>
          <a:xfrm>
            <a:off x="769050" y="3294300"/>
            <a:ext cx="269400" cy="2694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ubtitle">
    <p:spTree>
      <p:nvGrpSpPr>
        <p:cNvPr id="1" name="Shape 28"/>
        <p:cNvGrpSpPr/>
        <p:nvPr/>
      </p:nvGrpSpPr>
      <p:grpSpPr>
        <a:xfrm>
          <a:off x="0" y="0"/>
          <a:ext cx="0" cy="0"/>
          <a:chOff x="0" y="0"/>
          <a:chExt cx="0" cy="0"/>
        </a:xfrm>
      </p:grpSpPr>
      <p:sp>
        <p:nvSpPr>
          <p:cNvPr id="29" name="Shape 29"/>
          <p:cNvSpPr txBox="1">
            <a:spLocks noGrp="1"/>
          </p:cNvSpPr>
          <p:nvPr>
            <p:ph type="ctrTitle"/>
          </p:nvPr>
        </p:nvSpPr>
        <p:spPr>
          <a:xfrm>
            <a:off x="1530175" y="3077050"/>
            <a:ext cx="6767100" cy="7097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9C0BA"/>
              </a:buClr>
              <a:buFont typeface="Quicksand"/>
              <a:buNone/>
              <a:defRPr sz="3000" b="0" i="0" u="none" strike="noStrike" cap="none">
                <a:solidFill>
                  <a:srgbClr val="39C0BA"/>
                </a:solidFill>
                <a:latin typeface="Quicksand"/>
                <a:ea typeface="Quicksand"/>
                <a:cs typeface="Quicksand"/>
                <a:sym typeface="Quicksand"/>
              </a:defRPr>
            </a:lvl1pPr>
            <a:lvl2pPr marL="0" marR="0" lvl="1" indent="0" algn="l" rtl="0">
              <a:lnSpc>
                <a:spcPct val="100000"/>
              </a:lnSpc>
              <a:spcBef>
                <a:spcPts val="0"/>
              </a:spcBef>
              <a:spcAft>
                <a:spcPts val="0"/>
              </a:spcAft>
              <a:buClr>
                <a:srgbClr val="39C0BA"/>
              </a:buClr>
              <a:buFont typeface="Quicksand"/>
              <a:buNone/>
              <a:defRPr sz="3000" b="0" i="0" u="none" strike="noStrike" cap="none">
                <a:solidFill>
                  <a:srgbClr val="39C0BA"/>
                </a:solidFill>
                <a:latin typeface="Quicksand"/>
                <a:ea typeface="Quicksand"/>
                <a:cs typeface="Quicksand"/>
                <a:sym typeface="Quicksand"/>
              </a:defRPr>
            </a:lvl2pPr>
            <a:lvl3pPr lvl="2" indent="0" rtl="0">
              <a:spcBef>
                <a:spcPts val="0"/>
              </a:spcBef>
              <a:buClr>
                <a:srgbClr val="39C0BA"/>
              </a:buClr>
              <a:buFont typeface="Quicksand"/>
              <a:buNone/>
              <a:defRPr sz="3000">
                <a:solidFill>
                  <a:srgbClr val="39C0BA"/>
                </a:solidFill>
                <a:latin typeface="Quicksand"/>
                <a:ea typeface="Quicksand"/>
                <a:cs typeface="Quicksand"/>
                <a:sym typeface="Quicksand"/>
              </a:defRPr>
            </a:lvl3pPr>
            <a:lvl4pPr lvl="3" indent="0" rtl="0">
              <a:spcBef>
                <a:spcPts val="0"/>
              </a:spcBef>
              <a:buClr>
                <a:srgbClr val="39C0BA"/>
              </a:buClr>
              <a:buFont typeface="Quicksand"/>
              <a:buNone/>
              <a:defRPr sz="3000">
                <a:solidFill>
                  <a:srgbClr val="39C0BA"/>
                </a:solidFill>
                <a:latin typeface="Quicksand"/>
                <a:ea typeface="Quicksand"/>
                <a:cs typeface="Quicksand"/>
                <a:sym typeface="Quicksand"/>
              </a:defRPr>
            </a:lvl4pPr>
            <a:lvl5pPr lvl="4" indent="0" rtl="0">
              <a:spcBef>
                <a:spcPts val="0"/>
              </a:spcBef>
              <a:buClr>
                <a:srgbClr val="39C0BA"/>
              </a:buClr>
              <a:buFont typeface="Quicksand"/>
              <a:buNone/>
              <a:defRPr sz="3000">
                <a:solidFill>
                  <a:srgbClr val="39C0BA"/>
                </a:solidFill>
                <a:latin typeface="Quicksand"/>
                <a:ea typeface="Quicksand"/>
                <a:cs typeface="Quicksand"/>
                <a:sym typeface="Quicksand"/>
              </a:defRPr>
            </a:lvl5pPr>
            <a:lvl6pPr lvl="5" indent="0" rtl="0">
              <a:spcBef>
                <a:spcPts val="0"/>
              </a:spcBef>
              <a:buClr>
                <a:srgbClr val="39C0BA"/>
              </a:buClr>
              <a:buFont typeface="Quicksand"/>
              <a:buNone/>
              <a:defRPr sz="3000">
                <a:solidFill>
                  <a:srgbClr val="39C0BA"/>
                </a:solidFill>
                <a:latin typeface="Quicksand"/>
                <a:ea typeface="Quicksand"/>
                <a:cs typeface="Quicksand"/>
                <a:sym typeface="Quicksand"/>
              </a:defRPr>
            </a:lvl6pPr>
            <a:lvl7pPr lvl="6" indent="0" rtl="0">
              <a:spcBef>
                <a:spcPts val="0"/>
              </a:spcBef>
              <a:buClr>
                <a:srgbClr val="39C0BA"/>
              </a:buClr>
              <a:buFont typeface="Quicksand"/>
              <a:buNone/>
              <a:defRPr sz="3000">
                <a:solidFill>
                  <a:srgbClr val="39C0BA"/>
                </a:solidFill>
                <a:latin typeface="Quicksand"/>
                <a:ea typeface="Quicksand"/>
                <a:cs typeface="Quicksand"/>
                <a:sym typeface="Quicksand"/>
              </a:defRPr>
            </a:lvl7pPr>
            <a:lvl8pPr lvl="7" indent="0" rtl="0">
              <a:spcBef>
                <a:spcPts val="0"/>
              </a:spcBef>
              <a:buClr>
                <a:srgbClr val="39C0BA"/>
              </a:buClr>
              <a:buFont typeface="Quicksand"/>
              <a:buNone/>
              <a:defRPr sz="3000">
                <a:solidFill>
                  <a:srgbClr val="39C0BA"/>
                </a:solidFill>
                <a:latin typeface="Quicksand"/>
                <a:ea typeface="Quicksand"/>
                <a:cs typeface="Quicksand"/>
                <a:sym typeface="Quicksand"/>
              </a:defRPr>
            </a:lvl8pPr>
            <a:lvl9pPr lvl="8" indent="0" rtl="0">
              <a:spcBef>
                <a:spcPts val="0"/>
              </a:spcBef>
              <a:buClr>
                <a:srgbClr val="39C0BA"/>
              </a:buClr>
              <a:buFont typeface="Quicksand"/>
              <a:buNone/>
              <a:defRPr sz="3000">
                <a:solidFill>
                  <a:srgbClr val="39C0BA"/>
                </a:solidFill>
                <a:latin typeface="Quicksand"/>
                <a:ea typeface="Quicksand"/>
                <a:cs typeface="Quicksand"/>
                <a:sym typeface="Quicksand"/>
              </a:defRPr>
            </a:lvl9pPr>
          </a:lstStyle>
          <a:p>
            <a:endParaRPr/>
          </a:p>
        </p:txBody>
      </p:sp>
      <p:sp>
        <p:nvSpPr>
          <p:cNvPr id="30" name="Shape 30"/>
          <p:cNvSpPr txBox="1">
            <a:spLocks noGrp="1"/>
          </p:cNvSpPr>
          <p:nvPr>
            <p:ph type="subTitle" idx="1"/>
          </p:nvPr>
        </p:nvSpPr>
        <p:spPr>
          <a:xfrm>
            <a:off x="1530175" y="3710550"/>
            <a:ext cx="6927899" cy="4707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1pPr>
            <a:lvl2pPr marL="457200" marR="0" lvl="1" indent="0" algn="l" rtl="0">
              <a:lnSpc>
                <a:spcPct val="100000"/>
              </a:lnSpc>
              <a:spcBef>
                <a:spcPts val="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9pPr>
          </a:lstStyle>
          <a:p>
            <a:endParaRPr/>
          </a:p>
        </p:txBody>
      </p:sp>
      <p:cxnSp>
        <p:nvCxnSpPr>
          <p:cNvPr id="31" name="Shape 31"/>
          <p:cNvCxnSpPr/>
          <p:nvPr/>
        </p:nvCxnSpPr>
        <p:spPr>
          <a:xfrm>
            <a:off x="903825" y="-7925"/>
            <a:ext cx="0" cy="6866100"/>
          </a:xfrm>
          <a:prstGeom prst="straightConnector1">
            <a:avLst/>
          </a:prstGeom>
          <a:noFill/>
          <a:ln w="9525" cap="flat" cmpd="sng">
            <a:solidFill>
              <a:srgbClr val="999FA9"/>
            </a:solidFill>
            <a:prstDash val="solid"/>
            <a:round/>
            <a:headEnd type="none" w="med" len="med"/>
            <a:tailEnd type="none" w="med" len="med"/>
          </a:ln>
        </p:spPr>
      </p:cxnSp>
      <p:sp>
        <p:nvSpPr>
          <p:cNvPr id="32" name="Shape 32"/>
          <p:cNvSpPr/>
          <p:nvPr/>
        </p:nvSpPr>
        <p:spPr>
          <a:xfrm>
            <a:off x="493600" y="3018850"/>
            <a:ext cx="820200" cy="82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Quote">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1633225" y="2882400"/>
            <a:ext cx="6700500" cy="1093199"/>
          </a:xfrm>
          <a:prstGeom prst="rect">
            <a:avLst/>
          </a:prstGeom>
          <a:noFill/>
          <a:ln>
            <a:noFill/>
          </a:ln>
        </p:spPr>
        <p:txBody>
          <a:bodyPr lIns="91425" tIns="91425" rIns="91425" bIns="91425" anchor="ctr" anchorCtr="0"/>
          <a:lstStyle>
            <a:lvl1pPr marL="0" marR="0" lvl="0" indent="177800" algn="l" rtl="0">
              <a:lnSpc>
                <a:spcPct val="100000"/>
              </a:lnSpc>
              <a:spcBef>
                <a:spcPts val="0"/>
              </a:spcBef>
              <a:spcAft>
                <a:spcPts val="0"/>
              </a:spcAft>
              <a:buClr>
                <a:srgbClr val="39C0BA"/>
              </a:buClr>
              <a:buSzPct val="100000"/>
              <a:buFont typeface="Quicksand"/>
              <a:buChar char="◦"/>
              <a:defRPr sz="2800" b="0" i="1" u="none" strike="noStrike" cap="none">
                <a:solidFill>
                  <a:srgbClr val="39C0BA"/>
                </a:solidFill>
                <a:latin typeface="Quicksand"/>
                <a:ea typeface="Quicksand"/>
                <a:cs typeface="Quicksand"/>
                <a:sym typeface="Quicksand"/>
              </a:defRPr>
            </a:lvl1pPr>
            <a:lvl2pPr marL="457200" marR="0" lvl="1" indent="177800" algn="l" rtl="0">
              <a:lnSpc>
                <a:spcPct val="100000"/>
              </a:lnSpc>
              <a:spcBef>
                <a:spcPts val="0"/>
              </a:spcBef>
              <a:spcAft>
                <a:spcPts val="0"/>
              </a:spcAft>
              <a:buClr>
                <a:srgbClr val="39C0BA"/>
              </a:buClr>
              <a:buSzPct val="100000"/>
              <a:buFont typeface="Quicksand"/>
              <a:buChar char="▫"/>
              <a:defRPr sz="2800" b="0" i="1" u="none" strike="noStrike" cap="none">
                <a:solidFill>
                  <a:srgbClr val="39C0BA"/>
                </a:solidFill>
                <a:latin typeface="Quicksand"/>
                <a:ea typeface="Quicksand"/>
                <a:cs typeface="Quicksand"/>
                <a:sym typeface="Quicksand"/>
              </a:defRPr>
            </a:lvl2pPr>
            <a:lvl3pPr marL="914400" marR="0" lvl="2" indent="0" algn="l" rtl="0">
              <a:lnSpc>
                <a:spcPct val="100000"/>
              </a:lnSpc>
              <a:spcBef>
                <a:spcPts val="0"/>
              </a:spcBef>
              <a:spcAft>
                <a:spcPts val="0"/>
              </a:spcAft>
              <a:buClr>
                <a:srgbClr val="39C0BA"/>
              </a:buClr>
              <a:buFont typeface="Quicksand"/>
              <a:buNone/>
              <a:defRPr sz="2800" b="0" i="1" u="none" strike="noStrike" cap="none">
                <a:solidFill>
                  <a:srgbClr val="39C0BA"/>
                </a:solidFill>
                <a:latin typeface="Quicksand"/>
                <a:ea typeface="Quicksand"/>
                <a:cs typeface="Quicksand"/>
                <a:sym typeface="Quicksand"/>
              </a:defRPr>
            </a:lvl3pPr>
            <a:lvl4pPr marL="1371600" marR="0" lvl="3" indent="0" algn="l" rtl="0">
              <a:lnSpc>
                <a:spcPct val="100000"/>
              </a:lnSpc>
              <a:spcBef>
                <a:spcPts val="0"/>
              </a:spcBef>
              <a:spcAft>
                <a:spcPts val="0"/>
              </a:spcAft>
              <a:buClr>
                <a:srgbClr val="39C0BA"/>
              </a:buClr>
              <a:buFont typeface="Quicksand"/>
              <a:buNone/>
              <a:defRPr sz="2800" b="0" i="1" u="none" strike="noStrike" cap="none">
                <a:solidFill>
                  <a:srgbClr val="39C0BA"/>
                </a:solidFill>
                <a:latin typeface="Quicksand"/>
                <a:ea typeface="Quicksand"/>
                <a:cs typeface="Quicksand"/>
                <a:sym typeface="Quicksand"/>
              </a:defRPr>
            </a:lvl4pPr>
            <a:lvl5pPr marL="1828800" marR="0" lvl="4" indent="0" algn="l" rtl="0">
              <a:lnSpc>
                <a:spcPct val="100000"/>
              </a:lnSpc>
              <a:spcBef>
                <a:spcPts val="0"/>
              </a:spcBef>
              <a:spcAft>
                <a:spcPts val="0"/>
              </a:spcAft>
              <a:buClr>
                <a:srgbClr val="39C0BA"/>
              </a:buClr>
              <a:buFont typeface="Quicksand"/>
              <a:buNone/>
              <a:defRPr sz="2800" b="0" i="1" u="none" strike="noStrike" cap="none">
                <a:solidFill>
                  <a:srgbClr val="39C0BA"/>
                </a:solidFill>
                <a:latin typeface="Quicksand"/>
                <a:ea typeface="Quicksand"/>
                <a:cs typeface="Quicksand"/>
                <a:sym typeface="Quicksand"/>
              </a:defRPr>
            </a:lvl5pPr>
            <a:lvl6pPr marL="2286000" marR="0" lvl="5" indent="0" algn="l" rtl="0">
              <a:lnSpc>
                <a:spcPct val="100000"/>
              </a:lnSpc>
              <a:spcBef>
                <a:spcPts val="0"/>
              </a:spcBef>
              <a:spcAft>
                <a:spcPts val="0"/>
              </a:spcAft>
              <a:buClr>
                <a:srgbClr val="39C0BA"/>
              </a:buClr>
              <a:buFont typeface="Quicksand"/>
              <a:buNone/>
              <a:defRPr sz="2800" b="0" i="1" u="none" strike="noStrike" cap="none">
                <a:solidFill>
                  <a:srgbClr val="39C0BA"/>
                </a:solidFill>
                <a:latin typeface="Quicksand"/>
                <a:ea typeface="Quicksand"/>
                <a:cs typeface="Quicksand"/>
                <a:sym typeface="Quicksand"/>
              </a:defRPr>
            </a:lvl6pPr>
            <a:lvl7pPr marL="2743200" marR="0" lvl="6" indent="0" algn="l" rtl="0">
              <a:lnSpc>
                <a:spcPct val="100000"/>
              </a:lnSpc>
              <a:spcBef>
                <a:spcPts val="0"/>
              </a:spcBef>
              <a:spcAft>
                <a:spcPts val="0"/>
              </a:spcAft>
              <a:buClr>
                <a:srgbClr val="39C0BA"/>
              </a:buClr>
              <a:buFont typeface="Quicksand"/>
              <a:buNone/>
              <a:defRPr sz="2800" b="0" i="1" u="none" strike="noStrike" cap="none">
                <a:solidFill>
                  <a:srgbClr val="39C0BA"/>
                </a:solidFill>
                <a:latin typeface="Quicksand"/>
                <a:ea typeface="Quicksand"/>
                <a:cs typeface="Quicksand"/>
                <a:sym typeface="Quicksand"/>
              </a:defRPr>
            </a:lvl7pPr>
            <a:lvl8pPr marL="3200400" marR="0" lvl="7" indent="0" algn="l" rtl="0">
              <a:lnSpc>
                <a:spcPct val="100000"/>
              </a:lnSpc>
              <a:spcBef>
                <a:spcPts val="0"/>
              </a:spcBef>
              <a:spcAft>
                <a:spcPts val="0"/>
              </a:spcAft>
              <a:buClr>
                <a:srgbClr val="39C0BA"/>
              </a:buClr>
              <a:buFont typeface="Quicksand"/>
              <a:buNone/>
              <a:defRPr sz="2800" b="0" i="1" u="none" strike="noStrike" cap="none">
                <a:solidFill>
                  <a:srgbClr val="39C0BA"/>
                </a:solidFill>
                <a:latin typeface="Quicksand"/>
                <a:ea typeface="Quicksand"/>
                <a:cs typeface="Quicksand"/>
                <a:sym typeface="Quicksand"/>
              </a:defRPr>
            </a:lvl8pPr>
            <a:lvl9pPr marL="3657600" marR="0" lvl="8" indent="0" algn="l" rtl="0">
              <a:lnSpc>
                <a:spcPct val="100000"/>
              </a:lnSpc>
              <a:spcBef>
                <a:spcPts val="0"/>
              </a:spcBef>
              <a:spcAft>
                <a:spcPts val="0"/>
              </a:spcAft>
              <a:buClr>
                <a:srgbClr val="39C0BA"/>
              </a:buClr>
              <a:buFont typeface="Quicksand"/>
              <a:buNone/>
              <a:defRPr sz="2800" b="0" i="1" u="none" strike="noStrike" cap="none">
                <a:solidFill>
                  <a:srgbClr val="39C0BA"/>
                </a:solidFill>
                <a:latin typeface="Quicksand"/>
                <a:ea typeface="Quicksand"/>
                <a:cs typeface="Quicksand"/>
                <a:sym typeface="Quicksand"/>
              </a:defRPr>
            </a:lvl9pPr>
          </a:lstStyle>
          <a:p>
            <a:endParaRPr/>
          </a:p>
        </p:txBody>
      </p:sp>
      <p:cxnSp>
        <p:nvCxnSpPr>
          <p:cNvPr id="35" name="Shape 35"/>
          <p:cNvCxnSpPr/>
          <p:nvPr/>
        </p:nvCxnSpPr>
        <p:spPr>
          <a:xfrm>
            <a:off x="903825" y="-7925"/>
            <a:ext cx="0" cy="6866100"/>
          </a:xfrm>
          <a:prstGeom prst="straightConnector1">
            <a:avLst/>
          </a:prstGeom>
          <a:noFill/>
          <a:ln w="9525" cap="flat" cmpd="sng">
            <a:solidFill>
              <a:srgbClr val="999FA9"/>
            </a:solidFill>
            <a:prstDash val="solid"/>
            <a:round/>
            <a:headEnd type="none" w="med" len="med"/>
            <a:tailEnd type="none" w="med" len="med"/>
          </a:ln>
        </p:spPr>
      </p:cxnSp>
      <p:sp>
        <p:nvSpPr>
          <p:cNvPr id="36" name="Shape 36"/>
          <p:cNvSpPr/>
          <p:nvPr/>
        </p:nvSpPr>
        <p:spPr>
          <a:xfrm>
            <a:off x="493600" y="3018850"/>
            <a:ext cx="820200" cy="8202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
        <p:nvSpPr>
          <p:cNvPr id="37" name="Shape 37"/>
          <p:cNvSpPr txBox="1"/>
          <p:nvPr/>
        </p:nvSpPr>
        <p:spPr>
          <a:xfrm>
            <a:off x="208000" y="3096171"/>
            <a:ext cx="1306200" cy="871498"/>
          </a:xfrm>
          <a:prstGeom prst="rect">
            <a:avLst/>
          </a:prstGeom>
          <a:noFill/>
          <a:ln>
            <a:noFill/>
          </a:ln>
        </p:spPr>
        <p:txBody>
          <a:bodyPr lIns="91425" tIns="91425" rIns="91425" bIns="91425" anchor="t" anchorCtr="0">
            <a:noAutofit/>
          </a:bodyPr>
          <a:lstStyle/>
          <a:p>
            <a:pPr marL="0" marR="0" lvl="0" indent="0" algn="ctr" rtl="0">
              <a:spcBef>
                <a:spcPts val="0"/>
              </a:spcBef>
              <a:buClr>
                <a:srgbClr val="39C0BA"/>
              </a:buClr>
              <a:buSzPct val="25000"/>
              <a:buFont typeface="Quicksand"/>
              <a:buNone/>
            </a:pPr>
            <a:r>
              <a:rPr lang="en-US" sz="4800" b="1">
                <a:solidFill>
                  <a:srgbClr val="39C0BA"/>
                </a:solidFill>
                <a:latin typeface="Quicksand"/>
                <a:ea typeface="Quicksand"/>
                <a:cs typeface="Quicksand"/>
                <a:sym typeface="Quicksand"/>
              </a:rP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8"/>
        <p:cNvGrpSpPr/>
        <p:nvPr/>
      </p:nvGrpSpPr>
      <p:grpSpPr>
        <a:xfrm>
          <a:off x="0" y="0"/>
          <a:ext cx="0" cy="0"/>
          <a:chOff x="0" y="0"/>
          <a:chExt cx="0" cy="0"/>
        </a:xfrm>
      </p:grpSpPr>
      <p:cxnSp>
        <p:nvCxnSpPr>
          <p:cNvPr id="39" name="Shape 39"/>
          <p:cNvCxnSpPr/>
          <p:nvPr/>
        </p:nvCxnSpPr>
        <p:spPr>
          <a:xfrm>
            <a:off x="903825" y="-7925"/>
            <a:ext cx="0" cy="6866100"/>
          </a:xfrm>
          <a:prstGeom prst="straightConnector1">
            <a:avLst/>
          </a:prstGeom>
          <a:noFill/>
          <a:ln w="9525" cap="flat" cmpd="sng">
            <a:solidFill>
              <a:srgbClr val="999FA9"/>
            </a:solidFill>
            <a:prstDash val="solid"/>
            <a:round/>
            <a:headEnd type="none" w="med" len="med"/>
            <a:tailEnd type="none" w="med" len="med"/>
          </a:ln>
        </p:spPr>
      </p:cxnSp>
      <p:sp>
        <p:nvSpPr>
          <p:cNvPr id="40" name="Shape 40"/>
          <p:cNvSpPr/>
          <p:nvPr/>
        </p:nvSpPr>
        <p:spPr>
          <a:xfrm>
            <a:off x="808725" y="800750"/>
            <a:ext cx="190200" cy="19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
        <p:nvSpPr>
          <p:cNvPr id="41" name="Shape 41"/>
          <p:cNvSpPr/>
          <p:nvPr/>
        </p:nvSpPr>
        <p:spPr>
          <a:xfrm>
            <a:off x="769050" y="1861900"/>
            <a:ext cx="269400" cy="2694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
        <p:nvSpPr>
          <p:cNvPr id="42" name="Shape 42"/>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1pPr>
            <a:lvl2pPr marL="0" marR="0" lvl="1"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2pPr>
            <a:lvl3pPr lvl="2" indent="0" rtl="0">
              <a:spcBef>
                <a:spcPts val="0"/>
              </a:spcBef>
              <a:buClr>
                <a:srgbClr val="39C0BA"/>
              </a:buClr>
              <a:buFont typeface="Quicksand"/>
              <a:buNone/>
              <a:defRPr sz="1800">
                <a:solidFill>
                  <a:srgbClr val="39C0BA"/>
                </a:solidFill>
                <a:latin typeface="Quicksand"/>
                <a:ea typeface="Quicksand"/>
                <a:cs typeface="Quicksand"/>
                <a:sym typeface="Quicksand"/>
              </a:defRPr>
            </a:lvl3pPr>
            <a:lvl4pPr lvl="3" indent="0" rtl="0">
              <a:spcBef>
                <a:spcPts val="0"/>
              </a:spcBef>
              <a:buClr>
                <a:srgbClr val="39C0BA"/>
              </a:buClr>
              <a:buFont typeface="Quicksand"/>
              <a:buNone/>
              <a:defRPr sz="1800">
                <a:solidFill>
                  <a:srgbClr val="39C0BA"/>
                </a:solidFill>
                <a:latin typeface="Quicksand"/>
                <a:ea typeface="Quicksand"/>
                <a:cs typeface="Quicksand"/>
                <a:sym typeface="Quicksand"/>
              </a:defRPr>
            </a:lvl4pPr>
            <a:lvl5pPr lvl="4" indent="0" rtl="0">
              <a:spcBef>
                <a:spcPts val="0"/>
              </a:spcBef>
              <a:buClr>
                <a:srgbClr val="39C0BA"/>
              </a:buClr>
              <a:buFont typeface="Quicksand"/>
              <a:buNone/>
              <a:defRPr sz="1800">
                <a:solidFill>
                  <a:srgbClr val="39C0BA"/>
                </a:solidFill>
                <a:latin typeface="Quicksand"/>
                <a:ea typeface="Quicksand"/>
                <a:cs typeface="Quicksand"/>
                <a:sym typeface="Quicksand"/>
              </a:defRPr>
            </a:lvl5pPr>
            <a:lvl6pPr lvl="5" indent="0" rtl="0">
              <a:spcBef>
                <a:spcPts val="0"/>
              </a:spcBef>
              <a:buClr>
                <a:srgbClr val="39C0BA"/>
              </a:buClr>
              <a:buFont typeface="Quicksand"/>
              <a:buNone/>
              <a:defRPr sz="1800">
                <a:solidFill>
                  <a:srgbClr val="39C0BA"/>
                </a:solidFill>
                <a:latin typeface="Quicksand"/>
                <a:ea typeface="Quicksand"/>
                <a:cs typeface="Quicksand"/>
                <a:sym typeface="Quicksand"/>
              </a:defRPr>
            </a:lvl6pPr>
            <a:lvl7pPr lvl="6" indent="0" rtl="0">
              <a:spcBef>
                <a:spcPts val="0"/>
              </a:spcBef>
              <a:buClr>
                <a:srgbClr val="39C0BA"/>
              </a:buClr>
              <a:buFont typeface="Quicksand"/>
              <a:buNone/>
              <a:defRPr sz="1800">
                <a:solidFill>
                  <a:srgbClr val="39C0BA"/>
                </a:solidFill>
                <a:latin typeface="Quicksand"/>
                <a:ea typeface="Quicksand"/>
                <a:cs typeface="Quicksand"/>
                <a:sym typeface="Quicksand"/>
              </a:defRPr>
            </a:lvl7pPr>
            <a:lvl8pPr lvl="7" indent="0" rtl="0">
              <a:spcBef>
                <a:spcPts val="0"/>
              </a:spcBef>
              <a:buClr>
                <a:srgbClr val="39C0BA"/>
              </a:buClr>
              <a:buFont typeface="Quicksand"/>
              <a:buNone/>
              <a:defRPr sz="1800">
                <a:solidFill>
                  <a:srgbClr val="39C0BA"/>
                </a:solidFill>
                <a:latin typeface="Quicksand"/>
                <a:ea typeface="Quicksand"/>
                <a:cs typeface="Quicksand"/>
                <a:sym typeface="Quicksand"/>
              </a:defRPr>
            </a:lvl8pPr>
            <a:lvl9pPr lvl="8" indent="0" rtl="0">
              <a:spcBef>
                <a:spcPts val="0"/>
              </a:spcBef>
              <a:buClr>
                <a:srgbClr val="39C0BA"/>
              </a:buClr>
              <a:buFont typeface="Quicksand"/>
              <a:buNone/>
              <a:defRPr sz="1800">
                <a:solidFill>
                  <a:srgbClr val="39C0BA"/>
                </a:solidFill>
                <a:latin typeface="Quicksand"/>
                <a:ea typeface="Quicksand"/>
                <a:cs typeface="Quicksand"/>
                <a:sym typeface="Quicksand"/>
              </a:defRPr>
            </a:lvl9pPr>
          </a:lstStyle>
          <a:p>
            <a:endParaRPr/>
          </a:p>
        </p:txBody>
      </p:sp>
      <p:sp>
        <p:nvSpPr>
          <p:cNvPr id="43" name="Shape 43"/>
          <p:cNvSpPr txBox="1">
            <a:spLocks noGrp="1"/>
          </p:cNvSpPr>
          <p:nvPr>
            <p:ph type="body" idx="1"/>
          </p:nvPr>
        </p:nvSpPr>
        <p:spPr>
          <a:xfrm>
            <a:off x="1165496" y="1600200"/>
            <a:ext cx="6858000" cy="4967700"/>
          </a:xfrm>
          <a:prstGeom prst="rect">
            <a:avLst/>
          </a:prstGeom>
          <a:noFill/>
          <a:ln>
            <a:noFill/>
          </a:ln>
        </p:spPr>
        <p:txBody>
          <a:bodyPr lIns="91425" tIns="91425" rIns="91425" bIns="91425" anchor="t" anchorCtr="0"/>
          <a:lstStyle>
            <a:lvl1pPr marL="0" marR="0" lvl="0" indent="190500" algn="l" rtl="0">
              <a:lnSpc>
                <a:spcPct val="100000"/>
              </a:lnSpc>
              <a:spcBef>
                <a:spcPts val="600"/>
              </a:spcBef>
              <a:spcAft>
                <a:spcPts val="0"/>
              </a:spcAft>
              <a:buClr>
                <a:srgbClr val="F3F3F3"/>
              </a:buClr>
              <a:buSzPct val="100000"/>
              <a:buFont typeface="Quicksand"/>
              <a:buChar char="◦"/>
              <a:defRPr sz="3000" b="0" i="0" u="none" strike="noStrike" cap="none">
                <a:solidFill>
                  <a:srgbClr val="F3F3F3"/>
                </a:solidFill>
                <a:latin typeface="Quicksand"/>
                <a:ea typeface="Quicksand"/>
                <a:cs typeface="Quicksand"/>
                <a:sym typeface="Quicksand"/>
              </a:defRPr>
            </a:lvl1pPr>
            <a:lvl2pPr marL="457200" marR="0" lvl="1" indent="152400" algn="l" rtl="0">
              <a:lnSpc>
                <a:spcPct val="100000"/>
              </a:lnSpc>
              <a:spcBef>
                <a:spcPts val="480"/>
              </a:spcBef>
              <a:spcAft>
                <a:spcPts val="0"/>
              </a:spcAft>
              <a:buClr>
                <a:srgbClr val="F3F3F3"/>
              </a:buClr>
              <a:buSzPct val="100000"/>
              <a:buFont typeface="Quicksand"/>
              <a:buChar char="▫"/>
              <a:defRPr sz="24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480"/>
              </a:spcBef>
              <a:spcAft>
                <a:spcPts val="0"/>
              </a:spcAft>
              <a:buClr>
                <a:srgbClr val="F3F3F3"/>
              </a:buClr>
              <a:buFont typeface="Quicksand"/>
              <a:buNone/>
              <a:defRPr sz="24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1pPr>
            <a:lvl2pPr marL="0" marR="0" lvl="1"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2pPr>
            <a:lvl3pPr lvl="2" indent="0">
              <a:spcBef>
                <a:spcPts val="0"/>
              </a:spcBef>
              <a:buClr>
                <a:srgbClr val="39C0BA"/>
              </a:buClr>
              <a:buFont typeface="Quicksand"/>
              <a:buNone/>
              <a:defRPr sz="1800">
                <a:solidFill>
                  <a:srgbClr val="39C0BA"/>
                </a:solidFill>
                <a:latin typeface="Quicksand"/>
                <a:ea typeface="Quicksand"/>
                <a:cs typeface="Quicksand"/>
                <a:sym typeface="Quicksand"/>
              </a:defRPr>
            </a:lvl3pPr>
            <a:lvl4pPr lvl="3" indent="0">
              <a:spcBef>
                <a:spcPts val="0"/>
              </a:spcBef>
              <a:buClr>
                <a:srgbClr val="39C0BA"/>
              </a:buClr>
              <a:buFont typeface="Quicksand"/>
              <a:buNone/>
              <a:defRPr sz="1800">
                <a:solidFill>
                  <a:srgbClr val="39C0BA"/>
                </a:solidFill>
                <a:latin typeface="Quicksand"/>
                <a:ea typeface="Quicksand"/>
                <a:cs typeface="Quicksand"/>
                <a:sym typeface="Quicksand"/>
              </a:defRPr>
            </a:lvl4pPr>
            <a:lvl5pPr lvl="4" indent="0">
              <a:spcBef>
                <a:spcPts val="0"/>
              </a:spcBef>
              <a:buClr>
                <a:srgbClr val="39C0BA"/>
              </a:buClr>
              <a:buFont typeface="Quicksand"/>
              <a:buNone/>
              <a:defRPr sz="1800">
                <a:solidFill>
                  <a:srgbClr val="39C0BA"/>
                </a:solidFill>
                <a:latin typeface="Quicksand"/>
                <a:ea typeface="Quicksand"/>
                <a:cs typeface="Quicksand"/>
                <a:sym typeface="Quicksand"/>
              </a:defRPr>
            </a:lvl5pPr>
            <a:lvl6pPr lvl="5" indent="0">
              <a:spcBef>
                <a:spcPts val="0"/>
              </a:spcBef>
              <a:buClr>
                <a:srgbClr val="39C0BA"/>
              </a:buClr>
              <a:buFont typeface="Quicksand"/>
              <a:buNone/>
              <a:defRPr sz="1800">
                <a:solidFill>
                  <a:srgbClr val="39C0BA"/>
                </a:solidFill>
                <a:latin typeface="Quicksand"/>
                <a:ea typeface="Quicksand"/>
                <a:cs typeface="Quicksand"/>
                <a:sym typeface="Quicksand"/>
              </a:defRPr>
            </a:lvl6pPr>
            <a:lvl7pPr lvl="6" indent="0">
              <a:spcBef>
                <a:spcPts val="0"/>
              </a:spcBef>
              <a:buClr>
                <a:srgbClr val="39C0BA"/>
              </a:buClr>
              <a:buFont typeface="Quicksand"/>
              <a:buNone/>
              <a:defRPr sz="1800">
                <a:solidFill>
                  <a:srgbClr val="39C0BA"/>
                </a:solidFill>
                <a:latin typeface="Quicksand"/>
                <a:ea typeface="Quicksand"/>
                <a:cs typeface="Quicksand"/>
                <a:sym typeface="Quicksand"/>
              </a:defRPr>
            </a:lvl7pPr>
            <a:lvl8pPr lvl="7" indent="0">
              <a:spcBef>
                <a:spcPts val="0"/>
              </a:spcBef>
              <a:buClr>
                <a:srgbClr val="39C0BA"/>
              </a:buClr>
              <a:buFont typeface="Quicksand"/>
              <a:buNone/>
              <a:defRPr sz="1800">
                <a:solidFill>
                  <a:srgbClr val="39C0BA"/>
                </a:solidFill>
                <a:latin typeface="Quicksand"/>
                <a:ea typeface="Quicksand"/>
                <a:cs typeface="Quicksand"/>
                <a:sym typeface="Quicksand"/>
              </a:defRPr>
            </a:lvl8pPr>
            <a:lvl9pPr lvl="8" indent="0">
              <a:spcBef>
                <a:spcPts val="0"/>
              </a:spcBef>
              <a:buClr>
                <a:srgbClr val="39C0BA"/>
              </a:buClr>
              <a:buFont typeface="Quicksand"/>
              <a:buNone/>
              <a:defRPr sz="1800">
                <a:solidFill>
                  <a:srgbClr val="39C0BA"/>
                </a:solidFill>
                <a:latin typeface="Quicksand"/>
                <a:ea typeface="Quicksand"/>
                <a:cs typeface="Quicksand"/>
                <a:sym typeface="Quicksand"/>
              </a:defRPr>
            </a:lvl9pPr>
          </a:lstStyle>
          <a:p>
            <a:endParaRPr/>
          </a:p>
        </p:txBody>
      </p:sp>
      <p:sp>
        <p:nvSpPr>
          <p:cNvPr id="46" name="Shape 46"/>
          <p:cNvSpPr txBox="1">
            <a:spLocks noGrp="1"/>
          </p:cNvSpPr>
          <p:nvPr>
            <p:ph type="body" idx="1"/>
          </p:nvPr>
        </p:nvSpPr>
        <p:spPr>
          <a:xfrm>
            <a:off x="1165474" y="1600200"/>
            <a:ext cx="3306900" cy="4967700"/>
          </a:xfrm>
          <a:prstGeom prst="rect">
            <a:avLst/>
          </a:prstGeom>
          <a:noFill/>
          <a:ln>
            <a:noFill/>
          </a:ln>
        </p:spPr>
        <p:txBody>
          <a:bodyPr lIns="91425" tIns="91425" rIns="91425" bIns="91425" anchor="t" anchorCtr="0"/>
          <a:lstStyle>
            <a:lvl1pPr marL="0" marR="0" lvl="0" indent="165100" algn="l" rtl="0">
              <a:lnSpc>
                <a:spcPct val="100000"/>
              </a:lnSpc>
              <a:spcBef>
                <a:spcPts val="0"/>
              </a:spcBef>
              <a:spcAft>
                <a:spcPts val="0"/>
              </a:spcAft>
              <a:buClr>
                <a:srgbClr val="F3F3F3"/>
              </a:buClr>
              <a:buSzPct val="100000"/>
              <a:buFont typeface="Quicksand"/>
              <a:buChar char="◦"/>
              <a:defRPr sz="2600" b="0" i="0" u="none" strike="noStrike" cap="none">
                <a:solidFill>
                  <a:srgbClr val="F3F3F3"/>
                </a:solidFill>
                <a:latin typeface="Quicksand"/>
                <a:ea typeface="Quicksand"/>
                <a:cs typeface="Quicksand"/>
                <a:sym typeface="Quicksand"/>
              </a:defRPr>
            </a:lvl1pPr>
            <a:lvl2pPr marL="457200" marR="0" lvl="1" indent="165100" algn="l" rtl="0">
              <a:lnSpc>
                <a:spcPct val="100000"/>
              </a:lnSpc>
              <a:spcBef>
                <a:spcPts val="0"/>
              </a:spcBef>
              <a:spcAft>
                <a:spcPts val="0"/>
              </a:spcAft>
              <a:buClr>
                <a:srgbClr val="F3F3F3"/>
              </a:buClr>
              <a:buSzPct val="100000"/>
              <a:buFont typeface="Quicksand"/>
              <a:buChar char="▫"/>
              <a:defRPr sz="26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9pPr>
          </a:lstStyle>
          <a:p>
            <a:endParaRPr/>
          </a:p>
        </p:txBody>
      </p:sp>
      <p:sp>
        <p:nvSpPr>
          <p:cNvPr id="47" name="Shape 47"/>
          <p:cNvSpPr txBox="1">
            <a:spLocks noGrp="1"/>
          </p:cNvSpPr>
          <p:nvPr>
            <p:ph type="body" idx="2"/>
          </p:nvPr>
        </p:nvSpPr>
        <p:spPr>
          <a:xfrm>
            <a:off x="4671569" y="1600200"/>
            <a:ext cx="3306900" cy="4967700"/>
          </a:xfrm>
          <a:prstGeom prst="rect">
            <a:avLst/>
          </a:prstGeom>
          <a:noFill/>
          <a:ln>
            <a:noFill/>
          </a:ln>
        </p:spPr>
        <p:txBody>
          <a:bodyPr lIns="91425" tIns="91425" rIns="91425" bIns="91425" anchor="t" anchorCtr="0"/>
          <a:lstStyle>
            <a:lvl1pPr marL="0" marR="0" lvl="0" indent="165100" algn="l" rtl="0">
              <a:lnSpc>
                <a:spcPct val="100000"/>
              </a:lnSpc>
              <a:spcBef>
                <a:spcPts val="0"/>
              </a:spcBef>
              <a:spcAft>
                <a:spcPts val="0"/>
              </a:spcAft>
              <a:buClr>
                <a:srgbClr val="F3F3F3"/>
              </a:buClr>
              <a:buSzPct val="100000"/>
              <a:buFont typeface="Quicksand"/>
              <a:buChar char="◦"/>
              <a:defRPr sz="2600" b="0" i="0" u="none" strike="noStrike" cap="none">
                <a:solidFill>
                  <a:srgbClr val="F3F3F3"/>
                </a:solidFill>
                <a:latin typeface="Quicksand"/>
                <a:ea typeface="Quicksand"/>
                <a:cs typeface="Quicksand"/>
                <a:sym typeface="Quicksand"/>
              </a:defRPr>
            </a:lvl1pPr>
            <a:lvl2pPr marL="457200" marR="0" lvl="1" indent="165100" algn="l" rtl="0">
              <a:lnSpc>
                <a:spcPct val="100000"/>
              </a:lnSpc>
              <a:spcBef>
                <a:spcPts val="0"/>
              </a:spcBef>
              <a:spcAft>
                <a:spcPts val="0"/>
              </a:spcAft>
              <a:buClr>
                <a:srgbClr val="F3F3F3"/>
              </a:buClr>
              <a:buSzPct val="100000"/>
              <a:buFont typeface="Quicksand"/>
              <a:buChar char="▫"/>
              <a:defRPr sz="26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0"/>
              </a:spcBef>
              <a:spcAft>
                <a:spcPts val="0"/>
              </a:spcAft>
              <a:buClr>
                <a:srgbClr val="F3F3F3"/>
              </a:buClr>
              <a:buFont typeface="Quicksand"/>
              <a:buNone/>
              <a:defRPr sz="2600" b="0" i="0" u="none" strike="noStrike" cap="none">
                <a:solidFill>
                  <a:srgbClr val="F3F3F3"/>
                </a:solidFill>
                <a:latin typeface="Quicksand"/>
                <a:ea typeface="Quicksand"/>
                <a:cs typeface="Quicksand"/>
                <a:sym typeface="Quicksand"/>
              </a:defRPr>
            </a:lvl9pPr>
          </a:lstStyle>
          <a:p>
            <a:endParaRPr/>
          </a:p>
        </p:txBody>
      </p:sp>
      <p:cxnSp>
        <p:nvCxnSpPr>
          <p:cNvPr id="48" name="Shape 48"/>
          <p:cNvCxnSpPr/>
          <p:nvPr/>
        </p:nvCxnSpPr>
        <p:spPr>
          <a:xfrm>
            <a:off x="903825" y="-7925"/>
            <a:ext cx="0" cy="6866100"/>
          </a:xfrm>
          <a:prstGeom prst="straightConnector1">
            <a:avLst/>
          </a:prstGeom>
          <a:noFill/>
          <a:ln w="9525" cap="flat" cmpd="sng">
            <a:solidFill>
              <a:srgbClr val="999FA9"/>
            </a:solidFill>
            <a:prstDash val="solid"/>
            <a:round/>
            <a:headEnd type="none" w="med" len="med"/>
            <a:tailEnd type="none" w="med" len="med"/>
          </a:ln>
        </p:spPr>
      </p:cxnSp>
      <p:sp>
        <p:nvSpPr>
          <p:cNvPr id="49" name="Shape 49"/>
          <p:cNvSpPr/>
          <p:nvPr/>
        </p:nvSpPr>
        <p:spPr>
          <a:xfrm>
            <a:off x="808725" y="800750"/>
            <a:ext cx="190200" cy="19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
        <p:nvSpPr>
          <p:cNvPr id="50" name="Shape 50"/>
          <p:cNvSpPr/>
          <p:nvPr/>
        </p:nvSpPr>
        <p:spPr>
          <a:xfrm>
            <a:off x="769050" y="1861900"/>
            <a:ext cx="269400" cy="2694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1pPr>
            <a:lvl2pPr marL="0" marR="0" lvl="1"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2pPr>
            <a:lvl3pPr lvl="2" indent="0" rtl="0">
              <a:spcBef>
                <a:spcPts val="0"/>
              </a:spcBef>
              <a:buClr>
                <a:srgbClr val="39C0BA"/>
              </a:buClr>
              <a:buFont typeface="Quicksand"/>
              <a:buNone/>
              <a:defRPr sz="1800">
                <a:solidFill>
                  <a:srgbClr val="39C0BA"/>
                </a:solidFill>
                <a:latin typeface="Quicksand"/>
                <a:ea typeface="Quicksand"/>
                <a:cs typeface="Quicksand"/>
                <a:sym typeface="Quicksand"/>
              </a:defRPr>
            </a:lvl3pPr>
            <a:lvl4pPr lvl="3" indent="0" rtl="0">
              <a:spcBef>
                <a:spcPts val="0"/>
              </a:spcBef>
              <a:buClr>
                <a:srgbClr val="39C0BA"/>
              </a:buClr>
              <a:buFont typeface="Quicksand"/>
              <a:buNone/>
              <a:defRPr sz="1800">
                <a:solidFill>
                  <a:srgbClr val="39C0BA"/>
                </a:solidFill>
                <a:latin typeface="Quicksand"/>
                <a:ea typeface="Quicksand"/>
                <a:cs typeface="Quicksand"/>
                <a:sym typeface="Quicksand"/>
              </a:defRPr>
            </a:lvl4pPr>
            <a:lvl5pPr lvl="4" indent="0" rtl="0">
              <a:spcBef>
                <a:spcPts val="0"/>
              </a:spcBef>
              <a:buClr>
                <a:srgbClr val="39C0BA"/>
              </a:buClr>
              <a:buFont typeface="Quicksand"/>
              <a:buNone/>
              <a:defRPr sz="1800">
                <a:solidFill>
                  <a:srgbClr val="39C0BA"/>
                </a:solidFill>
                <a:latin typeface="Quicksand"/>
                <a:ea typeface="Quicksand"/>
                <a:cs typeface="Quicksand"/>
                <a:sym typeface="Quicksand"/>
              </a:defRPr>
            </a:lvl5pPr>
            <a:lvl6pPr lvl="5" indent="0" rtl="0">
              <a:spcBef>
                <a:spcPts val="0"/>
              </a:spcBef>
              <a:buClr>
                <a:srgbClr val="39C0BA"/>
              </a:buClr>
              <a:buFont typeface="Quicksand"/>
              <a:buNone/>
              <a:defRPr sz="1800">
                <a:solidFill>
                  <a:srgbClr val="39C0BA"/>
                </a:solidFill>
                <a:latin typeface="Quicksand"/>
                <a:ea typeface="Quicksand"/>
                <a:cs typeface="Quicksand"/>
                <a:sym typeface="Quicksand"/>
              </a:defRPr>
            </a:lvl6pPr>
            <a:lvl7pPr lvl="6" indent="0" rtl="0">
              <a:spcBef>
                <a:spcPts val="0"/>
              </a:spcBef>
              <a:buClr>
                <a:srgbClr val="39C0BA"/>
              </a:buClr>
              <a:buFont typeface="Quicksand"/>
              <a:buNone/>
              <a:defRPr sz="1800">
                <a:solidFill>
                  <a:srgbClr val="39C0BA"/>
                </a:solidFill>
                <a:latin typeface="Quicksand"/>
                <a:ea typeface="Quicksand"/>
                <a:cs typeface="Quicksand"/>
                <a:sym typeface="Quicksand"/>
              </a:defRPr>
            </a:lvl7pPr>
            <a:lvl8pPr lvl="7" indent="0" rtl="0">
              <a:spcBef>
                <a:spcPts val="0"/>
              </a:spcBef>
              <a:buClr>
                <a:srgbClr val="39C0BA"/>
              </a:buClr>
              <a:buFont typeface="Quicksand"/>
              <a:buNone/>
              <a:defRPr sz="1800">
                <a:solidFill>
                  <a:srgbClr val="39C0BA"/>
                </a:solidFill>
                <a:latin typeface="Quicksand"/>
                <a:ea typeface="Quicksand"/>
                <a:cs typeface="Quicksand"/>
                <a:sym typeface="Quicksand"/>
              </a:defRPr>
            </a:lvl8pPr>
            <a:lvl9pPr lvl="8" indent="0" rtl="0">
              <a:spcBef>
                <a:spcPts val="0"/>
              </a:spcBef>
              <a:buClr>
                <a:srgbClr val="39C0BA"/>
              </a:buClr>
              <a:buFont typeface="Quicksand"/>
              <a:buNone/>
              <a:defRPr sz="1800">
                <a:solidFill>
                  <a:srgbClr val="39C0BA"/>
                </a:solidFill>
                <a:latin typeface="Quicksand"/>
                <a:ea typeface="Quicksand"/>
                <a:cs typeface="Quicksand"/>
                <a:sym typeface="Quicksand"/>
              </a:defRPr>
            </a:lvl9pPr>
          </a:lstStyle>
          <a:p>
            <a:endParaRPr/>
          </a:p>
        </p:txBody>
      </p:sp>
      <p:sp>
        <p:nvSpPr>
          <p:cNvPr id="53" name="Shape 53"/>
          <p:cNvSpPr txBox="1">
            <a:spLocks noGrp="1"/>
          </p:cNvSpPr>
          <p:nvPr>
            <p:ph type="body" idx="1"/>
          </p:nvPr>
        </p:nvSpPr>
        <p:spPr>
          <a:xfrm>
            <a:off x="1165475" y="1673975"/>
            <a:ext cx="2403599" cy="4893898"/>
          </a:xfrm>
          <a:prstGeom prst="rect">
            <a:avLst/>
          </a:prstGeom>
          <a:noFill/>
          <a:ln>
            <a:noFill/>
          </a:ln>
        </p:spPr>
        <p:txBody>
          <a:bodyPr lIns="91425" tIns="91425" rIns="91425" bIns="91425" anchor="t" anchorCtr="0"/>
          <a:lstStyle>
            <a:lvl1pPr marL="0" marR="0" lvl="0" indent="127000" algn="l" rtl="0">
              <a:lnSpc>
                <a:spcPct val="100000"/>
              </a:lnSpc>
              <a:spcBef>
                <a:spcPts val="0"/>
              </a:spcBef>
              <a:spcAft>
                <a:spcPts val="0"/>
              </a:spcAft>
              <a:buClr>
                <a:srgbClr val="F3F3F3"/>
              </a:buClr>
              <a:buSzPct val="100000"/>
              <a:buFont typeface="Quicksand"/>
              <a:buChar char="◦"/>
              <a:defRPr sz="2000" b="0" i="0" u="none" strike="noStrike" cap="none">
                <a:solidFill>
                  <a:srgbClr val="F3F3F3"/>
                </a:solidFill>
                <a:latin typeface="Quicksand"/>
                <a:ea typeface="Quicksand"/>
                <a:cs typeface="Quicksand"/>
                <a:sym typeface="Quicksand"/>
              </a:defRPr>
            </a:lvl1pPr>
            <a:lvl2pPr marL="457200" marR="0" lvl="1" indent="127000" algn="l" rtl="0">
              <a:lnSpc>
                <a:spcPct val="100000"/>
              </a:lnSpc>
              <a:spcBef>
                <a:spcPts val="0"/>
              </a:spcBef>
              <a:spcAft>
                <a:spcPts val="0"/>
              </a:spcAft>
              <a:buClr>
                <a:srgbClr val="F3F3F3"/>
              </a:buClr>
              <a:buSzPct val="100000"/>
              <a:buFont typeface="Quicksand"/>
              <a:buChar char="▫"/>
              <a:defRPr sz="20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9pPr>
          </a:lstStyle>
          <a:p>
            <a:endParaRPr/>
          </a:p>
        </p:txBody>
      </p:sp>
      <p:sp>
        <p:nvSpPr>
          <p:cNvPr id="54" name="Shape 54"/>
          <p:cNvSpPr txBox="1">
            <a:spLocks noGrp="1"/>
          </p:cNvSpPr>
          <p:nvPr>
            <p:ph type="body" idx="2"/>
          </p:nvPr>
        </p:nvSpPr>
        <p:spPr>
          <a:xfrm>
            <a:off x="3692248" y="1673975"/>
            <a:ext cx="2403599" cy="4893898"/>
          </a:xfrm>
          <a:prstGeom prst="rect">
            <a:avLst/>
          </a:prstGeom>
          <a:noFill/>
          <a:ln>
            <a:noFill/>
          </a:ln>
        </p:spPr>
        <p:txBody>
          <a:bodyPr lIns="91425" tIns="91425" rIns="91425" bIns="91425" anchor="t" anchorCtr="0"/>
          <a:lstStyle>
            <a:lvl1pPr marL="0" marR="0" lvl="0" indent="127000" algn="l" rtl="0">
              <a:lnSpc>
                <a:spcPct val="100000"/>
              </a:lnSpc>
              <a:spcBef>
                <a:spcPts val="0"/>
              </a:spcBef>
              <a:spcAft>
                <a:spcPts val="0"/>
              </a:spcAft>
              <a:buClr>
                <a:srgbClr val="F3F3F3"/>
              </a:buClr>
              <a:buSzPct val="100000"/>
              <a:buFont typeface="Quicksand"/>
              <a:buChar char="◦"/>
              <a:defRPr sz="2000" b="0" i="0" u="none" strike="noStrike" cap="none">
                <a:solidFill>
                  <a:srgbClr val="F3F3F3"/>
                </a:solidFill>
                <a:latin typeface="Quicksand"/>
                <a:ea typeface="Quicksand"/>
                <a:cs typeface="Quicksand"/>
                <a:sym typeface="Quicksand"/>
              </a:defRPr>
            </a:lvl1pPr>
            <a:lvl2pPr marL="457200" marR="0" lvl="1" indent="127000" algn="l" rtl="0">
              <a:lnSpc>
                <a:spcPct val="100000"/>
              </a:lnSpc>
              <a:spcBef>
                <a:spcPts val="0"/>
              </a:spcBef>
              <a:spcAft>
                <a:spcPts val="0"/>
              </a:spcAft>
              <a:buClr>
                <a:srgbClr val="F3F3F3"/>
              </a:buClr>
              <a:buSzPct val="100000"/>
              <a:buFont typeface="Quicksand"/>
              <a:buChar char="▫"/>
              <a:defRPr sz="20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9pPr>
          </a:lstStyle>
          <a:p>
            <a:endParaRPr/>
          </a:p>
        </p:txBody>
      </p:sp>
      <p:sp>
        <p:nvSpPr>
          <p:cNvPr id="55" name="Shape 55"/>
          <p:cNvSpPr txBox="1">
            <a:spLocks noGrp="1"/>
          </p:cNvSpPr>
          <p:nvPr>
            <p:ph type="body" idx="3"/>
          </p:nvPr>
        </p:nvSpPr>
        <p:spPr>
          <a:xfrm>
            <a:off x="6219023" y="1673975"/>
            <a:ext cx="2403599" cy="4893898"/>
          </a:xfrm>
          <a:prstGeom prst="rect">
            <a:avLst/>
          </a:prstGeom>
          <a:noFill/>
          <a:ln>
            <a:noFill/>
          </a:ln>
        </p:spPr>
        <p:txBody>
          <a:bodyPr lIns="91425" tIns="91425" rIns="91425" bIns="91425" anchor="t" anchorCtr="0"/>
          <a:lstStyle>
            <a:lvl1pPr marL="0" marR="0" lvl="0" indent="127000" algn="l" rtl="0">
              <a:lnSpc>
                <a:spcPct val="100000"/>
              </a:lnSpc>
              <a:spcBef>
                <a:spcPts val="0"/>
              </a:spcBef>
              <a:spcAft>
                <a:spcPts val="0"/>
              </a:spcAft>
              <a:buClr>
                <a:srgbClr val="F3F3F3"/>
              </a:buClr>
              <a:buSzPct val="100000"/>
              <a:buFont typeface="Quicksand"/>
              <a:buChar char="◦"/>
              <a:defRPr sz="2000" b="0" i="0" u="none" strike="noStrike" cap="none">
                <a:solidFill>
                  <a:srgbClr val="F3F3F3"/>
                </a:solidFill>
                <a:latin typeface="Quicksand"/>
                <a:ea typeface="Quicksand"/>
                <a:cs typeface="Quicksand"/>
                <a:sym typeface="Quicksand"/>
              </a:defRPr>
            </a:lvl1pPr>
            <a:lvl2pPr marL="457200" marR="0" lvl="1" indent="127000" algn="l" rtl="0">
              <a:lnSpc>
                <a:spcPct val="100000"/>
              </a:lnSpc>
              <a:spcBef>
                <a:spcPts val="0"/>
              </a:spcBef>
              <a:spcAft>
                <a:spcPts val="0"/>
              </a:spcAft>
              <a:buClr>
                <a:srgbClr val="F3F3F3"/>
              </a:buClr>
              <a:buSzPct val="100000"/>
              <a:buFont typeface="Quicksand"/>
              <a:buChar char="▫"/>
              <a:defRPr sz="20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0"/>
              </a:spcBef>
              <a:spcAft>
                <a:spcPts val="0"/>
              </a:spcAft>
              <a:buClr>
                <a:srgbClr val="F3F3F3"/>
              </a:buClr>
              <a:buFont typeface="Quicksand"/>
              <a:buNone/>
              <a:defRPr sz="2000" b="0" i="0" u="none" strike="noStrike" cap="none">
                <a:solidFill>
                  <a:srgbClr val="F3F3F3"/>
                </a:solidFill>
                <a:latin typeface="Quicksand"/>
                <a:ea typeface="Quicksand"/>
                <a:cs typeface="Quicksand"/>
                <a:sym typeface="Quicksand"/>
              </a:defRPr>
            </a:lvl9pPr>
          </a:lstStyle>
          <a:p>
            <a:endParaRPr/>
          </a:p>
        </p:txBody>
      </p:sp>
      <p:cxnSp>
        <p:nvCxnSpPr>
          <p:cNvPr id="56" name="Shape 56"/>
          <p:cNvCxnSpPr/>
          <p:nvPr/>
        </p:nvCxnSpPr>
        <p:spPr>
          <a:xfrm>
            <a:off x="903825" y="-7925"/>
            <a:ext cx="0" cy="6866100"/>
          </a:xfrm>
          <a:prstGeom prst="straightConnector1">
            <a:avLst/>
          </a:prstGeom>
          <a:noFill/>
          <a:ln w="9525" cap="flat" cmpd="sng">
            <a:solidFill>
              <a:srgbClr val="999FA9"/>
            </a:solidFill>
            <a:prstDash val="solid"/>
            <a:round/>
            <a:headEnd type="none" w="med" len="med"/>
            <a:tailEnd type="none" w="med" len="med"/>
          </a:ln>
        </p:spPr>
      </p:cxnSp>
      <p:sp>
        <p:nvSpPr>
          <p:cNvPr id="57" name="Shape 57"/>
          <p:cNvSpPr/>
          <p:nvPr/>
        </p:nvSpPr>
        <p:spPr>
          <a:xfrm>
            <a:off x="808725" y="800750"/>
            <a:ext cx="190200" cy="19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
        <p:nvSpPr>
          <p:cNvPr id="58" name="Shape 58"/>
          <p:cNvSpPr/>
          <p:nvPr/>
        </p:nvSpPr>
        <p:spPr>
          <a:xfrm>
            <a:off x="769050" y="1861900"/>
            <a:ext cx="269400" cy="269400"/>
          </a:xfrm>
          <a:prstGeom prst="ellipse">
            <a:avLst/>
          </a:prstGeom>
          <a:solidFill>
            <a:srgbClr val="2E3037"/>
          </a:solidFill>
          <a:ln w="9525" cap="flat" cmpd="sng">
            <a:solidFill>
              <a:srgbClr val="999FA9"/>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1pPr>
            <a:lvl2pPr marL="0" marR="0" lvl="1"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2pPr>
            <a:lvl3pPr lvl="2" indent="0">
              <a:spcBef>
                <a:spcPts val="0"/>
              </a:spcBef>
              <a:buClr>
                <a:srgbClr val="39C0BA"/>
              </a:buClr>
              <a:buFont typeface="Quicksand"/>
              <a:buNone/>
              <a:defRPr sz="1800">
                <a:solidFill>
                  <a:srgbClr val="39C0BA"/>
                </a:solidFill>
                <a:latin typeface="Quicksand"/>
                <a:ea typeface="Quicksand"/>
                <a:cs typeface="Quicksand"/>
                <a:sym typeface="Quicksand"/>
              </a:defRPr>
            </a:lvl3pPr>
            <a:lvl4pPr lvl="3" indent="0">
              <a:spcBef>
                <a:spcPts val="0"/>
              </a:spcBef>
              <a:buClr>
                <a:srgbClr val="39C0BA"/>
              </a:buClr>
              <a:buFont typeface="Quicksand"/>
              <a:buNone/>
              <a:defRPr sz="1800">
                <a:solidFill>
                  <a:srgbClr val="39C0BA"/>
                </a:solidFill>
                <a:latin typeface="Quicksand"/>
                <a:ea typeface="Quicksand"/>
                <a:cs typeface="Quicksand"/>
                <a:sym typeface="Quicksand"/>
              </a:defRPr>
            </a:lvl4pPr>
            <a:lvl5pPr lvl="4" indent="0">
              <a:spcBef>
                <a:spcPts val="0"/>
              </a:spcBef>
              <a:buClr>
                <a:srgbClr val="39C0BA"/>
              </a:buClr>
              <a:buFont typeface="Quicksand"/>
              <a:buNone/>
              <a:defRPr sz="1800">
                <a:solidFill>
                  <a:srgbClr val="39C0BA"/>
                </a:solidFill>
                <a:latin typeface="Quicksand"/>
                <a:ea typeface="Quicksand"/>
                <a:cs typeface="Quicksand"/>
                <a:sym typeface="Quicksand"/>
              </a:defRPr>
            </a:lvl5pPr>
            <a:lvl6pPr lvl="5" indent="0">
              <a:spcBef>
                <a:spcPts val="0"/>
              </a:spcBef>
              <a:buClr>
                <a:srgbClr val="39C0BA"/>
              </a:buClr>
              <a:buFont typeface="Quicksand"/>
              <a:buNone/>
              <a:defRPr sz="1800">
                <a:solidFill>
                  <a:srgbClr val="39C0BA"/>
                </a:solidFill>
                <a:latin typeface="Quicksand"/>
                <a:ea typeface="Quicksand"/>
                <a:cs typeface="Quicksand"/>
                <a:sym typeface="Quicksand"/>
              </a:defRPr>
            </a:lvl6pPr>
            <a:lvl7pPr lvl="6" indent="0">
              <a:spcBef>
                <a:spcPts val="0"/>
              </a:spcBef>
              <a:buClr>
                <a:srgbClr val="39C0BA"/>
              </a:buClr>
              <a:buFont typeface="Quicksand"/>
              <a:buNone/>
              <a:defRPr sz="1800">
                <a:solidFill>
                  <a:srgbClr val="39C0BA"/>
                </a:solidFill>
                <a:latin typeface="Quicksand"/>
                <a:ea typeface="Quicksand"/>
                <a:cs typeface="Quicksand"/>
                <a:sym typeface="Quicksand"/>
              </a:defRPr>
            </a:lvl7pPr>
            <a:lvl8pPr lvl="7" indent="0">
              <a:spcBef>
                <a:spcPts val="0"/>
              </a:spcBef>
              <a:buClr>
                <a:srgbClr val="39C0BA"/>
              </a:buClr>
              <a:buFont typeface="Quicksand"/>
              <a:buNone/>
              <a:defRPr sz="1800">
                <a:solidFill>
                  <a:srgbClr val="39C0BA"/>
                </a:solidFill>
                <a:latin typeface="Quicksand"/>
                <a:ea typeface="Quicksand"/>
                <a:cs typeface="Quicksand"/>
                <a:sym typeface="Quicksand"/>
              </a:defRPr>
            </a:lvl8pPr>
            <a:lvl9pPr lvl="8" indent="0">
              <a:spcBef>
                <a:spcPts val="0"/>
              </a:spcBef>
              <a:buClr>
                <a:srgbClr val="39C0BA"/>
              </a:buClr>
              <a:buFont typeface="Quicksand"/>
              <a:buNone/>
              <a:defRPr sz="1800">
                <a:solidFill>
                  <a:srgbClr val="39C0BA"/>
                </a:solidFill>
                <a:latin typeface="Quicksand"/>
                <a:ea typeface="Quicksand"/>
                <a:cs typeface="Quicksand"/>
                <a:sym typeface="Quicksand"/>
              </a:defRPr>
            </a:lvl9pPr>
          </a:lstStyle>
          <a:p>
            <a:endParaRPr/>
          </a:p>
        </p:txBody>
      </p:sp>
      <p:cxnSp>
        <p:nvCxnSpPr>
          <p:cNvPr id="61" name="Shape 61"/>
          <p:cNvCxnSpPr/>
          <p:nvPr/>
        </p:nvCxnSpPr>
        <p:spPr>
          <a:xfrm>
            <a:off x="903825" y="-7925"/>
            <a:ext cx="0" cy="6866100"/>
          </a:xfrm>
          <a:prstGeom prst="straightConnector1">
            <a:avLst/>
          </a:prstGeom>
          <a:noFill/>
          <a:ln w="9525" cap="flat" cmpd="sng">
            <a:solidFill>
              <a:srgbClr val="999FA9"/>
            </a:solidFill>
            <a:prstDash val="solid"/>
            <a:round/>
            <a:headEnd type="none" w="med" len="med"/>
            <a:tailEnd type="none" w="med" len="med"/>
          </a:ln>
        </p:spPr>
      </p:cxnSp>
      <p:sp>
        <p:nvSpPr>
          <p:cNvPr id="62" name="Shape 62"/>
          <p:cNvSpPr/>
          <p:nvPr/>
        </p:nvSpPr>
        <p:spPr>
          <a:xfrm>
            <a:off x="808725" y="800750"/>
            <a:ext cx="190200" cy="190200"/>
          </a:xfrm>
          <a:prstGeom prst="ellipse">
            <a:avLst/>
          </a:prstGeom>
          <a:solidFill>
            <a:srgbClr val="39C0BA"/>
          </a:solidFill>
          <a:ln w="28575" cap="flat" cmpd="sng">
            <a:solidFill>
              <a:srgbClr val="2E3037"/>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Clr>
                <a:schemeClr val="dk1"/>
              </a:buClr>
              <a:buFont typeface="Arial"/>
              <a:buNone/>
            </a:pPr>
            <a:endParaRPr sz="1800">
              <a:solidFill>
                <a:schemeClr val="dk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E3037"/>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1pPr>
            <a:lvl2pPr marL="0" marR="0" lvl="1" indent="0" algn="l" rtl="0">
              <a:lnSpc>
                <a:spcPct val="100000"/>
              </a:lnSpc>
              <a:spcBef>
                <a:spcPts val="0"/>
              </a:spcBef>
              <a:spcAft>
                <a:spcPts val="0"/>
              </a:spcAft>
              <a:buClr>
                <a:srgbClr val="39C0BA"/>
              </a:buClr>
              <a:buFont typeface="Quicksand"/>
              <a:buNone/>
              <a:defRPr sz="1800" b="0" i="0" u="none" strike="noStrike" cap="none">
                <a:solidFill>
                  <a:srgbClr val="39C0BA"/>
                </a:solidFill>
                <a:latin typeface="Quicksand"/>
                <a:ea typeface="Quicksand"/>
                <a:cs typeface="Quicksand"/>
                <a:sym typeface="Quicksand"/>
              </a:defRPr>
            </a:lvl2pPr>
            <a:lvl3pPr lvl="2" indent="0">
              <a:spcBef>
                <a:spcPts val="0"/>
              </a:spcBef>
              <a:buClr>
                <a:srgbClr val="39C0BA"/>
              </a:buClr>
              <a:buFont typeface="Quicksand"/>
              <a:buNone/>
              <a:defRPr sz="1800">
                <a:solidFill>
                  <a:srgbClr val="39C0BA"/>
                </a:solidFill>
                <a:latin typeface="Quicksand"/>
                <a:ea typeface="Quicksand"/>
                <a:cs typeface="Quicksand"/>
                <a:sym typeface="Quicksand"/>
              </a:defRPr>
            </a:lvl3pPr>
            <a:lvl4pPr lvl="3" indent="0">
              <a:spcBef>
                <a:spcPts val="0"/>
              </a:spcBef>
              <a:buClr>
                <a:srgbClr val="39C0BA"/>
              </a:buClr>
              <a:buFont typeface="Quicksand"/>
              <a:buNone/>
              <a:defRPr sz="1800">
                <a:solidFill>
                  <a:srgbClr val="39C0BA"/>
                </a:solidFill>
                <a:latin typeface="Quicksand"/>
                <a:ea typeface="Quicksand"/>
                <a:cs typeface="Quicksand"/>
                <a:sym typeface="Quicksand"/>
              </a:defRPr>
            </a:lvl4pPr>
            <a:lvl5pPr lvl="4" indent="0">
              <a:spcBef>
                <a:spcPts val="0"/>
              </a:spcBef>
              <a:buClr>
                <a:srgbClr val="39C0BA"/>
              </a:buClr>
              <a:buFont typeface="Quicksand"/>
              <a:buNone/>
              <a:defRPr sz="1800">
                <a:solidFill>
                  <a:srgbClr val="39C0BA"/>
                </a:solidFill>
                <a:latin typeface="Quicksand"/>
                <a:ea typeface="Quicksand"/>
                <a:cs typeface="Quicksand"/>
                <a:sym typeface="Quicksand"/>
              </a:defRPr>
            </a:lvl5pPr>
            <a:lvl6pPr lvl="5" indent="0">
              <a:spcBef>
                <a:spcPts val="0"/>
              </a:spcBef>
              <a:buClr>
                <a:srgbClr val="39C0BA"/>
              </a:buClr>
              <a:buFont typeface="Quicksand"/>
              <a:buNone/>
              <a:defRPr sz="1800">
                <a:solidFill>
                  <a:srgbClr val="39C0BA"/>
                </a:solidFill>
                <a:latin typeface="Quicksand"/>
                <a:ea typeface="Quicksand"/>
                <a:cs typeface="Quicksand"/>
                <a:sym typeface="Quicksand"/>
              </a:defRPr>
            </a:lvl6pPr>
            <a:lvl7pPr lvl="6" indent="0">
              <a:spcBef>
                <a:spcPts val="0"/>
              </a:spcBef>
              <a:buClr>
                <a:srgbClr val="39C0BA"/>
              </a:buClr>
              <a:buFont typeface="Quicksand"/>
              <a:buNone/>
              <a:defRPr sz="1800">
                <a:solidFill>
                  <a:srgbClr val="39C0BA"/>
                </a:solidFill>
                <a:latin typeface="Quicksand"/>
                <a:ea typeface="Quicksand"/>
                <a:cs typeface="Quicksand"/>
                <a:sym typeface="Quicksand"/>
              </a:defRPr>
            </a:lvl7pPr>
            <a:lvl8pPr lvl="7" indent="0">
              <a:spcBef>
                <a:spcPts val="0"/>
              </a:spcBef>
              <a:buClr>
                <a:srgbClr val="39C0BA"/>
              </a:buClr>
              <a:buFont typeface="Quicksand"/>
              <a:buNone/>
              <a:defRPr sz="1800">
                <a:solidFill>
                  <a:srgbClr val="39C0BA"/>
                </a:solidFill>
                <a:latin typeface="Quicksand"/>
                <a:ea typeface="Quicksand"/>
                <a:cs typeface="Quicksand"/>
                <a:sym typeface="Quicksand"/>
              </a:defRPr>
            </a:lvl8pPr>
            <a:lvl9pPr lvl="8" indent="0">
              <a:spcBef>
                <a:spcPts val="0"/>
              </a:spcBef>
              <a:buClr>
                <a:srgbClr val="39C0BA"/>
              </a:buClr>
              <a:buFont typeface="Quicksand"/>
              <a:buNone/>
              <a:defRPr sz="1800">
                <a:solidFill>
                  <a:srgbClr val="39C0BA"/>
                </a:solidFill>
                <a:latin typeface="Quicksand"/>
                <a:ea typeface="Quicksand"/>
                <a:cs typeface="Quicksand"/>
                <a:sym typeface="Quicksand"/>
              </a:defRPr>
            </a:lvl9pPr>
          </a:lstStyle>
          <a:p>
            <a:endParaRPr/>
          </a:p>
        </p:txBody>
      </p:sp>
      <p:sp>
        <p:nvSpPr>
          <p:cNvPr id="11" name="Shape 11"/>
          <p:cNvSpPr txBox="1">
            <a:spLocks noGrp="1"/>
          </p:cNvSpPr>
          <p:nvPr>
            <p:ph type="body" idx="1"/>
          </p:nvPr>
        </p:nvSpPr>
        <p:spPr>
          <a:xfrm>
            <a:off x="1165496" y="1600200"/>
            <a:ext cx="6858000" cy="4967700"/>
          </a:xfrm>
          <a:prstGeom prst="rect">
            <a:avLst/>
          </a:prstGeom>
          <a:noFill/>
          <a:ln>
            <a:noFill/>
          </a:ln>
        </p:spPr>
        <p:txBody>
          <a:bodyPr lIns="91425" tIns="91425" rIns="91425" bIns="91425" anchor="t" anchorCtr="0"/>
          <a:lstStyle>
            <a:lvl1pPr marL="0" marR="0" lvl="0" indent="190500" algn="l" rtl="0">
              <a:lnSpc>
                <a:spcPct val="100000"/>
              </a:lnSpc>
              <a:spcBef>
                <a:spcPts val="600"/>
              </a:spcBef>
              <a:spcAft>
                <a:spcPts val="0"/>
              </a:spcAft>
              <a:buClr>
                <a:srgbClr val="F3F3F3"/>
              </a:buClr>
              <a:buSzPct val="100000"/>
              <a:buFont typeface="Quicksand"/>
              <a:buChar char="◦"/>
              <a:defRPr sz="3000" b="0" i="0" u="none" strike="noStrike" cap="none">
                <a:solidFill>
                  <a:srgbClr val="F3F3F3"/>
                </a:solidFill>
                <a:latin typeface="Quicksand"/>
                <a:ea typeface="Quicksand"/>
                <a:cs typeface="Quicksand"/>
                <a:sym typeface="Quicksand"/>
              </a:defRPr>
            </a:lvl1pPr>
            <a:lvl2pPr marL="457200" marR="0" lvl="1" indent="152400" algn="l" rtl="0">
              <a:lnSpc>
                <a:spcPct val="100000"/>
              </a:lnSpc>
              <a:spcBef>
                <a:spcPts val="480"/>
              </a:spcBef>
              <a:spcAft>
                <a:spcPts val="0"/>
              </a:spcAft>
              <a:buClr>
                <a:srgbClr val="F3F3F3"/>
              </a:buClr>
              <a:buSzPct val="100000"/>
              <a:buFont typeface="Quicksand"/>
              <a:buChar char="▫"/>
              <a:defRPr sz="2400" b="0" i="0" u="none" strike="noStrike" cap="none">
                <a:solidFill>
                  <a:srgbClr val="F3F3F3"/>
                </a:solidFill>
                <a:latin typeface="Quicksand"/>
                <a:ea typeface="Quicksand"/>
                <a:cs typeface="Quicksand"/>
                <a:sym typeface="Quicksand"/>
              </a:defRPr>
            </a:lvl2pPr>
            <a:lvl3pPr marL="914400" marR="0" lvl="2" indent="0" algn="l" rtl="0">
              <a:lnSpc>
                <a:spcPct val="100000"/>
              </a:lnSpc>
              <a:spcBef>
                <a:spcPts val="480"/>
              </a:spcBef>
              <a:spcAft>
                <a:spcPts val="0"/>
              </a:spcAft>
              <a:buClr>
                <a:srgbClr val="F3F3F3"/>
              </a:buClr>
              <a:buFont typeface="Quicksand"/>
              <a:buNone/>
              <a:defRPr sz="2400" b="0" i="0" u="none" strike="noStrike" cap="none">
                <a:solidFill>
                  <a:srgbClr val="F3F3F3"/>
                </a:solidFill>
                <a:latin typeface="Quicksand"/>
                <a:ea typeface="Quicksand"/>
                <a:cs typeface="Quicksand"/>
                <a:sym typeface="Quicksand"/>
              </a:defRPr>
            </a:lvl3pPr>
            <a:lvl4pPr marL="1371600" marR="0" lvl="3"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4pPr>
            <a:lvl5pPr marL="1828800" marR="0" lvl="4"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5pPr>
            <a:lvl6pPr marL="2286000" marR="0" lvl="5"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6pPr>
            <a:lvl7pPr marL="2743200" marR="0" lvl="6"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7pPr>
            <a:lvl8pPr marL="3200400" marR="0" lvl="7"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8pPr>
            <a:lvl9pPr marL="3657600" marR="0" lvl="8" indent="0" algn="l" rtl="0">
              <a:lnSpc>
                <a:spcPct val="100000"/>
              </a:lnSpc>
              <a:spcBef>
                <a:spcPts val="360"/>
              </a:spcBef>
              <a:spcAft>
                <a:spcPts val="0"/>
              </a:spcAft>
              <a:buClr>
                <a:srgbClr val="F3F3F3"/>
              </a:buClr>
              <a:buFont typeface="Quicksand"/>
              <a:buNone/>
              <a:defRPr sz="1800" b="0" i="0" u="none" strike="noStrike" cap="none">
                <a:solidFill>
                  <a:srgbClr val="F3F3F3"/>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628650"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5" name="Shape 75"/>
          <p:cNvSpPr txBox="1">
            <a:spLocks noGrp="1"/>
          </p:cNvSpPr>
          <p:nvPr>
            <p:ph type="body" idx="1"/>
          </p:nvPr>
        </p:nvSpPr>
        <p:spPr>
          <a:xfrm>
            <a:off x="628650"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628650" y="6356350"/>
            <a:ext cx="20573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028950" y="6356350"/>
            <a:ext cx="30861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457950" y="6356350"/>
            <a:ext cx="20573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9.jp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png"/><Relationship Id="rId11" Type="http://schemas.openxmlformats.org/officeDocument/2006/relationships/image" Target="../media/image22.jp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hyperlink" Target="mailto:leah.sprain@colorado.edu" TargetMode="External"/><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hyperlink" Target="https://www.surveymonkey.com/r/EngagedScientist2017Pos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subTitle" idx="1"/>
          </p:nvPr>
        </p:nvSpPr>
        <p:spPr>
          <a:xfrm>
            <a:off x="0" y="1551924"/>
            <a:ext cx="4294777" cy="16557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3F3F3"/>
              </a:buClr>
              <a:buSzPct val="25000"/>
              <a:buFont typeface="Quicksand"/>
              <a:buNone/>
            </a:pPr>
            <a:r>
              <a:rPr lang="en-US" sz="3200" b="0" i="0" u="none" strike="noStrike" cap="none">
                <a:solidFill>
                  <a:schemeClr val="accent3"/>
                </a:solidFill>
                <a:latin typeface="Avenir"/>
                <a:ea typeface="Avenir"/>
                <a:cs typeface="Avenir"/>
                <a:sym typeface="Avenir"/>
              </a:rPr>
              <a:t>Phaedra C. Pezzullo</a:t>
            </a:r>
            <a:br>
              <a:rPr lang="en-US" sz="3200" b="0" i="0" u="none" strike="noStrike" cap="none">
                <a:solidFill>
                  <a:schemeClr val="accent3"/>
                </a:solidFill>
                <a:latin typeface="Avenir"/>
                <a:ea typeface="Avenir"/>
                <a:cs typeface="Avenir"/>
                <a:sym typeface="Avenir"/>
              </a:rPr>
            </a:br>
            <a:r>
              <a:rPr lang="en-US" sz="3200" b="0" i="0" u="none" strike="noStrike" cap="none">
                <a:solidFill>
                  <a:srgbClr val="85B4D9"/>
                </a:solidFill>
                <a:latin typeface="Avenir"/>
                <a:ea typeface="Avenir"/>
                <a:cs typeface="Avenir"/>
                <a:sym typeface="Avenir"/>
              </a:rPr>
              <a:t>Associate Professor &amp; </a:t>
            </a:r>
            <a:br>
              <a:rPr lang="en-US" sz="3200" b="0" i="0" u="none" strike="noStrike" cap="none">
                <a:solidFill>
                  <a:srgbClr val="85B4D9"/>
                </a:solidFill>
                <a:latin typeface="Avenir"/>
                <a:ea typeface="Avenir"/>
                <a:cs typeface="Avenir"/>
                <a:sym typeface="Avenir"/>
              </a:rPr>
            </a:br>
            <a:r>
              <a:rPr lang="en-US" sz="3200" b="0" i="0" u="none" strike="noStrike" cap="none">
                <a:solidFill>
                  <a:srgbClr val="85B4D9"/>
                </a:solidFill>
                <a:latin typeface="Avenir"/>
                <a:ea typeface="Avenir"/>
                <a:cs typeface="Avenir"/>
                <a:sym typeface="Avenir"/>
              </a:rPr>
              <a:t>Director, BoulderTalks</a:t>
            </a:r>
          </a:p>
        </p:txBody>
      </p:sp>
      <p:pic>
        <p:nvPicPr>
          <p:cNvPr id="154" name="Shape 154" descr="Screen Shot 2016-08-23 at 9.59.33 AM.png"/>
          <p:cNvPicPr preferRelativeResize="0"/>
          <p:nvPr/>
        </p:nvPicPr>
        <p:blipFill rotWithShape="1">
          <a:blip r:embed="rId3">
            <a:alphaModFix/>
          </a:blip>
          <a:srcRect/>
          <a:stretch/>
        </p:blipFill>
        <p:spPr>
          <a:xfrm>
            <a:off x="2212261" y="3545026"/>
            <a:ext cx="4772380" cy="1743314"/>
          </a:xfrm>
          <a:prstGeom prst="rect">
            <a:avLst/>
          </a:prstGeom>
          <a:noFill/>
          <a:ln>
            <a:noFill/>
          </a:ln>
        </p:spPr>
      </p:pic>
      <p:sp>
        <p:nvSpPr>
          <p:cNvPr id="155" name="Shape 155"/>
          <p:cNvSpPr/>
          <p:nvPr/>
        </p:nvSpPr>
        <p:spPr>
          <a:xfrm>
            <a:off x="4309951" y="1551924"/>
            <a:ext cx="4834049"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a:solidFill>
                  <a:schemeClr val="accent3"/>
                </a:solidFill>
                <a:latin typeface="Avenir"/>
                <a:ea typeface="Avenir"/>
                <a:cs typeface="Avenir"/>
                <a:sym typeface="Avenir"/>
              </a:rPr>
              <a:t>Leah Sprain</a:t>
            </a:r>
            <a:br>
              <a:rPr lang="en-US" sz="3200">
                <a:solidFill>
                  <a:schemeClr val="accent3"/>
                </a:solidFill>
                <a:latin typeface="Avenir"/>
                <a:ea typeface="Avenir"/>
                <a:cs typeface="Avenir"/>
                <a:sym typeface="Avenir"/>
              </a:rPr>
            </a:br>
            <a:r>
              <a:rPr lang="en-US" sz="3200">
                <a:solidFill>
                  <a:srgbClr val="85B4D9"/>
                </a:solidFill>
                <a:latin typeface="Avenir"/>
                <a:ea typeface="Avenir"/>
                <a:cs typeface="Avenir"/>
                <a:sym typeface="Avenir"/>
              </a:rPr>
              <a:t>Assistant Professor &amp; </a:t>
            </a:r>
            <a:br>
              <a:rPr lang="en-US" sz="3200">
                <a:solidFill>
                  <a:srgbClr val="85B4D9"/>
                </a:solidFill>
                <a:latin typeface="Avenir"/>
                <a:ea typeface="Avenir"/>
                <a:cs typeface="Avenir"/>
                <a:sym typeface="Avenir"/>
              </a:rPr>
            </a:br>
            <a:r>
              <a:rPr lang="en-US" sz="3200">
                <a:solidFill>
                  <a:srgbClr val="85B4D9"/>
                </a:solidFill>
                <a:latin typeface="Avenir"/>
                <a:ea typeface="Avenir"/>
                <a:cs typeface="Avenir"/>
                <a:sym typeface="Avenir"/>
              </a:rPr>
              <a:t>Co-Director, BoulderTalks</a:t>
            </a:r>
          </a:p>
        </p:txBody>
      </p:sp>
      <p:sp>
        <p:nvSpPr>
          <p:cNvPr id="156" name="Shape 156"/>
          <p:cNvSpPr txBox="1"/>
          <p:nvPr/>
        </p:nvSpPr>
        <p:spPr>
          <a:xfrm>
            <a:off x="0" y="5288339"/>
            <a:ext cx="9144000"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i="1">
                <a:solidFill>
                  <a:schemeClr val="accent1"/>
                </a:solidFill>
                <a:latin typeface="Arial"/>
                <a:ea typeface="Arial"/>
                <a:cs typeface="Arial"/>
                <a:sym typeface="Arial"/>
              </a:rPr>
              <a:t>Uses &amp; Practices of Community Dialogue in Geosciences &amp; Environmental Sciences </a:t>
            </a:r>
            <a:r>
              <a:rPr lang="en-US" sz="3200">
                <a:solidFill>
                  <a:schemeClr val="lt1"/>
                </a:solidFill>
                <a:latin typeface="Arial"/>
                <a:ea typeface="Arial"/>
                <a:cs typeface="Arial"/>
                <a:sym typeface="Arial"/>
              </a:rPr>
              <a:t/>
            </a:r>
            <a:br>
              <a:rPr lang="en-US" sz="3200">
                <a:solidFill>
                  <a:schemeClr val="lt1"/>
                </a:solidFill>
                <a:latin typeface="Arial"/>
                <a:ea typeface="Arial"/>
                <a:cs typeface="Arial"/>
                <a:sym typeface="Arial"/>
              </a:rPr>
            </a:br>
            <a:r>
              <a:rPr lang="en-US" sz="3200" i="1">
                <a:solidFill>
                  <a:schemeClr val="accent2"/>
                </a:solidFill>
                <a:latin typeface="Arial"/>
                <a:ea typeface="Arial"/>
                <a:cs typeface="Arial"/>
                <a:sym typeface="Arial"/>
              </a:rPr>
              <a:t>Engaged Scientist Series: CIRES Public </a:t>
            </a:r>
          </a:p>
        </p:txBody>
      </p:sp>
      <p:sp>
        <p:nvSpPr>
          <p:cNvPr id="157" name="Shape 157"/>
          <p:cNvSpPr txBox="1"/>
          <p:nvPr/>
        </p:nvSpPr>
        <p:spPr>
          <a:xfrm>
            <a:off x="0" y="0"/>
            <a:ext cx="9144000"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b="1">
                <a:solidFill>
                  <a:schemeClr val="accent4"/>
                </a:solidFill>
                <a:latin typeface="Arial"/>
                <a:ea typeface="Arial"/>
                <a:cs typeface="Arial"/>
                <a:sym typeface="Arial"/>
              </a:rPr>
              <a:t>Scientists, Communication, </a:t>
            </a:r>
            <a:br>
              <a:rPr lang="en-US" sz="4800" b="1">
                <a:solidFill>
                  <a:schemeClr val="accent4"/>
                </a:solidFill>
                <a:latin typeface="Arial"/>
                <a:ea typeface="Arial"/>
                <a:cs typeface="Arial"/>
                <a:sym typeface="Arial"/>
              </a:rPr>
            </a:br>
            <a:r>
              <a:rPr lang="en-US" sz="4800" b="1">
                <a:solidFill>
                  <a:schemeClr val="accent4"/>
                </a:solidFill>
                <a:latin typeface="Arial"/>
                <a:ea typeface="Arial"/>
                <a:cs typeface="Arial"/>
                <a:sym typeface="Arial"/>
              </a:rPr>
              <a:t>&amp; Publics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ctrTitle"/>
          </p:nvPr>
        </p:nvSpPr>
        <p:spPr>
          <a:xfrm>
            <a:off x="-107104" y="1822121"/>
            <a:ext cx="6792700" cy="2074407"/>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6000" b="0" i="0" u="none" strike="noStrike" cap="none">
                <a:solidFill>
                  <a:srgbClr val="39C0BA"/>
                </a:solidFill>
                <a:latin typeface="Quicksand"/>
                <a:ea typeface="Quicksand"/>
                <a:cs typeface="Quicksand"/>
                <a:sym typeface="Quicksand"/>
              </a:rPr>
              <a:t>We all </a:t>
            </a:r>
            <a:br>
              <a:rPr lang="en-US" sz="6000" b="0" i="0" u="none" strike="noStrike" cap="none">
                <a:solidFill>
                  <a:srgbClr val="39C0BA"/>
                </a:solidFill>
                <a:latin typeface="Quicksand"/>
                <a:ea typeface="Quicksand"/>
                <a:cs typeface="Quicksand"/>
                <a:sym typeface="Quicksand"/>
              </a:rPr>
            </a:br>
            <a:r>
              <a:rPr lang="en-US" sz="6000" b="0" i="0" u="none" strike="noStrike" cap="none">
                <a:solidFill>
                  <a:srgbClr val="39C0BA"/>
                </a:solidFill>
                <a:latin typeface="Quicksand"/>
                <a:ea typeface="Quicksand"/>
                <a:cs typeface="Quicksand"/>
                <a:sym typeface="Quicksand"/>
              </a:rPr>
              <a:t>have knowledge </a:t>
            </a:r>
            <a:br>
              <a:rPr lang="en-US" sz="6000" b="0" i="0" u="none" strike="noStrike" cap="none">
                <a:solidFill>
                  <a:srgbClr val="39C0BA"/>
                </a:solidFill>
                <a:latin typeface="Quicksand"/>
                <a:ea typeface="Quicksand"/>
                <a:cs typeface="Quicksand"/>
                <a:sym typeface="Quicksand"/>
              </a:rPr>
            </a:br>
            <a:r>
              <a:rPr lang="en-US" sz="6000" b="0" i="0" u="none" strike="noStrike" cap="none">
                <a:solidFill>
                  <a:srgbClr val="39C0BA"/>
                </a:solidFill>
                <a:latin typeface="Quicksand"/>
                <a:ea typeface="Quicksand"/>
                <a:cs typeface="Quicksand"/>
                <a:sym typeface="Quicksand"/>
              </a:rPr>
              <a:t>to share.</a:t>
            </a:r>
            <a:br>
              <a:rPr lang="en-US" sz="6000" b="0" i="0" u="none" strike="noStrike" cap="none">
                <a:solidFill>
                  <a:srgbClr val="39C0BA"/>
                </a:solidFill>
                <a:latin typeface="Quicksand"/>
                <a:ea typeface="Quicksand"/>
                <a:cs typeface="Quicksand"/>
                <a:sym typeface="Quicksand"/>
              </a:rPr>
            </a:br>
            <a:endParaRPr lang="en-US" sz="6000" b="0" i="0" u="none" strike="noStrike" cap="none">
              <a:solidFill>
                <a:srgbClr val="39C0BA"/>
              </a:solidFill>
              <a:latin typeface="Quicksand"/>
              <a:ea typeface="Quicksand"/>
              <a:cs typeface="Quicksand"/>
              <a:sym typeface="Quicksand"/>
            </a:endParaRPr>
          </a:p>
        </p:txBody>
      </p:sp>
      <p:pic>
        <p:nvPicPr>
          <p:cNvPr id="222" name="Shape 222" descr="Boulder Talks_Mark.png"/>
          <p:cNvPicPr preferRelativeResize="0"/>
          <p:nvPr/>
        </p:nvPicPr>
        <p:blipFill rotWithShape="1">
          <a:blip r:embed="rId3">
            <a:alphaModFix/>
          </a:blip>
          <a:srcRect/>
          <a:stretch/>
        </p:blipFill>
        <p:spPr>
          <a:xfrm>
            <a:off x="7215675" y="176583"/>
            <a:ext cx="1792964" cy="26827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ctrTitle"/>
          </p:nvPr>
        </p:nvSpPr>
        <p:spPr>
          <a:xfrm>
            <a:off x="1143000" y="-71436"/>
            <a:ext cx="6858000" cy="238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6000" b="0" i="0" u="none" strike="noStrike" cap="none">
                <a:solidFill>
                  <a:srgbClr val="8BAB42"/>
                </a:solidFill>
                <a:latin typeface="Quicksand"/>
                <a:ea typeface="Quicksand"/>
                <a:cs typeface="Quicksand"/>
                <a:sym typeface="Quicksand"/>
              </a:rPr>
              <a:t>The Public Sphere Is Not Monolithic</a:t>
            </a:r>
          </a:p>
        </p:txBody>
      </p:sp>
      <p:pic>
        <p:nvPicPr>
          <p:cNvPr id="229" name="Shape 229"/>
          <p:cNvPicPr preferRelativeResize="0"/>
          <p:nvPr/>
        </p:nvPicPr>
        <p:blipFill rotWithShape="1">
          <a:blip r:embed="rId3">
            <a:alphaModFix/>
          </a:blip>
          <a:srcRect/>
          <a:stretch/>
        </p:blipFill>
        <p:spPr>
          <a:xfrm>
            <a:off x="2207258" y="2753538"/>
            <a:ext cx="4713327" cy="28803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Shape 235"/>
          <p:cNvPicPr preferRelativeResize="0"/>
          <p:nvPr/>
        </p:nvPicPr>
        <p:blipFill rotWithShape="1">
          <a:blip r:embed="rId3">
            <a:alphaModFix/>
          </a:blip>
          <a:srcRect/>
          <a:stretch/>
        </p:blipFill>
        <p:spPr>
          <a:xfrm>
            <a:off x="889000" y="1168276"/>
            <a:ext cx="7223123" cy="4673600"/>
          </a:xfrm>
          <a:prstGeom prst="rect">
            <a:avLst/>
          </a:prstGeom>
          <a:noFill/>
          <a:ln>
            <a:noFill/>
          </a:ln>
        </p:spPr>
      </p:pic>
      <p:sp>
        <p:nvSpPr>
          <p:cNvPr id="236" name="Shape 236"/>
          <p:cNvSpPr txBox="1">
            <a:spLocks noGrp="1"/>
          </p:cNvSpPr>
          <p:nvPr>
            <p:ph type="ctrTitle"/>
          </p:nvPr>
        </p:nvSpPr>
        <p:spPr>
          <a:xfrm>
            <a:off x="0" y="18675"/>
            <a:ext cx="9144000" cy="238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4200" b="0" i="0" u="none" strike="noStrike" cap="none">
                <a:solidFill>
                  <a:srgbClr val="8BAB42"/>
                </a:solidFill>
                <a:latin typeface="Quicksand"/>
                <a:ea typeface="Quicksand"/>
                <a:cs typeface="Quicksand"/>
                <a:sym typeface="Quicksand"/>
              </a:rPr>
              <a:t>Public Engagement Is Not Monolithic</a:t>
            </a:r>
            <a:br>
              <a:rPr lang="en-US" sz="4200" b="0" i="0" u="none" strike="noStrike" cap="none">
                <a:solidFill>
                  <a:srgbClr val="8BAB42"/>
                </a:solidFill>
                <a:latin typeface="Quicksand"/>
                <a:ea typeface="Quicksand"/>
                <a:cs typeface="Quicksand"/>
                <a:sym typeface="Quicksand"/>
              </a:rPr>
            </a:br>
            <a:r>
              <a:rPr lang="en-US" sz="4800" b="0" i="0" u="none" strike="noStrike" cap="none">
                <a:solidFill>
                  <a:srgbClr val="8BAB42"/>
                </a:solidFill>
                <a:latin typeface="Quicksand"/>
                <a:ea typeface="Quicksand"/>
                <a:cs typeface="Quicksand"/>
                <a:sym typeface="Quicksand"/>
              </a:rPr>
              <a:t/>
            </a:r>
            <a:br>
              <a:rPr lang="en-US" sz="4800" b="0" i="0" u="none" strike="noStrike" cap="none">
                <a:solidFill>
                  <a:srgbClr val="8BAB42"/>
                </a:solidFill>
                <a:latin typeface="Quicksand"/>
                <a:ea typeface="Quicksand"/>
                <a:cs typeface="Quicksand"/>
                <a:sym typeface="Quicksand"/>
              </a:rPr>
            </a:br>
            <a:endParaRPr lang="en-US" sz="4800" b="0" i="0" u="none" strike="noStrike" cap="none">
              <a:solidFill>
                <a:srgbClr val="8BAB42"/>
              </a:solidFill>
              <a:latin typeface="Quicksand"/>
              <a:ea typeface="Quicksand"/>
              <a:cs typeface="Quicksand"/>
              <a:sym typeface="Quicksand"/>
            </a:endParaRPr>
          </a:p>
        </p:txBody>
      </p:sp>
      <p:pic>
        <p:nvPicPr>
          <p:cNvPr id="237" name="Shape 237"/>
          <p:cNvPicPr preferRelativeResize="0"/>
          <p:nvPr/>
        </p:nvPicPr>
        <p:blipFill rotWithShape="1">
          <a:blip r:embed="rId4">
            <a:alphaModFix/>
          </a:blip>
          <a:srcRect/>
          <a:stretch/>
        </p:blipFill>
        <p:spPr>
          <a:xfrm>
            <a:off x="-60871" y="984232"/>
            <a:ext cx="9204870" cy="2844084"/>
          </a:xfrm>
          <a:prstGeom prst="rect">
            <a:avLst/>
          </a:prstGeom>
          <a:noFill/>
          <a:ln>
            <a:noFill/>
          </a:ln>
        </p:spPr>
      </p:pic>
      <p:sp>
        <p:nvSpPr>
          <p:cNvPr id="238" name="Shape 238"/>
          <p:cNvSpPr txBox="1"/>
          <p:nvPr/>
        </p:nvSpPr>
        <p:spPr>
          <a:xfrm>
            <a:off x="1067644" y="6027003"/>
            <a:ext cx="8076355" cy="830996"/>
          </a:xfrm>
          <a:prstGeom prst="rect">
            <a:avLst/>
          </a:prstGeom>
          <a:solidFill>
            <a:schemeClr val="accent2"/>
          </a:solidFill>
          <a:ln>
            <a:noFill/>
          </a:ln>
        </p:spPr>
        <p:txBody>
          <a:bodyPr lIns="91425" tIns="45700" rIns="91425" bIns="45700" anchor="t" anchorCtr="0">
            <a:noAutofit/>
          </a:bodyPr>
          <a:lstStyle/>
          <a:p>
            <a:pPr marL="0" marR="0" lvl="0" indent="0" algn="l" rtl="0">
              <a:spcBef>
                <a:spcPts val="0"/>
              </a:spcBef>
              <a:buSzPct val="25000"/>
              <a:buNone/>
            </a:pPr>
            <a:r>
              <a:rPr lang="en-US" sz="2400" b="1">
                <a:solidFill>
                  <a:srgbClr val="666666"/>
                </a:solidFill>
                <a:latin typeface="Arial"/>
                <a:ea typeface="Arial"/>
                <a:cs typeface="Arial"/>
                <a:sym typeface="Arial"/>
              </a:rPr>
              <a:t>(Top: International Association of Public Participation, shared by City of Burlington; bottom: Arstein, 1969)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Shape 244" descr="buildingbridges.graphicart.JPG"/>
          <p:cNvPicPr preferRelativeResize="0"/>
          <p:nvPr/>
        </p:nvPicPr>
        <p:blipFill rotWithShape="1">
          <a:blip r:embed="rId3">
            <a:alphaModFix/>
          </a:blip>
          <a:srcRect/>
          <a:stretch/>
        </p:blipFill>
        <p:spPr>
          <a:xfrm rot="5400000">
            <a:off x="7065797" y="5183332"/>
            <a:ext cx="2190125" cy="1966278"/>
          </a:xfrm>
          <a:prstGeom prst="rect">
            <a:avLst/>
          </a:prstGeom>
          <a:noFill/>
          <a:ln>
            <a:noFill/>
          </a:ln>
        </p:spPr>
      </p:pic>
      <p:pic>
        <p:nvPicPr>
          <p:cNvPr id="245" name="Shape 245" descr="Version 2.jpg"/>
          <p:cNvPicPr preferRelativeResize="0"/>
          <p:nvPr/>
        </p:nvPicPr>
        <p:blipFill rotWithShape="1">
          <a:blip r:embed="rId4">
            <a:alphaModFix/>
          </a:blip>
          <a:srcRect/>
          <a:stretch/>
        </p:blipFill>
        <p:spPr>
          <a:xfrm>
            <a:off x="-19111" y="1632137"/>
            <a:ext cx="4251814" cy="2236352"/>
          </a:xfrm>
          <a:prstGeom prst="rect">
            <a:avLst/>
          </a:prstGeom>
          <a:noFill/>
          <a:ln>
            <a:noFill/>
          </a:ln>
        </p:spPr>
      </p:pic>
      <p:pic>
        <p:nvPicPr>
          <p:cNvPr id="246" name="Shape 246" descr="IMG_0546.jpg"/>
          <p:cNvPicPr preferRelativeResize="0"/>
          <p:nvPr/>
        </p:nvPicPr>
        <p:blipFill rotWithShape="1">
          <a:blip r:embed="rId5">
            <a:alphaModFix/>
          </a:blip>
          <a:srcRect/>
          <a:stretch/>
        </p:blipFill>
        <p:spPr>
          <a:xfrm>
            <a:off x="3076172" y="1458937"/>
            <a:ext cx="2547880" cy="3208936"/>
          </a:xfrm>
          <a:prstGeom prst="rect">
            <a:avLst/>
          </a:prstGeom>
          <a:noFill/>
          <a:ln>
            <a:noFill/>
          </a:ln>
        </p:spPr>
      </p:pic>
      <p:pic>
        <p:nvPicPr>
          <p:cNvPr id="247" name="Shape 247"/>
          <p:cNvPicPr preferRelativeResize="0"/>
          <p:nvPr/>
        </p:nvPicPr>
        <p:blipFill rotWithShape="1">
          <a:blip r:embed="rId6">
            <a:alphaModFix/>
          </a:blip>
          <a:srcRect/>
          <a:stretch/>
        </p:blipFill>
        <p:spPr>
          <a:xfrm>
            <a:off x="5079307" y="176583"/>
            <a:ext cx="2891206" cy="3117831"/>
          </a:xfrm>
          <a:prstGeom prst="rect">
            <a:avLst/>
          </a:prstGeom>
          <a:noFill/>
          <a:ln>
            <a:noFill/>
          </a:ln>
        </p:spPr>
      </p:pic>
      <p:pic>
        <p:nvPicPr>
          <p:cNvPr id="248" name="Shape 248" descr="CU Spring Diversity Summit_Facilitated Discussions.jpeg"/>
          <p:cNvPicPr preferRelativeResize="0"/>
          <p:nvPr/>
        </p:nvPicPr>
        <p:blipFill rotWithShape="1">
          <a:blip r:embed="rId7">
            <a:alphaModFix/>
          </a:blip>
          <a:srcRect/>
          <a:stretch/>
        </p:blipFill>
        <p:spPr>
          <a:xfrm>
            <a:off x="5605644" y="3063406"/>
            <a:ext cx="3330752" cy="2008003"/>
          </a:xfrm>
          <a:prstGeom prst="rect">
            <a:avLst/>
          </a:prstGeom>
          <a:noFill/>
          <a:ln>
            <a:noFill/>
          </a:ln>
        </p:spPr>
      </p:pic>
      <p:pic>
        <p:nvPicPr>
          <p:cNvPr id="249" name="Shape 249"/>
          <p:cNvPicPr preferRelativeResize="0"/>
          <p:nvPr/>
        </p:nvPicPr>
        <p:blipFill rotWithShape="1">
          <a:blip r:embed="rId8">
            <a:alphaModFix/>
          </a:blip>
          <a:srcRect/>
          <a:stretch/>
        </p:blipFill>
        <p:spPr>
          <a:xfrm>
            <a:off x="3550728" y="4143255"/>
            <a:ext cx="3664947" cy="2714744"/>
          </a:xfrm>
          <a:prstGeom prst="rect">
            <a:avLst/>
          </a:prstGeom>
          <a:noFill/>
          <a:ln>
            <a:noFill/>
          </a:ln>
        </p:spPr>
      </p:pic>
      <p:pic>
        <p:nvPicPr>
          <p:cNvPr id="250" name="Shape 250"/>
          <p:cNvPicPr preferRelativeResize="0"/>
          <p:nvPr/>
        </p:nvPicPr>
        <p:blipFill rotWithShape="1">
          <a:blip r:embed="rId9">
            <a:alphaModFix/>
          </a:blip>
          <a:srcRect/>
          <a:stretch/>
        </p:blipFill>
        <p:spPr>
          <a:xfrm>
            <a:off x="827991" y="2283225"/>
            <a:ext cx="2248180" cy="1560360"/>
          </a:xfrm>
          <a:prstGeom prst="rect">
            <a:avLst/>
          </a:prstGeom>
          <a:noFill/>
          <a:ln>
            <a:noFill/>
          </a:ln>
        </p:spPr>
      </p:pic>
      <p:sp>
        <p:nvSpPr>
          <p:cNvPr id="251" name="Shape 251"/>
          <p:cNvSpPr/>
          <p:nvPr/>
        </p:nvSpPr>
        <p:spPr>
          <a:xfrm>
            <a:off x="0" y="0"/>
            <a:ext cx="7289430" cy="26776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a:solidFill>
                  <a:schemeClr val="accent3"/>
                </a:solidFill>
                <a:latin typeface="Arial"/>
                <a:ea typeface="Arial"/>
                <a:cs typeface="Arial"/>
                <a:sym typeface="Arial"/>
              </a:rPr>
              <a:t>Public Engagement </a:t>
            </a:r>
            <a:br>
              <a:rPr lang="en-US" sz="4400">
                <a:solidFill>
                  <a:schemeClr val="accent3"/>
                </a:solidFill>
                <a:latin typeface="Arial"/>
                <a:ea typeface="Arial"/>
                <a:cs typeface="Arial"/>
                <a:sym typeface="Arial"/>
              </a:rPr>
            </a:br>
            <a:r>
              <a:rPr lang="en-US" sz="4400">
                <a:solidFill>
                  <a:schemeClr val="accent3"/>
                </a:solidFill>
                <a:latin typeface="Arial"/>
                <a:ea typeface="Arial"/>
                <a:cs typeface="Arial"/>
                <a:sym typeface="Arial"/>
              </a:rPr>
              <a:t>Is Not Monolithic</a:t>
            </a:r>
            <a:br>
              <a:rPr lang="en-US" sz="4400">
                <a:solidFill>
                  <a:schemeClr val="accent3"/>
                </a:solidFill>
                <a:latin typeface="Arial"/>
                <a:ea typeface="Arial"/>
                <a:cs typeface="Arial"/>
                <a:sym typeface="Arial"/>
              </a:rPr>
            </a:br>
            <a:r>
              <a:rPr lang="en-US" sz="4000">
                <a:solidFill>
                  <a:schemeClr val="accent3"/>
                </a:solidFill>
                <a:latin typeface="Arial"/>
                <a:ea typeface="Arial"/>
                <a:cs typeface="Arial"/>
                <a:sym typeface="Arial"/>
              </a:rPr>
              <a:t/>
            </a:r>
            <a:br>
              <a:rPr lang="en-US" sz="4000">
                <a:solidFill>
                  <a:schemeClr val="accent3"/>
                </a:solidFill>
                <a:latin typeface="Arial"/>
                <a:ea typeface="Arial"/>
                <a:cs typeface="Arial"/>
                <a:sym typeface="Arial"/>
              </a:rPr>
            </a:br>
            <a:endParaRPr lang="en-US" sz="4000">
              <a:solidFill>
                <a:schemeClr val="accent3"/>
              </a:solidFill>
              <a:latin typeface="Arial"/>
              <a:ea typeface="Arial"/>
              <a:cs typeface="Arial"/>
              <a:sym typeface="Arial"/>
            </a:endParaRPr>
          </a:p>
        </p:txBody>
      </p:sp>
      <p:pic>
        <p:nvPicPr>
          <p:cNvPr id="252" name="Shape 252" descr="Boulder Talks_Mark.png"/>
          <p:cNvPicPr preferRelativeResize="0"/>
          <p:nvPr/>
        </p:nvPicPr>
        <p:blipFill rotWithShape="1">
          <a:blip r:embed="rId10">
            <a:alphaModFix/>
          </a:blip>
          <a:srcRect/>
          <a:stretch/>
        </p:blipFill>
        <p:spPr>
          <a:xfrm>
            <a:off x="7215675" y="176583"/>
            <a:ext cx="1792964" cy="2682740"/>
          </a:xfrm>
          <a:prstGeom prst="rect">
            <a:avLst/>
          </a:prstGeom>
          <a:noFill/>
          <a:ln>
            <a:noFill/>
          </a:ln>
        </p:spPr>
      </p:pic>
      <p:pic>
        <p:nvPicPr>
          <p:cNvPr id="253" name="Shape 253" descr="JTC.jpg"/>
          <p:cNvPicPr preferRelativeResize="0"/>
          <p:nvPr/>
        </p:nvPicPr>
        <p:blipFill rotWithShape="1">
          <a:blip r:embed="rId11">
            <a:alphaModFix/>
          </a:blip>
          <a:srcRect/>
          <a:stretch/>
        </p:blipFill>
        <p:spPr>
          <a:xfrm>
            <a:off x="0" y="3818689"/>
            <a:ext cx="3982545" cy="271474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descr="savethepoudre.tiff"/>
          <p:cNvPicPr preferRelativeResize="0">
            <a:picLocks noGrp="1"/>
          </p:cNvPicPr>
          <p:nvPr>
            <p:ph type="body" idx="1"/>
          </p:nvPr>
        </p:nvPicPr>
        <p:blipFill rotWithShape="1">
          <a:blip r:embed="rId3">
            <a:alphaModFix/>
          </a:blip>
          <a:srcRect t="23457"/>
          <a:stretch/>
        </p:blipFill>
        <p:spPr>
          <a:xfrm>
            <a:off x="0" y="804927"/>
            <a:ext cx="9199474" cy="3140824"/>
          </a:xfrm>
          <a:prstGeom prst="rect">
            <a:avLst/>
          </a:prstGeom>
          <a:noFill/>
          <a:ln>
            <a:noFill/>
          </a:ln>
        </p:spPr>
      </p:pic>
      <p:pic>
        <p:nvPicPr>
          <p:cNvPr id="260" name="Shape 260" descr="poudreinglade.tiff"/>
          <p:cNvPicPr preferRelativeResize="0"/>
          <p:nvPr/>
        </p:nvPicPr>
        <p:blipFill rotWithShape="1">
          <a:blip r:embed="rId4">
            <a:alphaModFix/>
          </a:blip>
          <a:srcRect/>
          <a:stretch/>
        </p:blipFill>
        <p:spPr>
          <a:xfrm>
            <a:off x="-11045" y="3860025"/>
            <a:ext cx="9210521" cy="21407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Shape 266" descr="poudrerunsthroughit.tiff"/>
          <p:cNvPicPr preferRelativeResize="0">
            <a:picLocks noGrp="1"/>
          </p:cNvPicPr>
          <p:nvPr>
            <p:ph type="body" idx="1"/>
          </p:nvPr>
        </p:nvPicPr>
        <p:blipFill rotWithShape="1">
          <a:blip r:embed="rId3">
            <a:alphaModFix/>
          </a:blip>
          <a:srcRect l="7339" r="7340"/>
          <a:stretch/>
        </p:blipFill>
        <p:spPr>
          <a:xfrm>
            <a:off x="1132608" y="396102"/>
            <a:ext cx="7249390" cy="3986885"/>
          </a:xfrm>
          <a:prstGeom prst="rect">
            <a:avLst/>
          </a:prstGeom>
          <a:noFill/>
          <a:ln>
            <a:noFill/>
          </a:ln>
        </p:spPr>
      </p:pic>
      <p:sp>
        <p:nvSpPr>
          <p:cNvPr id="267" name="Shape 267"/>
          <p:cNvSpPr txBox="1">
            <a:spLocks noGrp="1"/>
          </p:cNvSpPr>
          <p:nvPr>
            <p:ph type="title"/>
          </p:nvPr>
        </p:nvSpPr>
        <p:spPr>
          <a:xfrm>
            <a:off x="2349499" y="4548101"/>
            <a:ext cx="6032499" cy="1916199"/>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2790" b="0" i="0" u="none" strike="noStrike" cap="none">
                <a:solidFill>
                  <a:srgbClr val="39C0BA"/>
                </a:solidFill>
                <a:latin typeface="Quicksand"/>
                <a:ea typeface="Quicksand"/>
                <a:cs typeface="Quicksand"/>
                <a:sym typeface="Quicksand"/>
              </a:rPr>
              <a:t>Public dialogue</a:t>
            </a:r>
            <a:br>
              <a:rPr lang="en-US" sz="2790" b="0" i="0" u="none" strike="noStrike" cap="none">
                <a:solidFill>
                  <a:srgbClr val="39C0BA"/>
                </a:solidFill>
                <a:latin typeface="Quicksand"/>
                <a:ea typeface="Quicksand"/>
                <a:cs typeface="Quicksand"/>
                <a:sym typeface="Quicksand"/>
              </a:rPr>
            </a:br>
            <a:r>
              <a:rPr lang="en-US" sz="2790" b="0" i="0" u="none" strike="noStrike" cap="none">
                <a:solidFill>
                  <a:srgbClr val="39C0BA"/>
                </a:solidFill>
                <a:latin typeface="Quicksand"/>
                <a:ea typeface="Quicksand"/>
                <a:cs typeface="Quicksand"/>
                <a:sym typeface="Quicksand"/>
              </a:rPr>
              <a:t>Public education sessions</a:t>
            </a:r>
            <a:br>
              <a:rPr lang="en-US" sz="2790" b="0" i="0" u="none" strike="noStrike" cap="none">
                <a:solidFill>
                  <a:srgbClr val="39C0BA"/>
                </a:solidFill>
                <a:latin typeface="Quicksand"/>
                <a:ea typeface="Quicksand"/>
                <a:cs typeface="Quicksand"/>
                <a:sym typeface="Quicksand"/>
              </a:rPr>
            </a:br>
            <a:r>
              <a:rPr lang="en-US" sz="2790" b="0" i="0" u="none" strike="noStrike" cap="none">
                <a:solidFill>
                  <a:srgbClr val="39C0BA"/>
                </a:solidFill>
                <a:latin typeface="Quicksand"/>
                <a:ea typeface="Quicksand"/>
                <a:cs typeface="Quicksand"/>
                <a:sym typeface="Quicksand"/>
              </a:rPr>
              <a:t>Public deliberation</a:t>
            </a:r>
            <a:r>
              <a:rPr lang="en-US" sz="2430" b="0" i="0" u="none" strike="noStrike" cap="none">
                <a:solidFill>
                  <a:srgbClr val="39C0BA"/>
                </a:solidFill>
                <a:latin typeface="Quicksand"/>
                <a:ea typeface="Quicksand"/>
                <a:cs typeface="Quicksand"/>
                <a:sym typeface="Quicksand"/>
              </a:rPr>
              <a:t/>
            </a:r>
            <a:br>
              <a:rPr lang="en-US" sz="2430" b="0" i="0" u="none" strike="noStrike" cap="none">
                <a:solidFill>
                  <a:srgbClr val="39C0BA"/>
                </a:solidFill>
                <a:latin typeface="Quicksand"/>
                <a:ea typeface="Quicksand"/>
                <a:cs typeface="Quicksand"/>
                <a:sym typeface="Quicksand"/>
              </a:rPr>
            </a:br>
            <a:r>
              <a:rPr lang="en-US" sz="2430" b="0" i="0" u="none" strike="noStrike" cap="none">
                <a:solidFill>
                  <a:srgbClr val="39C0BA"/>
                </a:solidFill>
                <a:latin typeface="Quicksand"/>
                <a:ea typeface="Quicksand"/>
                <a:cs typeface="Quicksand"/>
                <a:sym typeface="Quicksand"/>
              </a:rPr>
              <a:t/>
            </a:r>
            <a:br>
              <a:rPr lang="en-US" sz="2430" b="0" i="0" u="none" strike="noStrike" cap="none">
                <a:solidFill>
                  <a:srgbClr val="39C0BA"/>
                </a:solidFill>
                <a:latin typeface="Quicksand"/>
                <a:ea typeface="Quicksand"/>
                <a:cs typeface="Quicksand"/>
                <a:sym typeface="Quicksand"/>
              </a:rPr>
            </a:br>
            <a:endParaRPr lang="en-US" sz="2430" b="0" i="0" u="none" strike="noStrike" cap="none">
              <a:solidFill>
                <a:srgbClr val="39C0BA"/>
              </a:solidFill>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1800" b="0" i="0" u="none" strike="noStrike" cap="none">
                <a:solidFill>
                  <a:schemeClr val="lt2"/>
                </a:solidFill>
                <a:latin typeface="Quicksand"/>
                <a:ea typeface="Quicksand"/>
                <a:cs typeface="Quicksand"/>
                <a:sym typeface="Quicksand"/>
              </a:rPr>
              <a:t> </a:t>
            </a:r>
          </a:p>
        </p:txBody>
      </p:sp>
      <p:sp>
        <p:nvSpPr>
          <p:cNvPr id="274" name="Shape 274"/>
          <p:cNvSpPr txBox="1"/>
          <p:nvPr/>
        </p:nvSpPr>
        <p:spPr>
          <a:xfrm>
            <a:off x="3371851" y="2272392"/>
            <a:ext cx="2043793" cy="1089418"/>
          </a:xfrm>
          <a:prstGeom prst="rect">
            <a:avLst/>
          </a:prstGeom>
          <a:noFill/>
          <a:ln>
            <a:noFill/>
          </a:ln>
        </p:spPr>
        <p:txBody>
          <a:bodyPr lIns="91425" tIns="45700" rIns="91425" bIns="45700" anchor="t" anchorCtr="0">
            <a:noAutofit/>
          </a:bodyPr>
          <a:lstStyle/>
          <a:p>
            <a:pPr marL="257175" marR="0" lvl="0" indent="-257175" algn="ctr" rtl="0">
              <a:spcBef>
                <a:spcPts val="0"/>
              </a:spcBef>
              <a:spcAft>
                <a:spcPts val="0"/>
              </a:spcAft>
              <a:buSzPct val="25000"/>
              <a:buNone/>
            </a:pPr>
            <a:r>
              <a:rPr lang="en-US" sz="2100" b="1">
                <a:solidFill>
                  <a:schemeClr val="lt2"/>
                </a:solidFill>
                <a:latin typeface="Arial"/>
                <a:ea typeface="Arial"/>
                <a:cs typeface="Arial"/>
                <a:sym typeface="Arial"/>
              </a:rPr>
              <a:t>Deliberative </a:t>
            </a:r>
          </a:p>
          <a:p>
            <a:pPr marL="257175" marR="0" lvl="0" indent="-257175" algn="ctr" rtl="0">
              <a:spcBef>
                <a:spcPts val="420"/>
              </a:spcBef>
              <a:spcAft>
                <a:spcPts val="0"/>
              </a:spcAft>
              <a:buSzPct val="25000"/>
              <a:buNone/>
            </a:pPr>
            <a:r>
              <a:rPr lang="en-US" sz="2100" b="1">
                <a:solidFill>
                  <a:schemeClr val="lt2"/>
                </a:solidFill>
                <a:latin typeface="Arial"/>
                <a:ea typeface="Arial"/>
                <a:cs typeface="Arial"/>
                <a:sym typeface="Arial"/>
              </a:rPr>
              <a:t>Issue </a:t>
            </a:r>
          </a:p>
          <a:p>
            <a:pPr marL="257175" marR="0" lvl="0" indent="-257175" algn="ctr" rtl="0">
              <a:spcBef>
                <a:spcPts val="420"/>
              </a:spcBef>
              <a:buSzPct val="25000"/>
              <a:buNone/>
            </a:pPr>
            <a:r>
              <a:rPr lang="en-US" sz="2100" b="1">
                <a:solidFill>
                  <a:schemeClr val="lt2"/>
                </a:solidFill>
                <a:latin typeface="Arial"/>
                <a:ea typeface="Arial"/>
                <a:cs typeface="Arial"/>
                <a:sym typeface="Arial"/>
              </a:rPr>
              <a:t>Analysis</a:t>
            </a:r>
          </a:p>
        </p:txBody>
      </p:sp>
      <p:sp>
        <p:nvSpPr>
          <p:cNvPr id="275" name="Shape 275"/>
          <p:cNvSpPr/>
          <p:nvPr/>
        </p:nvSpPr>
        <p:spPr>
          <a:xfrm>
            <a:off x="3321441" y="4931217"/>
            <a:ext cx="2220479" cy="106182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100" b="1">
                <a:solidFill>
                  <a:schemeClr val="lt2"/>
                </a:solidFill>
                <a:latin typeface="Arial"/>
                <a:ea typeface="Arial"/>
                <a:cs typeface="Arial"/>
                <a:sym typeface="Arial"/>
              </a:rPr>
              <a:t>Facilitating </a:t>
            </a:r>
          </a:p>
          <a:p>
            <a:pPr marL="0" marR="0" lvl="0" indent="0" algn="ctr" rtl="0">
              <a:spcBef>
                <a:spcPts val="0"/>
              </a:spcBef>
              <a:buSzPct val="25000"/>
              <a:buNone/>
            </a:pPr>
            <a:r>
              <a:rPr lang="en-US" sz="2100" b="1">
                <a:solidFill>
                  <a:schemeClr val="lt2"/>
                </a:solidFill>
                <a:latin typeface="Arial"/>
                <a:ea typeface="Arial"/>
                <a:cs typeface="Arial"/>
                <a:sym typeface="Arial"/>
              </a:rPr>
              <a:t>Interactive </a:t>
            </a:r>
          </a:p>
          <a:p>
            <a:pPr marL="0" marR="0" lvl="0" indent="0" algn="ctr" rtl="0">
              <a:spcBef>
                <a:spcPts val="0"/>
              </a:spcBef>
              <a:buSzPct val="25000"/>
              <a:buNone/>
            </a:pPr>
            <a:r>
              <a:rPr lang="en-US" sz="2100" b="1">
                <a:solidFill>
                  <a:schemeClr val="lt2"/>
                </a:solidFill>
                <a:latin typeface="Arial"/>
                <a:ea typeface="Arial"/>
                <a:cs typeface="Arial"/>
                <a:sym typeface="Arial"/>
              </a:rPr>
              <a:t>Communication</a:t>
            </a:r>
          </a:p>
        </p:txBody>
      </p:sp>
      <p:sp>
        <p:nvSpPr>
          <p:cNvPr id="276" name="Shape 276"/>
          <p:cNvSpPr/>
          <p:nvPr/>
        </p:nvSpPr>
        <p:spPr>
          <a:xfrm>
            <a:off x="2735041" y="2710540"/>
            <a:ext cx="610790" cy="651271"/>
          </a:xfrm>
          <a:prstGeom prst="bentArrow">
            <a:avLst>
              <a:gd name="adj1" fmla="val 25000"/>
              <a:gd name="adj2" fmla="val 25000"/>
              <a:gd name="adj3" fmla="val 25000"/>
              <a:gd name="adj4" fmla="val 43750"/>
            </a:avLst>
          </a:prstGeom>
          <a:solidFill>
            <a:schemeClr val="accent1"/>
          </a:solidFill>
          <a:ln w="25400" cap="flat" cmpd="sng">
            <a:solidFill>
              <a:srgbClr val="3333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350">
              <a:solidFill>
                <a:schemeClr val="lt2"/>
              </a:solidFill>
              <a:latin typeface="Arial"/>
              <a:ea typeface="Arial"/>
              <a:cs typeface="Arial"/>
              <a:sym typeface="Arial"/>
            </a:endParaRPr>
          </a:p>
        </p:txBody>
      </p:sp>
      <p:sp>
        <p:nvSpPr>
          <p:cNvPr id="277" name="Shape 277"/>
          <p:cNvSpPr/>
          <p:nvPr/>
        </p:nvSpPr>
        <p:spPr>
          <a:xfrm rot="10800000">
            <a:off x="5581653" y="4795149"/>
            <a:ext cx="610790" cy="651271"/>
          </a:xfrm>
          <a:prstGeom prst="bentArrow">
            <a:avLst>
              <a:gd name="adj1" fmla="val 25000"/>
              <a:gd name="adj2" fmla="val 25000"/>
              <a:gd name="adj3" fmla="val 25000"/>
              <a:gd name="adj4" fmla="val 43750"/>
            </a:avLst>
          </a:prstGeom>
          <a:solidFill>
            <a:schemeClr val="accent1"/>
          </a:solidFill>
          <a:ln w="25400" cap="flat" cmpd="sng">
            <a:solidFill>
              <a:srgbClr val="3333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350">
              <a:solidFill>
                <a:schemeClr val="lt2"/>
              </a:solidFill>
              <a:latin typeface="Arial"/>
              <a:ea typeface="Arial"/>
              <a:cs typeface="Arial"/>
              <a:sym typeface="Arial"/>
            </a:endParaRPr>
          </a:p>
        </p:txBody>
      </p:sp>
      <p:sp>
        <p:nvSpPr>
          <p:cNvPr id="278" name="Shape 278"/>
          <p:cNvSpPr/>
          <p:nvPr/>
        </p:nvSpPr>
        <p:spPr>
          <a:xfrm rot="5400000">
            <a:off x="5430443" y="2829093"/>
            <a:ext cx="610790" cy="651271"/>
          </a:xfrm>
          <a:prstGeom prst="bentArrow">
            <a:avLst>
              <a:gd name="adj1" fmla="val 25000"/>
              <a:gd name="adj2" fmla="val 25000"/>
              <a:gd name="adj3" fmla="val 25000"/>
              <a:gd name="adj4" fmla="val 43750"/>
            </a:avLst>
          </a:prstGeom>
          <a:solidFill>
            <a:schemeClr val="accent1"/>
          </a:solidFill>
          <a:ln w="25400" cap="flat" cmpd="sng">
            <a:solidFill>
              <a:srgbClr val="3333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350">
              <a:solidFill>
                <a:schemeClr val="lt2"/>
              </a:solidFill>
              <a:latin typeface="Arial"/>
              <a:ea typeface="Arial"/>
              <a:cs typeface="Arial"/>
              <a:sym typeface="Arial"/>
            </a:endParaRPr>
          </a:p>
        </p:txBody>
      </p:sp>
      <p:sp>
        <p:nvSpPr>
          <p:cNvPr id="279" name="Shape 279"/>
          <p:cNvSpPr/>
          <p:nvPr/>
        </p:nvSpPr>
        <p:spPr>
          <a:xfrm rot="-5400000">
            <a:off x="2640983" y="4856552"/>
            <a:ext cx="610790" cy="651271"/>
          </a:xfrm>
          <a:prstGeom prst="bentArrow">
            <a:avLst>
              <a:gd name="adj1" fmla="val 25000"/>
              <a:gd name="adj2" fmla="val 25000"/>
              <a:gd name="adj3" fmla="val 25000"/>
              <a:gd name="adj4" fmla="val 43750"/>
            </a:avLst>
          </a:prstGeom>
          <a:solidFill>
            <a:schemeClr val="accent1"/>
          </a:solidFill>
          <a:ln w="25400" cap="flat" cmpd="sng">
            <a:solidFill>
              <a:srgbClr val="3333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350">
              <a:solidFill>
                <a:schemeClr val="lt2"/>
              </a:solidFill>
              <a:latin typeface="Arial"/>
              <a:ea typeface="Arial"/>
              <a:cs typeface="Arial"/>
              <a:sym typeface="Arial"/>
            </a:endParaRPr>
          </a:p>
        </p:txBody>
      </p:sp>
      <p:cxnSp>
        <p:nvCxnSpPr>
          <p:cNvPr id="280" name="Shape 280"/>
          <p:cNvCxnSpPr/>
          <p:nvPr/>
        </p:nvCxnSpPr>
        <p:spPr>
          <a:xfrm rot="10800000">
            <a:off x="4481007" y="4550217"/>
            <a:ext cx="0" cy="344092"/>
          </a:xfrm>
          <a:prstGeom prst="straightConnector1">
            <a:avLst/>
          </a:prstGeom>
          <a:noFill/>
          <a:ln w="9525" cap="flat" cmpd="sng">
            <a:solidFill>
              <a:schemeClr val="lt1"/>
            </a:solidFill>
            <a:prstDash val="solid"/>
            <a:round/>
            <a:headEnd type="none" w="med" len="med"/>
            <a:tailEnd type="stealth" w="lg" len="lg"/>
          </a:ln>
        </p:spPr>
      </p:cxnSp>
      <p:cxnSp>
        <p:nvCxnSpPr>
          <p:cNvPr id="281" name="Shape 281"/>
          <p:cNvCxnSpPr/>
          <p:nvPr/>
        </p:nvCxnSpPr>
        <p:spPr>
          <a:xfrm>
            <a:off x="3197683" y="4090301"/>
            <a:ext cx="571500" cy="1190"/>
          </a:xfrm>
          <a:prstGeom prst="straightConnector1">
            <a:avLst/>
          </a:prstGeom>
          <a:noFill/>
          <a:ln w="9525" cap="flat" cmpd="sng">
            <a:solidFill>
              <a:schemeClr val="lt1"/>
            </a:solidFill>
            <a:prstDash val="solid"/>
            <a:round/>
            <a:headEnd type="none" w="med" len="med"/>
            <a:tailEnd type="stealth" w="lg" len="lg"/>
          </a:ln>
        </p:spPr>
      </p:cxnSp>
      <p:sp>
        <p:nvSpPr>
          <p:cNvPr id="282" name="Shape 282"/>
          <p:cNvSpPr/>
          <p:nvPr/>
        </p:nvSpPr>
        <p:spPr>
          <a:xfrm>
            <a:off x="3997785" y="3946067"/>
            <a:ext cx="90281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lt2"/>
                </a:solidFill>
                <a:latin typeface="Arial"/>
                <a:ea typeface="Arial"/>
                <a:cs typeface="Arial"/>
                <a:sym typeface="Arial"/>
              </a:rPr>
              <a:t>Action</a:t>
            </a:r>
          </a:p>
        </p:txBody>
      </p:sp>
      <p:cxnSp>
        <p:nvCxnSpPr>
          <p:cNvPr id="283" name="Shape 283"/>
          <p:cNvCxnSpPr/>
          <p:nvPr/>
        </p:nvCxnSpPr>
        <p:spPr>
          <a:xfrm rot="10800000">
            <a:off x="4456176" y="3451959"/>
            <a:ext cx="1" cy="358035"/>
          </a:xfrm>
          <a:prstGeom prst="straightConnector1">
            <a:avLst/>
          </a:prstGeom>
          <a:noFill/>
          <a:ln w="9525" cap="flat" cmpd="sng">
            <a:solidFill>
              <a:schemeClr val="lt1"/>
            </a:solidFill>
            <a:prstDash val="solid"/>
            <a:round/>
            <a:headEnd type="none" w="med" len="med"/>
            <a:tailEnd type="stealth" w="lg" len="lg"/>
          </a:ln>
        </p:spPr>
      </p:cxnSp>
      <p:sp>
        <p:nvSpPr>
          <p:cNvPr id="284" name="Shape 284"/>
          <p:cNvSpPr/>
          <p:nvPr/>
        </p:nvSpPr>
        <p:spPr>
          <a:xfrm>
            <a:off x="5279235" y="3837208"/>
            <a:ext cx="1883563" cy="115416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a:solidFill>
                  <a:schemeClr val="lt2"/>
                </a:solidFill>
                <a:latin typeface="Arial"/>
                <a:ea typeface="Arial"/>
                <a:cs typeface="Arial"/>
                <a:sym typeface="Arial"/>
              </a:rPr>
              <a:t>Convening</a:t>
            </a:r>
          </a:p>
          <a:p>
            <a:pPr marL="0" marR="0" lvl="0" indent="0" algn="l" rtl="0">
              <a:spcBef>
                <a:spcPts val="0"/>
              </a:spcBef>
              <a:spcAft>
                <a:spcPts val="0"/>
              </a:spcAft>
              <a:buNone/>
            </a:pPr>
            <a:endParaRPr sz="1800" b="1">
              <a:solidFill>
                <a:schemeClr val="lt2"/>
              </a:solidFill>
              <a:latin typeface="Georgia"/>
              <a:ea typeface="Georgia"/>
              <a:cs typeface="Georgia"/>
              <a:sym typeface="Georgia"/>
            </a:endParaRPr>
          </a:p>
          <a:p>
            <a:pPr marL="0" marR="0" lvl="0" indent="0" algn="l" rtl="0">
              <a:spcBef>
                <a:spcPts val="900"/>
              </a:spcBef>
              <a:buClr>
                <a:schemeClr val="dk1"/>
              </a:buClr>
              <a:buFont typeface="Arial"/>
              <a:buNone/>
            </a:pPr>
            <a:endParaRPr sz="1800" b="1">
              <a:solidFill>
                <a:schemeClr val="lt2"/>
              </a:solidFill>
              <a:latin typeface="Georgia"/>
              <a:ea typeface="Georgia"/>
              <a:cs typeface="Georgia"/>
              <a:sym typeface="Georgia"/>
            </a:endParaRPr>
          </a:p>
        </p:txBody>
      </p:sp>
      <p:sp>
        <p:nvSpPr>
          <p:cNvPr id="285" name="Shape 285"/>
          <p:cNvSpPr/>
          <p:nvPr/>
        </p:nvSpPr>
        <p:spPr>
          <a:xfrm>
            <a:off x="1578433" y="3861701"/>
            <a:ext cx="1636987"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a:solidFill>
                  <a:schemeClr val="lt2"/>
                </a:solidFill>
                <a:latin typeface="Arial"/>
                <a:ea typeface="Arial"/>
                <a:cs typeface="Arial"/>
                <a:sym typeface="Arial"/>
              </a:rPr>
              <a:t>Reporting</a:t>
            </a:r>
          </a:p>
        </p:txBody>
      </p:sp>
      <p:sp>
        <p:nvSpPr>
          <p:cNvPr id="286" name="Shape 286"/>
          <p:cNvSpPr txBox="1"/>
          <p:nvPr/>
        </p:nvSpPr>
        <p:spPr>
          <a:xfrm>
            <a:off x="162098" y="330200"/>
            <a:ext cx="8877991" cy="1590279"/>
          </a:xfrm>
          <a:prstGeom prst="rect">
            <a:avLst/>
          </a:prstGeom>
          <a:noFill/>
          <a:ln>
            <a:noFill/>
          </a:ln>
        </p:spPr>
        <p:txBody>
          <a:bodyPr lIns="68575" tIns="34275" rIns="68575" bIns="34275" anchor="ctr" anchorCtr="0">
            <a:noAutofit/>
          </a:bodyPr>
          <a:lstStyle/>
          <a:p>
            <a:pPr marL="0" marR="0" lvl="0" indent="0" algn="ctr" rtl="0">
              <a:spcBef>
                <a:spcPts val="0"/>
              </a:spcBef>
              <a:spcAft>
                <a:spcPts val="0"/>
              </a:spcAft>
              <a:buClr>
                <a:schemeClr val="lt2"/>
              </a:buClr>
              <a:buSzPct val="25000"/>
              <a:buFont typeface="Arial"/>
              <a:buNone/>
            </a:pPr>
            <a:r>
              <a:rPr lang="en-US" sz="2925" b="1">
                <a:solidFill>
                  <a:schemeClr val="lt2"/>
                </a:solidFill>
                <a:latin typeface="Arial"/>
                <a:ea typeface="Arial"/>
                <a:cs typeface="Arial"/>
                <a:sym typeface="Arial"/>
              </a:rPr>
              <a:t>Deliberative Cycle: </a:t>
            </a:r>
          </a:p>
          <a:p>
            <a:pPr marL="0" marR="0" lvl="0" indent="0" algn="ctr" rtl="0">
              <a:spcBef>
                <a:spcPts val="0"/>
              </a:spcBef>
              <a:spcAft>
                <a:spcPts val="0"/>
              </a:spcAft>
              <a:buClr>
                <a:schemeClr val="lt2"/>
              </a:buClr>
              <a:buSzPct val="25000"/>
              <a:buFont typeface="Arial"/>
              <a:buNone/>
            </a:pPr>
            <a:r>
              <a:rPr lang="en-US" sz="2925" b="1">
                <a:solidFill>
                  <a:schemeClr val="lt2"/>
                </a:solidFill>
                <a:latin typeface="Arial"/>
                <a:ea typeface="Arial"/>
                <a:cs typeface="Arial"/>
                <a:sym typeface="Arial"/>
              </a:rPr>
              <a:t>A Process for Doing Deliberative Inquiry</a:t>
            </a:r>
          </a:p>
          <a:p>
            <a:pPr marL="0" marR="0" lvl="0" indent="0" algn="ctr" rtl="0">
              <a:spcBef>
                <a:spcPts val="0"/>
              </a:spcBef>
              <a:buClr>
                <a:schemeClr val="lt2"/>
              </a:buClr>
              <a:buSzPct val="25000"/>
              <a:buFont typeface="Arial"/>
              <a:buNone/>
            </a:pPr>
            <a:r>
              <a:rPr lang="en-US" sz="1754" b="1">
                <a:solidFill>
                  <a:schemeClr val="lt2"/>
                </a:solidFill>
                <a:latin typeface="Arial"/>
                <a:ea typeface="Arial"/>
                <a:cs typeface="Arial"/>
                <a:sym typeface="Arial"/>
              </a:rPr>
              <a:t>(Carcasson &amp; Sprain, 2016)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443343" y="665975"/>
            <a:ext cx="8700654" cy="4599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5400" b="1" i="0" u="none" strike="noStrike" cap="none">
                <a:solidFill>
                  <a:srgbClr val="39C0BA"/>
                </a:solidFill>
                <a:latin typeface="Quicksand"/>
                <a:ea typeface="Quicksand"/>
                <a:cs typeface="Quicksand"/>
                <a:sym typeface="Quicksand"/>
              </a:rPr>
              <a:t>Deliberative Issue Analysis</a:t>
            </a:r>
          </a:p>
        </p:txBody>
      </p:sp>
      <p:sp>
        <p:nvSpPr>
          <p:cNvPr id="293" name="Shape 293"/>
          <p:cNvSpPr txBox="1">
            <a:spLocks noGrp="1"/>
          </p:cNvSpPr>
          <p:nvPr>
            <p:ph type="body" idx="1"/>
          </p:nvPr>
        </p:nvSpPr>
        <p:spPr>
          <a:xfrm>
            <a:off x="1165496" y="1600200"/>
            <a:ext cx="6858000" cy="4967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100000"/>
              <a:buFont typeface="Quicksand"/>
              <a:buChar char="◦"/>
            </a:pPr>
            <a:r>
              <a:rPr lang="en-US" sz="3000" b="0" i="0" u="none" strike="noStrike" cap="none">
                <a:solidFill>
                  <a:srgbClr val="F3F3F3"/>
                </a:solidFill>
                <a:latin typeface="Quicksand"/>
                <a:ea typeface="Quicksand"/>
                <a:cs typeface="Quicksand"/>
                <a:sym typeface="Quicksand"/>
              </a:rPr>
              <a:t> </a:t>
            </a:r>
            <a:r>
              <a:rPr lang="en-US" sz="3000" b="1" i="0" u="none" strike="noStrike" cap="none">
                <a:solidFill>
                  <a:srgbClr val="F3F3F3"/>
                </a:solidFill>
                <a:latin typeface="Quicksand"/>
                <a:ea typeface="Quicksand"/>
                <a:cs typeface="Quicksand"/>
                <a:sym typeface="Quicksand"/>
              </a:rPr>
              <a:t>Stakeholder analysis</a:t>
            </a:r>
            <a:r>
              <a:rPr lang="en-US" sz="3000" b="0" i="0" u="none" strike="noStrike" cap="none">
                <a:solidFill>
                  <a:srgbClr val="F3F3F3"/>
                </a:solidFill>
                <a:latin typeface="Quicksand"/>
                <a:ea typeface="Quicksand"/>
                <a:cs typeface="Quicksand"/>
                <a:sym typeface="Quicksand"/>
              </a:rPr>
              <a:t>: anyone who can affect or be affected by the problem or its resolution; “Holders” based on rights, spatial location, knowledge, share, interest, status (Schmitter)</a:t>
            </a:r>
          </a:p>
          <a:p>
            <a:pPr marL="0" marR="0" lvl="0" indent="0" algn="l" rtl="0">
              <a:lnSpc>
                <a:spcPct val="100000"/>
              </a:lnSpc>
              <a:spcBef>
                <a:spcPts val="600"/>
              </a:spcBef>
              <a:spcAft>
                <a:spcPts val="0"/>
              </a:spcAft>
              <a:buClr>
                <a:srgbClr val="F3F3F3"/>
              </a:buClr>
              <a:buSzPct val="100000"/>
              <a:buFont typeface="Quicksand"/>
              <a:buChar char="◦"/>
            </a:pPr>
            <a:r>
              <a:rPr lang="en-US" sz="3000" b="0" i="0" u="none" strike="noStrike" cap="none">
                <a:solidFill>
                  <a:srgbClr val="F3F3F3"/>
                </a:solidFill>
                <a:latin typeface="Quicksand"/>
                <a:ea typeface="Quicksand"/>
                <a:cs typeface="Quicksand"/>
                <a:sym typeface="Quicksand"/>
              </a:rPr>
              <a:t> Data collection: surveys, CU Water Conflict seminar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endParaRPr sz="1800" b="0" i="0" u="none" strike="noStrike" cap="none">
              <a:solidFill>
                <a:srgbClr val="39C0BA"/>
              </a:solidFill>
              <a:latin typeface="Quicksand"/>
              <a:ea typeface="Quicksand"/>
              <a:cs typeface="Quicksand"/>
              <a:sym typeface="Quicksand"/>
            </a:endParaRPr>
          </a:p>
        </p:txBody>
      </p:sp>
      <p:pic>
        <p:nvPicPr>
          <p:cNvPr id="300" name="Shape 300"/>
          <p:cNvPicPr preferRelativeResize="0">
            <a:picLocks noGrp="1"/>
          </p:cNvPicPr>
          <p:nvPr>
            <p:ph type="body" idx="1"/>
          </p:nvPr>
        </p:nvPicPr>
        <p:blipFill rotWithShape="1">
          <a:blip r:embed="rId3">
            <a:alphaModFix/>
          </a:blip>
          <a:srcRect/>
          <a:stretch/>
        </p:blipFill>
        <p:spPr>
          <a:xfrm>
            <a:off x="0" y="665975"/>
            <a:ext cx="9144000" cy="56412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5511798" y="665975"/>
            <a:ext cx="3426406" cy="4490224"/>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1800" b="0" i="0" u="none" strike="noStrike" cap="none">
                <a:solidFill>
                  <a:srgbClr val="39C0BA"/>
                </a:solidFill>
                <a:latin typeface="Quicksand"/>
                <a:ea typeface="Quicksand"/>
                <a:cs typeface="Quicksand"/>
                <a:sym typeface="Quicksand"/>
              </a:rPr>
              <a:t>Democracy Cube, Fung (2006)</a:t>
            </a:r>
          </a:p>
        </p:txBody>
      </p:sp>
      <p:pic>
        <p:nvPicPr>
          <p:cNvPr id="306" name="Shape 306"/>
          <p:cNvPicPr preferRelativeResize="0">
            <a:picLocks noGrp="1"/>
          </p:cNvPicPr>
          <p:nvPr>
            <p:ph type="body" idx="1"/>
          </p:nvPr>
        </p:nvPicPr>
        <p:blipFill rotWithShape="1">
          <a:blip r:embed="rId3">
            <a:alphaModFix/>
          </a:blip>
          <a:srcRect/>
          <a:stretch/>
        </p:blipFill>
        <p:spPr>
          <a:xfrm>
            <a:off x="301623" y="1380566"/>
            <a:ext cx="8636582" cy="3337087"/>
          </a:xfrm>
          <a:prstGeom prst="rect">
            <a:avLst/>
          </a:prstGeom>
          <a:noFill/>
          <a:ln>
            <a:noFill/>
          </a:ln>
        </p:spPr>
      </p:pic>
      <p:sp>
        <p:nvSpPr>
          <p:cNvPr id="307" name="Shape 307"/>
          <p:cNvSpPr/>
          <p:nvPr/>
        </p:nvSpPr>
        <p:spPr>
          <a:xfrm>
            <a:off x="840762" y="296640"/>
            <a:ext cx="4158511"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6000" b="1">
                <a:solidFill>
                  <a:schemeClr val="accent4"/>
                </a:solidFill>
                <a:latin typeface="Arial"/>
                <a:ea typeface="Arial"/>
                <a:cs typeface="Arial"/>
                <a:sym typeface="Arial"/>
              </a:rPr>
              <a:t>Convening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ctrTitle"/>
          </p:nvPr>
        </p:nvSpPr>
        <p:spPr>
          <a:xfrm>
            <a:off x="1143000" y="28208"/>
            <a:ext cx="6858000" cy="238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6000" b="0" i="0" u="none" strike="noStrike" cap="none">
                <a:solidFill>
                  <a:srgbClr val="39C0BA"/>
                </a:solidFill>
                <a:latin typeface="Quicksand"/>
                <a:ea typeface="Quicksand"/>
                <a:cs typeface="Quicksand"/>
                <a:sym typeface="Quicksand"/>
              </a:rPr>
              <a:t/>
            </a:r>
            <a:br>
              <a:rPr lang="en-US" sz="6000" b="0" i="0" u="none" strike="noStrike" cap="none">
                <a:solidFill>
                  <a:srgbClr val="39C0BA"/>
                </a:solidFill>
                <a:latin typeface="Quicksand"/>
                <a:ea typeface="Quicksand"/>
                <a:cs typeface="Quicksand"/>
                <a:sym typeface="Quicksand"/>
              </a:rPr>
            </a:br>
            <a:endParaRPr lang="en-US" sz="6000" b="0" i="0" u="none" strike="noStrike" cap="none">
              <a:solidFill>
                <a:srgbClr val="39C0BA"/>
              </a:solidFill>
              <a:latin typeface="Quicksand"/>
              <a:ea typeface="Quicksand"/>
              <a:cs typeface="Quicksand"/>
              <a:sym typeface="Quicksand"/>
            </a:endParaRPr>
          </a:p>
        </p:txBody>
      </p:sp>
      <p:sp>
        <p:nvSpPr>
          <p:cNvPr id="164" name="Shape 164"/>
          <p:cNvSpPr txBox="1">
            <a:spLocks noGrp="1"/>
          </p:cNvSpPr>
          <p:nvPr>
            <p:ph type="subTitle" idx="1"/>
          </p:nvPr>
        </p:nvSpPr>
        <p:spPr>
          <a:xfrm>
            <a:off x="0" y="159017"/>
            <a:ext cx="9144000" cy="5740002"/>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Quicksand"/>
              <a:buNone/>
            </a:pPr>
            <a:r>
              <a:rPr lang="en-US" sz="4400" b="0" i="0" u="none" strike="noStrike" cap="none">
                <a:solidFill>
                  <a:srgbClr val="8BAB42"/>
                </a:solidFill>
                <a:latin typeface="Quicksand"/>
                <a:ea typeface="Quicksand"/>
                <a:cs typeface="Quicksand"/>
                <a:sym typeface="Quicksand"/>
              </a:rPr>
              <a:t>OVERVIEW</a:t>
            </a:r>
            <a:br>
              <a:rPr lang="en-US" sz="4400" b="0" i="0" u="none" strike="noStrike" cap="none">
                <a:solidFill>
                  <a:srgbClr val="8BAB42"/>
                </a:solidFill>
                <a:latin typeface="Quicksand"/>
                <a:ea typeface="Quicksand"/>
                <a:cs typeface="Quicksand"/>
                <a:sym typeface="Quicksand"/>
              </a:rPr>
            </a:br>
            <a:endParaRPr lang="en-US" sz="4400" b="0" i="0" u="none" strike="noStrike" cap="none">
              <a:solidFill>
                <a:srgbClr val="8BAB42"/>
              </a:solidFill>
              <a:latin typeface="Quicksand"/>
              <a:ea typeface="Quicksand"/>
              <a:cs typeface="Quicksand"/>
              <a:sym typeface="Quicksand"/>
            </a:endParaRPr>
          </a:p>
          <a:p>
            <a:pPr marL="0" marR="0" lvl="0" indent="0" algn="l" rtl="0">
              <a:lnSpc>
                <a:spcPct val="100000"/>
              </a:lnSpc>
              <a:spcBef>
                <a:spcPts val="600"/>
              </a:spcBef>
              <a:spcAft>
                <a:spcPts val="0"/>
              </a:spcAft>
              <a:buClr>
                <a:srgbClr val="F3F3F3"/>
              </a:buClr>
              <a:buSzPct val="25000"/>
              <a:buFont typeface="Quicksand"/>
              <a:buNone/>
            </a:pPr>
            <a:r>
              <a:rPr lang="en-US" sz="3200" b="0" i="0" u="none" strike="noStrike" cap="none">
                <a:solidFill>
                  <a:srgbClr val="57A7B5"/>
                </a:solidFill>
                <a:latin typeface="Quicksand"/>
                <a:ea typeface="Quicksand"/>
                <a:cs typeface="Quicksand"/>
                <a:sym typeface="Quicksand"/>
              </a:rPr>
              <a:t>PUBLIC LECTURE </a:t>
            </a:r>
            <a:r>
              <a:rPr lang="en-US" sz="3200" b="0" i="0" u="none" strike="noStrike" cap="none">
                <a:solidFill>
                  <a:srgbClr val="E8C588"/>
                </a:solidFill>
                <a:latin typeface="Quicksand"/>
                <a:ea typeface="Quicksand"/>
                <a:cs typeface="Quicksand"/>
                <a:sym typeface="Quicksand"/>
              </a:rPr>
              <a:t>(4-5PM)</a:t>
            </a:r>
          </a:p>
          <a:p>
            <a:pPr marL="0" marR="0" lvl="0" indent="0" algn="l" rtl="0">
              <a:lnSpc>
                <a:spcPct val="100000"/>
              </a:lnSpc>
              <a:spcBef>
                <a:spcPts val="600"/>
              </a:spcBef>
              <a:spcAft>
                <a:spcPts val="0"/>
              </a:spcAft>
              <a:buClr>
                <a:srgbClr val="F3F3F3"/>
              </a:buClr>
              <a:buSzPct val="25000"/>
              <a:buFont typeface="Quicksand"/>
              <a:buNone/>
            </a:pPr>
            <a:endParaRPr sz="3200" b="0" i="0" u="none" strike="noStrike" cap="none">
              <a:solidFill>
                <a:srgbClr val="E8C588"/>
              </a:solidFill>
              <a:latin typeface="Quicksand"/>
              <a:ea typeface="Quicksand"/>
              <a:cs typeface="Quicksand"/>
              <a:sym typeface="Quicksand"/>
            </a:endParaRPr>
          </a:p>
          <a:p>
            <a:pPr marL="0" marR="0" lvl="0" indent="0" algn="l" rtl="0">
              <a:lnSpc>
                <a:spcPct val="100000"/>
              </a:lnSpc>
              <a:spcBef>
                <a:spcPts val="600"/>
              </a:spcBef>
              <a:spcAft>
                <a:spcPts val="0"/>
              </a:spcAft>
              <a:buClr>
                <a:srgbClr val="F3F3F3"/>
              </a:buClr>
              <a:buSzPct val="25000"/>
              <a:buFont typeface="Quicksand"/>
              <a:buNone/>
            </a:pPr>
            <a:r>
              <a:rPr lang="en-US" sz="3200" b="0" i="0" u="none" strike="noStrike" cap="none">
                <a:solidFill>
                  <a:srgbClr val="57A7B5"/>
                </a:solidFill>
                <a:latin typeface="Quicksand"/>
                <a:ea typeface="Quicksand"/>
                <a:cs typeface="Quicksand"/>
                <a:sym typeface="Quicksand"/>
              </a:rPr>
              <a:t>DINNER</a:t>
            </a:r>
            <a:r>
              <a:rPr lang="en-US" sz="3200" b="0" i="0" u="none" strike="noStrike" cap="none">
                <a:solidFill>
                  <a:srgbClr val="E8C588"/>
                </a:solidFill>
                <a:latin typeface="Quicksand"/>
                <a:ea typeface="Quicksand"/>
                <a:cs typeface="Quicksand"/>
                <a:sym typeface="Quicksand"/>
              </a:rPr>
              <a:t> (5:30-6PM)</a:t>
            </a:r>
            <a:br>
              <a:rPr lang="en-US" sz="3200" b="0" i="0" u="none" strike="noStrike" cap="none">
                <a:solidFill>
                  <a:srgbClr val="E8C588"/>
                </a:solidFill>
                <a:latin typeface="Quicksand"/>
                <a:ea typeface="Quicksand"/>
                <a:cs typeface="Quicksand"/>
                <a:sym typeface="Quicksand"/>
              </a:rPr>
            </a:br>
            <a:endParaRPr lang="en-US" sz="3200" b="0" i="0" u="none" strike="noStrike" cap="none">
              <a:solidFill>
                <a:srgbClr val="E8C588"/>
              </a:solidFill>
              <a:latin typeface="Quicksand"/>
              <a:ea typeface="Quicksand"/>
              <a:cs typeface="Quicksand"/>
              <a:sym typeface="Quicksand"/>
            </a:endParaRPr>
          </a:p>
          <a:p>
            <a:pPr marL="0" marR="0" lvl="0" indent="0" algn="l" rtl="0">
              <a:lnSpc>
                <a:spcPct val="100000"/>
              </a:lnSpc>
              <a:spcBef>
                <a:spcPts val="600"/>
              </a:spcBef>
              <a:spcAft>
                <a:spcPts val="0"/>
              </a:spcAft>
              <a:buClr>
                <a:srgbClr val="F3F3F3"/>
              </a:buClr>
              <a:buSzPct val="25000"/>
              <a:buFont typeface="Quicksand"/>
              <a:buNone/>
            </a:pPr>
            <a:r>
              <a:rPr lang="en-US" sz="3200" b="0" i="0" u="none" strike="noStrike" cap="none">
                <a:solidFill>
                  <a:schemeClr val="accent4"/>
                </a:solidFill>
                <a:latin typeface="Quicksand"/>
                <a:ea typeface="Quicksand"/>
                <a:cs typeface="Quicksand"/>
                <a:sym typeface="Quicksand"/>
              </a:rPr>
              <a:t>PRAXIS WORKSHOP: </a:t>
            </a:r>
          </a:p>
          <a:p>
            <a:pPr marL="0" marR="0" lvl="0" indent="0" algn="l" rtl="0">
              <a:lnSpc>
                <a:spcPct val="100000"/>
              </a:lnSpc>
              <a:spcBef>
                <a:spcPts val="600"/>
              </a:spcBef>
              <a:spcAft>
                <a:spcPts val="0"/>
              </a:spcAft>
              <a:buClr>
                <a:srgbClr val="F3F3F3"/>
              </a:buClr>
              <a:buSzPct val="25000"/>
              <a:buFont typeface="Quicksand"/>
              <a:buNone/>
            </a:pPr>
            <a:r>
              <a:rPr lang="en-US" sz="3200" b="0" i="0" u="none" strike="noStrike" cap="none">
                <a:solidFill>
                  <a:schemeClr val="accent4"/>
                </a:solidFill>
                <a:latin typeface="Quicksand"/>
                <a:ea typeface="Quicksand"/>
                <a:cs typeface="Quicksand"/>
                <a:sym typeface="Quicksand"/>
              </a:rPr>
              <a:t>ENGAGEMENT THEORY IN PRACTICE </a:t>
            </a:r>
            <a:r>
              <a:rPr lang="en-US" sz="3200" b="0" i="0" u="none" strike="noStrike" cap="none">
                <a:solidFill>
                  <a:srgbClr val="E8C588"/>
                </a:solidFill>
                <a:latin typeface="Quicksand"/>
                <a:ea typeface="Quicksand"/>
                <a:cs typeface="Quicksand"/>
                <a:sym typeface="Quicksand"/>
              </a:rPr>
              <a:t>(6-8:30PM)</a:t>
            </a:r>
            <a:br>
              <a:rPr lang="en-US" sz="3200" b="0" i="0" u="none" strike="noStrike" cap="none">
                <a:solidFill>
                  <a:srgbClr val="E8C588"/>
                </a:solidFill>
                <a:latin typeface="Quicksand"/>
                <a:ea typeface="Quicksand"/>
                <a:cs typeface="Quicksand"/>
                <a:sym typeface="Quicksand"/>
              </a:rPr>
            </a:br>
            <a:endParaRPr lang="en-US" sz="3200" b="0" i="0" u="none" strike="noStrike" cap="none">
              <a:solidFill>
                <a:srgbClr val="E8C588"/>
              </a:solidFill>
              <a:latin typeface="Quicksand"/>
              <a:ea typeface="Quicksand"/>
              <a:cs typeface="Quicksand"/>
              <a:sym typeface="Quicksand"/>
            </a:endParaRPr>
          </a:p>
        </p:txBody>
      </p:sp>
      <p:pic>
        <p:nvPicPr>
          <p:cNvPr id="165" name="Shape 165" descr="Boulder Talks_Mark.png"/>
          <p:cNvPicPr preferRelativeResize="0"/>
          <p:nvPr/>
        </p:nvPicPr>
        <p:blipFill rotWithShape="1">
          <a:blip r:embed="rId3">
            <a:alphaModFix/>
          </a:blip>
          <a:srcRect/>
          <a:stretch/>
        </p:blipFill>
        <p:spPr>
          <a:xfrm>
            <a:off x="7215675" y="176583"/>
            <a:ext cx="1792964" cy="26827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327023" y="665975"/>
            <a:ext cx="8700081" cy="4599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4000" b="0" i="0" u="none" strike="noStrike" cap="none">
                <a:solidFill>
                  <a:srgbClr val="39C0BA"/>
                </a:solidFill>
                <a:latin typeface="Quicksand"/>
                <a:ea typeface="Quicksand"/>
                <a:cs typeface="Quicksand"/>
                <a:sym typeface="Quicksand"/>
              </a:rPr>
              <a:t>Facilitating Interactive Communication</a:t>
            </a:r>
          </a:p>
        </p:txBody>
      </p:sp>
      <p:pic>
        <p:nvPicPr>
          <p:cNvPr id="313" name="Shape 313"/>
          <p:cNvPicPr preferRelativeResize="0">
            <a:picLocks noGrp="1"/>
          </p:cNvPicPr>
          <p:nvPr>
            <p:ph type="body" idx="1"/>
          </p:nvPr>
        </p:nvPicPr>
        <p:blipFill rotWithShape="1">
          <a:blip r:embed="rId3">
            <a:alphaModFix/>
          </a:blip>
          <a:srcRect/>
          <a:stretch/>
        </p:blipFill>
        <p:spPr>
          <a:xfrm>
            <a:off x="327025" y="1547011"/>
            <a:ext cx="8441639" cy="3431388"/>
          </a:xfrm>
          <a:prstGeom prst="rect">
            <a:avLst/>
          </a:prstGeom>
          <a:noFill/>
          <a:ln>
            <a:noFill/>
          </a:ln>
        </p:spPr>
      </p:pic>
      <p:sp>
        <p:nvSpPr>
          <p:cNvPr id="314" name="Shape 314"/>
          <p:cNvSpPr txBox="1"/>
          <p:nvPr/>
        </p:nvSpPr>
        <p:spPr>
          <a:xfrm>
            <a:off x="5600698" y="1017591"/>
            <a:ext cx="3426406" cy="4490224"/>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1800" b="0" i="0" u="none" strike="noStrike" cap="none">
                <a:solidFill>
                  <a:srgbClr val="39C0BA"/>
                </a:solidFill>
                <a:latin typeface="Quicksand"/>
                <a:ea typeface="Quicksand"/>
                <a:cs typeface="Quicksand"/>
                <a:sym typeface="Quicksand"/>
              </a:rPr>
              <a:t>Democracy Cube, Fung (2006)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endParaRPr sz="1800" b="0" i="0" u="none" strike="noStrike" cap="none">
              <a:solidFill>
                <a:srgbClr val="39C0BA"/>
              </a:solidFill>
              <a:latin typeface="Quicksand"/>
              <a:ea typeface="Quicksand"/>
              <a:cs typeface="Quicksand"/>
              <a:sym typeface="Quicksand"/>
            </a:endParaRPr>
          </a:p>
        </p:txBody>
      </p:sp>
      <p:pic>
        <p:nvPicPr>
          <p:cNvPr id="320" name="Shape 320"/>
          <p:cNvPicPr preferRelativeResize="0">
            <a:picLocks noGrp="1"/>
          </p:cNvPicPr>
          <p:nvPr>
            <p:ph type="body" idx="1"/>
          </p:nvPr>
        </p:nvPicPr>
        <p:blipFill rotWithShape="1">
          <a:blip r:embed="rId3">
            <a:alphaModFix/>
          </a:blip>
          <a:srcRect/>
          <a:stretch/>
        </p:blipFill>
        <p:spPr>
          <a:xfrm>
            <a:off x="164171" y="139698"/>
            <a:ext cx="8675027" cy="660575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1165475" y="665975"/>
            <a:ext cx="6858000" cy="4599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endParaRPr sz="1800" b="0" i="0" u="none" strike="noStrike" cap="none">
              <a:solidFill>
                <a:srgbClr val="39C0BA"/>
              </a:solidFill>
              <a:latin typeface="Quicksand"/>
              <a:ea typeface="Quicksand"/>
              <a:cs typeface="Quicksand"/>
              <a:sym typeface="Quicksand"/>
            </a:endParaRPr>
          </a:p>
        </p:txBody>
      </p:sp>
      <p:pic>
        <p:nvPicPr>
          <p:cNvPr id="326" name="Shape 326"/>
          <p:cNvPicPr preferRelativeResize="0">
            <a:picLocks noGrp="1"/>
          </p:cNvPicPr>
          <p:nvPr>
            <p:ph type="body" idx="1"/>
          </p:nvPr>
        </p:nvPicPr>
        <p:blipFill rotWithShape="1">
          <a:blip r:embed="rId3">
            <a:alphaModFix/>
          </a:blip>
          <a:srcRect/>
          <a:stretch/>
        </p:blipFill>
        <p:spPr>
          <a:xfrm>
            <a:off x="352425" y="1390421"/>
            <a:ext cx="8430594" cy="3156177"/>
          </a:xfrm>
          <a:prstGeom prst="rect">
            <a:avLst/>
          </a:prstGeom>
          <a:noFill/>
          <a:ln>
            <a:noFill/>
          </a:ln>
        </p:spPr>
      </p:pic>
      <p:sp>
        <p:nvSpPr>
          <p:cNvPr id="327" name="Shape 327"/>
          <p:cNvSpPr txBox="1"/>
          <p:nvPr/>
        </p:nvSpPr>
        <p:spPr>
          <a:xfrm>
            <a:off x="5511798" y="665975"/>
            <a:ext cx="3426406" cy="4490224"/>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1800" b="0" i="0" u="none" strike="noStrike" cap="none">
                <a:solidFill>
                  <a:srgbClr val="39C0BA"/>
                </a:solidFill>
                <a:latin typeface="Quicksand"/>
                <a:ea typeface="Quicksand"/>
                <a:cs typeface="Quicksand"/>
                <a:sym typeface="Quicksand"/>
              </a:rPr>
              <a:t>Democracy Cube, Fung (2006)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1165475" y="665974"/>
            <a:ext cx="6858000" cy="934225"/>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6000" b="1" i="0" u="none" strike="noStrike" cap="none">
                <a:solidFill>
                  <a:srgbClr val="39C0BA"/>
                </a:solidFill>
                <a:latin typeface="Quicksand"/>
                <a:ea typeface="Quicksand"/>
                <a:cs typeface="Quicksand"/>
                <a:sym typeface="Quicksand"/>
              </a:rPr>
              <a:t>Reporting</a:t>
            </a:r>
          </a:p>
        </p:txBody>
      </p:sp>
      <p:sp>
        <p:nvSpPr>
          <p:cNvPr id="334" name="Shape 334"/>
          <p:cNvSpPr txBox="1">
            <a:spLocks noGrp="1"/>
          </p:cNvSpPr>
          <p:nvPr>
            <p:ph type="body" idx="1"/>
          </p:nvPr>
        </p:nvSpPr>
        <p:spPr>
          <a:xfrm>
            <a:off x="1165496" y="1600200"/>
            <a:ext cx="6858000" cy="4967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Quicksand"/>
              <a:buNone/>
            </a:pPr>
            <a:r>
              <a:rPr lang="en-US" sz="3000" b="1" i="0" u="none" strike="noStrike" cap="none">
                <a:solidFill>
                  <a:srgbClr val="F3F3F3"/>
                </a:solidFill>
                <a:latin typeface="Quicksand"/>
                <a:ea typeface="Quicksand"/>
                <a:cs typeface="Quicksand"/>
                <a:sym typeface="Quicksand"/>
              </a:rPr>
              <a:t>Storage projects</a:t>
            </a:r>
            <a:r>
              <a:rPr lang="en-US" sz="3000" b="0" i="0" u="none" strike="noStrike" cap="none">
                <a:solidFill>
                  <a:srgbClr val="F3F3F3"/>
                </a:solidFill>
                <a:latin typeface="Quicksand"/>
                <a:ea typeface="Quicksand"/>
                <a:cs typeface="Quicksand"/>
                <a:sym typeface="Quicksand"/>
              </a:rPr>
              <a:t>: environmental impacts of water projects call for creative solutions currently unknown</a:t>
            </a:r>
          </a:p>
          <a:p>
            <a:pPr marL="0" marR="0" lvl="0" indent="0" algn="l" rtl="0">
              <a:lnSpc>
                <a:spcPct val="100000"/>
              </a:lnSpc>
              <a:spcBef>
                <a:spcPts val="600"/>
              </a:spcBef>
              <a:spcAft>
                <a:spcPts val="0"/>
              </a:spcAft>
              <a:buClr>
                <a:srgbClr val="F3F3F3"/>
              </a:buClr>
              <a:buSzPct val="25000"/>
              <a:buFont typeface="Quicksand"/>
              <a:buNone/>
            </a:pPr>
            <a:endParaRPr sz="3000" b="1" i="0" u="none" strike="noStrike" cap="none">
              <a:solidFill>
                <a:srgbClr val="F3F3F3"/>
              </a:solidFill>
              <a:latin typeface="Quicksand"/>
              <a:ea typeface="Quicksand"/>
              <a:cs typeface="Quicksand"/>
              <a:sym typeface="Quicksand"/>
            </a:endParaRPr>
          </a:p>
          <a:p>
            <a:pPr marL="0" marR="0" lvl="0" indent="0" algn="l" rtl="0">
              <a:lnSpc>
                <a:spcPct val="100000"/>
              </a:lnSpc>
              <a:spcBef>
                <a:spcPts val="600"/>
              </a:spcBef>
              <a:spcAft>
                <a:spcPts val="0"/>
              </a:spcAft>
              <a:buClr>
                <a:srgbClr val="F3F3F3"/>
              </a:buClr>
              <a:buSzPct val="25000"/>
              <a:buFont typeface="Quicksand"/>
              <a:buNone/>
            </a:pPr>
            <a:r>
              <a:rPr lang="en-US" sz="3000" b="1" i="0" u="none" strike="noStrike" cap="none">
                <a:solidFill>
                  <a:srgbClr val="F3F3F3"/>
                </a:solidFill>
                <a:latin typeface="Quicksand"/>
                <a:ea typeface="Quicksand"/>
                <a:cs typeface="Quicksand"/>
                <a:sym typeface="Quicksand"/>
              </a:rPr>
              <a:t>Agricultural conservation and transfer</a:t>
            </a:r>
            <a:r>
              <a:rPr lang="en-US" sz="3000" b="0" i="0" u="none" strike="noStrike" cap="none">
                <a:solidFill>
                  <a:srgbClr val="F3F3F3"/>
                </a:solidFill>
                <a:latin typeface="Quicksand"/>
                <a:ea typeface="Quicksand"/>
                <a:cs typeface="Quicksand"/>
                <a:sym typeface="Quicksand"/>
              </a:rPr>
              <a:t>: general support for agriculture; is there room for flexible innovation—transfer without drying farms completely?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628650" y="292101"/>
            <a:ext cx="7372349" cy="984607"/>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6000" b="1" i="0" u="none" strike="noStrike" cap="none">
                <a:solidFill>
                  <a:srgbClr val="39C0BA"/>
                </a:solidFill>
                <a:latin typeface="Quicksand"/>
                <a:ea typeface="Quicksand"/>
                <a:cs typeface="Quicksand"/>
                <a:sym typeface="Quicksand"/>
              </a:rPr>
              <a:t>Action</a:t>
            </a:r>
          </a:p>
        </p:txBody>
      </p:sp>
      <p:sp>
        <p:nvSpPr>
          <p:cNvPr id="341" name="Shape 341"/>
          <p:cNvSpPr txBox="1">
            <a:spLocks noGrp="1"/>
          </p:cNvSpPr>
          <p:nvPr>
            <p:ph type="body" idx="1"/>
          </p:nvPr>
        </p:nvSpPr>
        <p:spPr>
          <a:xfrm>
            <a:off x="1165496" y="1600200"/>
            <a:ext cx="6858000" cy="4967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Quicksand"/>
              <a:buNone/>
            </a:pPr>
            <a:r>
              <a:rPr lang="en-US" sz="3000" b="1" i="0" u="none" strike="noStrike" cap="none">
                <a:solidFill>
                  <a:srgbClr val="F3F3F3"/>
                </a:solidFill>
                <a:latin typeface="Quicksand"/>
                <a:ea typeface="Quicksand"/>
                <a:cs typeface="Quicksand"/>
                <a:sym typeface="Quicksand"/>
              </a:rPr>
              <a:t>Improving the flows while protecting water rights</a:t>
            </a:r>
          </a:p>
          <a:p>
            <a:pPr marL="0" marR="0" lvl="0" indent="0" algn="l" rtl="0">
              <a:lnSpc>
                <a:spcPct val="100000"/>
              </a:lnSpc>
              <a:spcBef>
                <a:spcPts val="600"/>
              </a:spcBef>
              <a:spcAft>
                <a:spcPts val="0"/>
              </a:spcAft>
              <a:buClr>
                <a:srgbClr val="F3F3F3"/>
              </a:buClr>
              <a:buSzPct val="100000"/>
              <a:buFont typeface="Quicksand"/>
              <a:buChar char="-"/>
            </a:pPr>
            <a:r>
              <a:rPr lang="en-US" sz="3000" b="0" i="0" u="none" strike="noStrike" cap="none">
                <a:solidFill>
                  <a:srgbClr val="F3F3F3"/>
                </a:solidFill>
                <a:latin typeface="Quicksand"/>
                <a:ea typeface="Quicksand"/>
                <a:cs typeface="Quicksand"/>
                <a:sym typeface="Quicksand"/>
              </a:rPr>
              <a:t>Instream flow designation for Poudre</a:t>
            </a:r>
          </a:p>
          <a:p>
            <a:pPr marL="0" marR="0" lvl="0" indent="0" algn="l" rtl="0">
              <a:lnSpc>
                <a:spcPct val="100000"/>
              </a:lnSpc>
              <a:spcBef>
                <a:spcPts val="600"/>
              </a:spcBef>
              <a:spcAft>
                <a:spcPts val="0"/>
              </a:spcAft>
              <a:buClr>
                <a:srgbClr val="F3F3F3"/>
              </a:buClr>
              <a:buSzPct val="100000"/>
              <a:buFont typeface="Quicksand"/>
              <a:buChar char="-"/>
            </a:pPr>
            <a:r>
              <a:rPr lang="en-US" sz="3000" b="0" i="0" u="none" strike="noStrike" cap="none">
                <a:solidFill>
                  <a:srgbClr val="F3F3F3"/>
                </a:solidFill>
                <a:latin typeface="Quicksand"/>
                <a:ea typeface="Quicksand"/>
                <a:cs typeface="Quicksand"/>
                <a:sym typeface="Quicksand"/>
              </a:rPr>
              <a:t>Regional conveyance cooperation</a:t>
            </a:r>
          </a:p>
          <a:p>
            <a:pPr marL="0" marR="0" lvl="0" indent="0" algn="l" rtl="0">
              <a:lnSpc>
                <a:spcPct val="100000"/>
              </a:lnSpc>
              <a:spcBef>
                <a:spcPts val="600"/>
              </a:spcBef>
              <a:spcAft>
                <a:spcPts val="0"/>
              </a:spcAft>
              <a:buClr>
                <a:srgbClr val="F3F3F3"/>
              </a:buClr>
              <a:buSzPct val="100000"/>
              <a:buFont typeface="Quicksand"/>
              <a:buChar char="-"/>
            </a:pPr>
            <a:r>
              <a:rPr lang="en-US" sz="3000" b="0" i="0" u="none" strike="noStrike" cap="none">
                <a:solidFill>
                  <a:srgbClr val="F3F3F3"/>
                </a:solidFill>
                <a:latin typeface="Quicksand"/>
                <a:ea typeface="Quicksand"/>
                <a:cs typeface="Quicksand"/>
                <a:sym typeface="Quicksand"/>
              </a:rPr>
              <a:t>Flow education</a:t>
            </a:r>
          </a:p>
        </p:txBody>
      </p:sp>
      <p:pic>
        <p:nvPicPr>
          <p:cNvPr id="342" name="Shape 342"/>
          <p:cNvPicPr preferRelativeResize="0"/>
          <p:nvPr/>
        </p:nvPicPr>
        <p:blipFill rotWithShape="1">
          <a:blip r:embed="rId3">
            <a:alphaModFix/>
          </a:blip>
          <a:srcRect/>
          <a:stretch/>
        </p:blipFill>
        <p:spPr>
          <a:xfrm>
            <a:off x="628650" y="1600200"/>
            <a:ext cx="8204662" cy="593041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1165475" y="665975"/>
            <a:ext cx="6858000" cy="679746"/>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4800" b="1" i="0" u="none" strike="noStrike" cap="none">
                <a:solidFill>
                  <a:srgbClr val="39C0BA"/>
                </a:solidFill>
                <a:latin typeface="Quicksand"/>
                <a:ea typeface="Quicksand"/>
                <a:cs typeface="Quicksand"/>
                <a:sym typeface="Quicksand"/>
              </a:rPr>
              <a:t>Tales from the field</a:t>
            </a:r>
          </a:p>
        </p:txBody>
      </p:sp>
      <p:sp>
        <p:nvSpPr>
          <p:cNvPr id="349" name="Shape 349"/>
          <p:cNvSpPr txBox="1">
            <a:spLocks noGrp="1"/>
          </p:cNvSpPr>
          <p:nvPr>
            <p:ph type="body" idx="1"/>
          </p:nvPr>
        </p:nvSpPr>
        <p:spPr>
          <a:xfrm>
            <a:off x="1165496" y="1600200"/>
            <a:ext cx="6858000" cy="49677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100000"/>
              <a:buFont typeface="Quicksand"/>
              <a:buChar char="◦"/>
            </a:pPr>
            <a:r>
              <a:rPr lang="en-US" sz="3000" b="0" i="0" u="none" strike="noStrike" cap="none">
                <a:solidFill>
                  <a:srgbClr val="F3F3F3"/>
                </a:solidFill>
                <a:latin typeface="Quicksand"/>
                <a:ea typeface="Quicksand"/>
                <a:cs typeface="Quicksand"/>
                <a:sym typeface="Quicksand"/>
              </a:rPr>
              <a:t> </a:t>
            </a:r>
          </a:p>
        </p:txBody>
      </p:sp>
      <p:pic>
        <p:nvPicPr>
          <p:cNvPr id="350" name="Shape 350"/>
          <p:cNvPicPr preferRelativeResize="0"/>
          <p:nvPr/>
        </p:nvPicPr>
        <p:blipFill rotWithShape="1">
          <a:blip r:embed="rId3">
            <a:alphaModFix/>
          </a:blip>
          <a:srcRect/>
          <a:stretch/>
        </p:blipFill>
        <p:spPr>
          <a:xfrm>
            <a:off x="0" y="665975"/>
            <a:ext cx="9144000" cy="451658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Shape 355"/>
          <p:cNvSpPr txBox="1">
            <a:spLocks noGrp="1"/>
          </p:cNvSpPr>
          <p:nvPr>
            <p:ph type="title"/>
          </p:nvPr>
        </p:nvSpPr>
        <p:spPr>
          <a:xfrm>
            <a:off x="628650" y="365125"/>
            <a:ext cx="78866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Contact us</a:t>
            </a:r>
          </a:p>
        </p:txBody>
      </p:sp>
      <p:sp>
        <p:nvSpPr>
          <p:cNvPr id="356" name="Shape 356"/>
          <p:cNvSpPr txBox="1">
            <a:spLocks noGrp="1"/>
          </p:cNvSpPr>
          <p:nvPr>
            <p:ph type="body" idx="1"/>
          </p:nvPr>
        </p:nvSpPr>
        <p:spPr>
          <a:xfrm>
            <a:off x="628650" y="1825625"/>
            <a:ext cx="788669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Phaedra Pezzulo (Phaedra.Pezzullo@Colorado.EDU)</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Leah Sprain (</a:t>
            </a:r>
            <a:r>
              <a:rPr lang="en-US" sz="2800" b="0" i="0" u="sng" strike="noStrike" cap="none">
                <a:solidFill>
                  <a:schemeClr val="hlink"/>
                </a:solidFill>
                <a:latin typeface="Calibri"/>
                <a:ea typeface="Calibri"/>
                <a:cs typeface="Calibri"/>
                <a:sym typeface="Calibri"/>
                <a:hlinkClick r:id="rId3"/>
              </a:rPr>
              <a:t>leah.sprain@colorado.edu</a:t>
            </a:r>
            <a:r>
              <a:rPr lang="en-US" sz="2800" b="0" i="0" u="none" strike="noStrike" cap="none">
                <a:solidFill>
                  <a:schemeClr val="dk1"/>
                </a:solidFill>
                <a:latin typeface="Calibri"/>
                <a:ea typeface="Calibri"/>
                <a:cs typeface="Calibri"/>
                <a:sym typeface="Calibri"/>
              </a:rPr>
              <a:t>)</a:t>
            </a:r>
          </a:p>
          <a:p>
            <a:pPr marL="0" marR="0" lvl="0" indent="0" algn="l" rtl="0">
              <a:lnSpc>
                <a:spcPct val="90000"/>
              </a:lnSpc>
              <a:spcBef>
                <a:spcPts val="1000"/>
              </a:spcBef>
              <a:spcAft>
                <a:spcPts val="0"/>
              </a:spcAft>
              <a:buNone/>
            </a:pPr>
            <a:endParaRPr/>
          </a:p>
          <a:p>
            <a:pPr marL="0" marR="0" lvl="0" indent="0" algn="l" rtl="0">
              <a:lnSpc>
                <a:spcPct val="90000"/>
              </a:lnSpc>
              <a:spcBef>
                <a:spcPts val="1000"/>
              </a:spcBef>
              <a:spcAft>
                <a:spcPts val="0"/>
              </a:spcAft>
              <a:buNone/>
            </a:pPr>
            <a:r>
              <a:rPr lang="en-US"/>
              <a:t>For more on the Engaged Scientist Series</a:t>
            </a:r>
          </a:p>
          <a:p>
            <a:pPr marL="0" marR="0" lvl="0" indent="0" algn="l" rtl="0">
              <a:lnSpc>
                <a:spcPct val="90000"/>
              </a:lnSpc>
              <a:spcBef>
                <a:spcPts val="1000"/>
              </a:spcBef>
              <a:spcAft>
                <a:spcPts val="0"/>
              </a:spcAft>
              <a:buNone/>
            </a:pPr>
            <a:r>
              <a:rPr lang="en-US"/>
              <a:t>Susan Sullivan (susan.sullivan@colorado.edu)</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357" name="Shape 357"/>
          <p:cNvPicPr preferRelativeResize="0"/>
          <p:nvPr/>
        </p:nvPicPr>
        <p:blipFill rotWithShape="1">
          <a:blip r:embed="rId4">
            <a:alphaModFix/>
          </a:blip>
          <a:srcRect/>
          <a:stretch/>
        </p:blipFill>
        <p:spPr>
          <a:xfrm>
            <a:off x="1271357" y="5526957"/>
            <a:ext cx="6700837" cy="1143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6000" b="0" i="0" u="none" strike="noStrike" cap="none">
                <a:solidFill>
                  <a:srgbClr val="D1E0AF"/>
                </a:solidFill>
                <a:latin typeface="Quicksand"/>
                <a:ea typeface="Quicksand"/>
                <a:cs typeface="Quicksand"/>
                <a:sym typeface="Quicksand"/>
              </a:rPr>
              <a:t>DINNER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xfrm>
            <a:off x="628650" y="365125"/>
            <a:ext cx="78866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Dinner		</a:t>
            </a:r>
          </a:p>
        </p:txBody>
      </p:sp>
      <p:pic>
        <p:nvPicPr>
          <p:cNvPr id="368" name="Shape 368"/>
          <p:cNvPicPr preferRelativeResize="0"/>
          <p:nvPr/>
        </p:nvPicPr>
        <p:blipFill rotWithShape="1">
          <a:blip r:embed="rId3">
            <a:alphaModFix/>
          </a:blip>
          <a:srcRect/>
          <a:stretch/>
        </p:blipFill>
        <p:spPr>
          <a:xfrm>
            <a:off x="265470" y="81270"/>
            <a:ext cx="4530173" cy="6542190"/>
          </a:xfrm>
          <a:prstGeom prst="rect">
            <a:avLst/>
          </a:prstGeom>
          <a:noFill/>
          <a:ln>
            <a:noFill/>
          </a:ln>
        </p:spPr>
      </p:pic>
      <p:sp>
        <p:nvSpPr>
          <p:cNvPr id="369" name="Shape 369"/>
          <p:cNvSpPr txBox="1">
            <a:spLocks noGrp="1"/>
          </p:cNvSpPr>
          <p:nvPr>
            <p:ph type="body" idx="1"/>
          </p:nvPr>
        </p:nvSpPr>
        <p:spPr>
          <a:xfrm>
            <a:off x="5320480" y="1825625"/>
            <a:ext cx="319486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Workshop starts 6p</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Make sure you are checked in</a:t>
            </a:r>
          </a:p>
          <a:p>
            <a:pPr marL="228600" marR="0" lvl="0" indent="-228600" algn="l" rtl="0">
              <a:lnSpc>
                <a:spcPct val="90000"/>
              </a:lnSpc>
              <a:spcBef>
                <a:spcPts val="1000"/>
              </a:spcBef>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Make sure you have completed your pre-workshop survey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ctrTitle"/>
          </p:nvPr>
        </p:nvSpPr>
        <p:spPr>
          <a:xfrm>
            <a:off x="1554764" y="126702"/>
            <a:ext cx="6197757" cy="2805673"/>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Calibri"/>
              <a:buNone/>
            </a:pPr>
            <a:r>
              <a:rPr lang="en-US" sz="3600" b="1" i="0" u="none" strike="noStrike" cap="none">
                <a:solidFill>
                  <a:schemeClr val="dk1"/>
                </a:solidFill>
                <a:latin typeface="Calibri"/>
                <a:ea typeface="Calibri"/>
                <a:cs typeface="Calibri"/>
                <a:sym typeface="Calibri"/>
              </a:rPr>
              <a:t>Uses and Practices of Community Dialogue in Geosciences and Environmental Sciences</a:t>
            </a:r>
            <a:r>
              <a:rPr lang="en-US" sz="5400" b="1" i="0" u="none" strike="noStrike" cap="none">
                <a:solidFill>
                  <a:schemeClr val="dk1"/>
                </a:solidFill>
                <a:latin typeface="Calibri"/>
                <a:ea typeface="Calibri"/>
                <a:cs typeface="Calibri"/>
                <a:sym typeface="Calibri"/>
              </a:rPr>
              <a:t/>
            </a:r>
            <a:br>
              <a:rPr lang="en-US" sz="5400" b="1" i="0" u="none" strike="noStrike" cap="none">
                <a:solidFill>
                  <a:schemeClr val="dk1"/>
                </a:solidFill>
                <a:latin typeface="Calibri"/>
                <a:ea typeface="Calibri"/>
                <a:cs typeface="Calibri"/>
                <a:sym typeface="Calibri"/>
              </a:rPr>
            </a:br>
            <a:r>
              <a:rPr lang="en-US" sz="2520" b="1" i="0" u="none" strike="noStrike" cap="none">
                <a:solidFill>
                  <a:schemeClr val="dk1"/>
                </a:solidFill>
                <a:latin typeface="Calibri"/>
                <a:ea typeface="Calibri"/>
                <a:cs typeface="Calibri"/>
                <a:sym typeface="Calibri"/>
              </a:rPr>
              <a:t>January 19, 2017</a:t>
            </a:r>
            <a:r>
              <a:rPr lang="en-US" sz="1260" b="0" i="0" u="none" strike="noStrike" cap="none">
                <a:solidFill>
                  <a:schemeClr val="dk1"/>
                </a:solidFill>
                <a:latin typeface="Calibri"/>
                <a:ea typeface="Calibri"/>
                <a:cs typeface="Calibri"/>
                <a:sym typeface="Calibri"/>
              </a:rPr>
              <a:t/>
            </a:r>
            <a:br>
              <a:rPr lang="en-US" sz="1260" b="0" i="0" u="none" strike="noStrike" cap="none">
                <a:solidFill>
                  <a:schemeClr val="dk1"/>
                </a:solidFill>
                <a:latin typeface="Calibri"/>
                <a:ea typeface="Calibri"/>
                <a:cs typeface="Calibri"/>
                <a:sym typeface="Calibri"/>
              </a:rPr>
            </a:br>
            <a:r>
              <a:rPr lang="en-US" sz="1260" b="0" i="0" u="none" strike="noStrike" cap="none">
                <a:solidFill>
                  <a:schemeClr val="dk1"/>
                </a:solidFill>
                <a:latin typeface="Calibri"/>
                <a:ea typeface="Calibri"/>
                <a:cs typeface="Calibri"/>
                <a:sym typeface="Calibri"/>
              </a:rPr>
              <a:t/>
            </a:r>
            <a:br>
              <a:rPr lang="en-US" sz="1260" b="0" i="0" u="none" strike="noStrike" cap="none">
                <a:solidFill>
                  <a:schemeClr val="dk1"/>
                </a:solidFill>
                <a:latin typeface="Calibri"/>
                <a:ea typeface="Calibri"/>
                <a:cs typeface="Calibri"/>
                <a:sym typeface="Calibri"/>
              </a:rPr>
            </a:br>
            <a:r>
              <a:rPr lang="en-US" sz="2160" b="1" i="0" u="none" strike="noStrike" cap="none">
                <a:solidFill>
                  <a:schemeClr val="dk1"/>
                </a:solidFill>
                <a:latin typeface="Calibri"/>
                <a:ea typeface="Calibri"/>
                <a:cs typeface="Calibri"/>
                <a:sym typeface="Calibri"/>
              </a:rPr>
              <a:t>Phaedra Pezzullo and Leah Sprain</a:t>
            </a:r>
            <a:r>
              <a:rPr lang="en-US" sz="1620" b="1" i="0" u="none" strike="noStrike" cap="none" baseline="30000">
                <a:solidFill>
                  <a:schemeClr val="dk1"/>
                </a:solidFill>
                <a:latin typeface="Calibri"/>
                <a:ea typeface="Calibri"/>
                <a:cs typeface="Calibri"/>
                <a:sym typeface="Calibri"/>
              </a:rPr>
              <a:t/>
            </a:r>
            <a:br>
              <a:rPr lang="en-US" sz="1620" b="1" i="0" u="none" strike="noStrike" cap="none" baseline="30000">
                <a:solidFill>
                  <a:schemeClr val="dk1"/>
                </a:solidFill>
                <a:latin typeface="Calibri"/>
                <a:ea typeface="Calibri"/>
                <a:cs typeface="Calibri"/>
                <a:sym typeface="Calibri"/>
              </a:rPr>
            </a:br>
            <a:r>
              <a:rPr lang="en-US" sz="1620" b="1" i="0" u="none" strike="noStrike" cap="none" baseline="30000">
                <a:solidFill>
                  <a:schemeClr val="dk1"/>
                </a:solidFill>
                <a:latin typeface="Calibri"/>
                <a:ea typeface="Calibri"/>
                <a:cs typeface="Calibri"/>
                <a:sym typeface="Calibri"/>
              </a:rPr>
              <a:t/>
            </a:r>
            <a:br>
              <a:rPr lang="en-US" sz="1620" b="1" i="0" u="none" strike="noStrike" cap="none" baseline="30000">
                <a:solidFill>
                  <a:schemeClr val="dk1"/>
                </a:solidFill>
                <a:latin typeface="Calibri"/>
                <a:ea typeface="Calibri"/>
                <a:cs typeface="Calibri"/>
                <a:sym typeface="Calibri"/>
              </a:rPr>
            </a:br>
            <a:r>
              <a:rPr lang="en-US" sz="1620" b="1" i="0" u="none" strike="noStrike" cap="none">
                <a:solidFill>
                  <a:schemeClr val="dk1"/>
                </a:solidFill>
                <a:latin typeface="Calibri"/>
                <a:ea typeface="Calibri"/>
                <a:cs typeface="Calibri"/>
                <a:sym typeface="Calibri"/>
              </a:rPr>
              <a:t>Boulder Talks, Department of Communications, University of Colorado Boulder</a:t>
            </a:r>
          </a:p>
        </p:txBody>
      </p:sp>
      <p:sp>
        <p:nvSpPr>
          <p:cNvPr id="375" name="Shape 375"/>
          <p:cNvSpPr/>
          <p:nvPr/>
        </p:nvSpPr>
        <p:spPr>
          <a:xfrm>
            <a:off x="160446" y="6211669"/>
            <a:ext cx="8983553"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a:solidFill>
                  <a:srgbClr val="101077"/>
                </a:solidFill>
                <a:latin typeface="Calibri"/>
                <a:ea typeface="Calibri"/>
                <a:cs typeface="Calibri"/>
                <a:sym typeface="Calibri"/>
              </a:rPr>
              <a:t>The Engaged Scientist Series is hosted by the new Albert A. Bartlett Center for Science Communication, CIRES Education and Outreach, INSTAAR, and the Office for Outreach and Engagement (OOE). Funding is provided from OOE.</a:t>
            </a:r>
          </a:p>
        </p:txBody>
      </p:sp>
      <p:pic>
        <p:nvPicPr>
          <p:cNvPr id="376" name="Shape 376"/>
          <p:cNvPicPr preferRelativeResize="0"/>
          <p:nvPr/>
        </p:nvPicPr>
        <p:blipFill rotWithShape="1">
          <a:blip r:embed="rId3">
            <a:alphaModFix/>
          </a:blip>
          <a:srcRect/>
          <a:stretch/>
        </p:blipFill>
        <p:spPr>
          <a:xfrm>
            <a:off x="1525385" y="3133743"/>
            <a:ext cx="6416928" cy="27188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subTitle" idx="1"/>
          </p:nvPr>
        </p:nvSpPr>
        <p:spPr>
          <a:xfrm>
            <a:off x="0" y="0"/>
            <a:ext cx="9144000" cy="16557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3F3F3"/>
              </a:buClr>
              <a:buSzPct val="25000"/>
              <a:buFont typeface="Quicksand"/>
              <a:buNone/>
            </a:pPr>
            <a:r>
              <a:rPr lang="en-US" sz="3200" b="0" i="1" u="none" strike="noStrike" cap="none">
                <a:solidFill>
                  <a:srgbClr val="57A7B5"/>
                </a:solidFill>
                <a:latin typeface="Quicksand"/>
                <a:ea typeface="Quicksand"/>
                <a:cs typeface="Quicksand"/>
                <a:sym typeface="Quicksand"/>
              </a:rPr>
              <a:t>“One need only consider the controversies surrounding climate change, vaccinations, and genetically modified food to understand that </a:t>
            </a:r>
            <a:r>
              <a:rPr lang="en-US" sz="3200" b="0" i="1" u="none" strike="noStrike" cap="none">
                <a:solidFill>
                  <a:schemeClr val="lt1"/>
                </a:solidFill>
                <a:latin typeface="Quicksand"/>
                <a:ea typeface="Quicksand"/>
                <a:cs typeface="Quicksand"/>
                <a:sym typeface="Quicksand"/>
              </a:rPr>
              <a:t>learning to communicate better with the public is a worthwhile endeavor. </a:t>
            </a:r>
            <a:r>
              <a:rPr lang="en-US" sz="3200" b="0" i="1" u="none" strike="noStrike" cap="none">
                <a:solidFill>
                  <a:srgbClr val="57A7B5"/>
                </a:solidFill>
                <a:latin typeface="Quicksand"/>
                <a:ea typeface="Quicksand"/>
                <a:cs typeface="Quicksand"/>
                <a:sym typeface="Quicksand"/>
              </a:rPr>
              <a:t/>
            </a:r>
            <a:br>
              <a:rPr lang="en-US" sz="3200" b="0" i="1" u="none" strike="noStrike" cap="none">
                <a:solidFill>
                  <a:srgbClr val="57A7B5"/>
                </a:solidFill>
                <a:latin typeface="Quicksand"/>
                <a:ea typeface="Quicksand"/>
                <a:cs typeface="Quicksand"/>
                <a:sym typeface="Quicksand"/>
              </a:rPr>
            </a:br>
            <a:r>
              <a:rPr lang="en-US" sz="3200" b="0" i="1" u="none" strike="noStrike" cap="none">
                <a:solidFill>
                  <a:srgbClr val="57A7B5"/>
                </a:solidFill>
                <a:latin typeface="Quicksand"/>
                <a:ea typeface="Quicksand"/>
                <a:cs typeface="Quicksand"/>
                <a:sym typeface="Quicksand"/>
              </a:rPr>
              <a:t>Whatever the reason may be for scientists sticking to the deficit model, </a:t>
            </a:r>
            <a:br>
              <a:rPr lang="en-US" sz="3200" b="0" i="1" u="none" strike="noStrike" cap="none">
                <a:solidFill>
                  <a:srgbClr val="57A7B5"/>
                </a:solidFill>
                <a:latin typeface="Quicksand"/>
                <a:ea typeface="Quicksand"/>
                <a:cs typeface="Quicksand"/>
                <a:sym typeface="Quicksand"/>
              </a:rPr>
            </a:br>
            <a:r>
              <a:rPr lang="en-US" sz="3200" b="0" i="1" u="none" strike="noStrike" cap="none">
                <a:solidFill>
                  <a:srgbClr val="FFFFFF"/>
                </a:solidFill>
                <a:latin typeface="Quicksand"/>
                <a:ea typeface="Quicksand"/>
                <a:cs typeface="Quicksand"/>
                <a:sym typeface="Quicksand"/>
              </a:rPr>
              <a:t>it should not be a deficit in knowing about communication theory</a:t>
            </a:r>
            <a:r>
              <a:rPr lang="en-US" sz="3200" b="0" i="1" u="none" strike="noStrike" cap="none">
                <a:solidFill>
                  <a:srgbClr val="57A7B5"/>
                </a:solidFill>
                <a:latin typeface="Quicksand"/>
                <a:ea typeface="Quicksand"/>
                <a:cs typeface="Quicksand"/>
                <a:sym typeface="Quicksand"/>
              </a:rPr>
              <a:t>.”</a:t>
            </a:r>
          </a:p>
          <a:p>
            <a:pPr marL="0" marR="0" lvl="0" indent="0" algn="ctr" rtl="0">
              <a:lnSpc>
                <a:spcPct val="100000"/>
              </a:lnSpc>
              <a:spcBef>
                <a:spcPts val="600"/>
              </a:spcBef>
              <a:spcAft>
                <a:spcPts val="0"/>
              </a:spcAft>
              <a:buClr>
                <a:srgbClr val="F3F3F3"/>
              </a:buClr>
              <a:buSzPct val="25000"/>
              <a:buFont typeface="Quicksand"/>
              <a:buNone/>
            </a:pPr>
            <a:r>
              <a:rPr lang="en-US" sz="3200" b="0" i="0" u="none" strike="noStrike" cap="none">
                <a:solidFill>
                  <a:schemeClr val="accent2"/>
                </a:solidFill>
                <a:latin typeface="Quicksand"/>
                <a:ea typeface="Quicksand"/>
                <a:cs typeface="Quicksand"/>
                <a:sym typeface="Quicksand"/>
              </a:rPr>
              <a:t> — co-founder of SciComm Hub Amanda Freise</a:t>
            </a:r>
            <a:r>
              <a:rPr lang="en-US" sz="3200" b="0" i="0" u="none" strike="noStrike" cap="none">
                <a:solidFill>
                  <a:srgbClr val="57A7B5"/>
                </a:solidFill>
                <a:latin typeface="Quicksand"/>
                <a:ea typeface="Quicksand"/>
                <a:cs typeface="Quicksand"/>
                <a:sym typeface="Quicksand"/>
              </a:rPr>
              <a:t> (</a:t>
            </a:r>
            <a:r>
              <a:rPr lang="en-US" sz="3200" b="0" i="0" u="sng" strike="noStrike" cap="none">
                <a:solidFill>
                  <a:srgbClr val="57A7B5"/>
                </a:solidFill>
                <a:latin typeface="Quicksand"/>
                <a:ea typeface="Quicksand"/>
                <a:cs typeface="Quicksand"/>
                <a:sym typeface="Quicksand"/>
              </a:rPr>
              <a:t>2016</a:t>
            </a:r>
            <a:r>
              <a:rPr lang="en-US" sz="3200" b="0" i="0" u="none" strike="noStrike" cap="none">
                <a:solidFill>
                  <a:srgbClr val="57A7B5"/>
                </a:solidFill>
                <a:latin typeface="Quicksand"/>
                <a:ea typeface="Quicksand"/>
                <a:cs typeface="Quicksand"/>
                <a:sym typeface="Quicksand"/>
              </a:rPr>
              <a:t> )</a:t>
            </a:r>
          </a:p>
          <a:p>
            <a:pPr marL="0" marR="0" lvl="0" indent="0" algn="ctr" rtl="0">
              <a:lnSpc>
                <a:spcPct val="100000"/>
              </a:lnSpc>
              <a:spcBef>
                <a:spcPts val="600"/>
              </a:spcBef>
              <a:spcAft>
                <a:spcPts val="0"/>
              </a:spcAft>
              <a:buClr>
                <a:srgbClr val="F3F3F3"/>
              </a:buClr>
              <a:buSzPct val="25000"/>
              <a:buFont typeface="Quicksand"/>
              <a:buNone/>
            </a:pPr>
            <a:endParaRPr sz="2400" b="0" i="0" u="none" strike="noStrike" cap="none">
              <a:solidFill>
                <a:srgbClr val="F3F3F3"/>
              </a:solidFill>
              <a:latin typeface="Quicksand"/>
              <a:ea typeface="Quicksand"/>
              <a:cs typeface="Quicksand"/>
              <a:sym typeface="Quicksand"/>
            </a:endParaRPr>
          </a:p>
        </p:txBody>
      </p:sp>
      <p:pic>
        <p:nvPicPr>
          <p:cNvPr id="172" name="Shape 172" descr="Screen Shot 2017-01-06 at 1.13.55 PM.png"/>
          <p:cNvPicPr preferRelativeResize="0"/>
          <p:nvPr/>
        </p:nvPicPr>
        <p:blipFill rotWithShape="1">
          <a:blip r:embed="rId3">
            <a:alphaModFix/>
          </a:blip>
          <a:srcRect/>
          <a:stretch/>
        </p:blipFill>
        <p:spPr>
          <a:xfrm>
            <a:off x="1157882" y="5135328"/>
            <a:ext cx="7414180" cy="147809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628650" y="365125"/>
            <a:ext cx="78866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Goals for this workshop</a:t>
            </a:r>
          </a:p>
        </p:txBody>
      </p:sp>
      <p:sp>
        <p:nvSpPr>
          <p:cNvPr id="382" name="Shape 382"/>
          <p:cNvSpPr txBox="1">
            <a:spLocks noGrp="1"/>
          </p:cNvSpPr>
          <p:nvPr>
            <p:ph type="body" idx="1"/>
          </p:nvPr>
        </p:nvSpPr>
        <p:spPr>
          <a:xfrm>
            <a:off x="628650" y="1825625"/>
            <a:ext cx="788669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Discuss the possibilities and limitations around science, communication and democracy</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Analyze real world clips of scientists communicating during community dialogues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Resolve engagement dilemmas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Practice framing your research with feedback to help you move towards your goals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Get connected with like-minded colleagues</a:t>
            </a:r>
          </a:p>
          <a:p>
            <a:pPr marL="228600" marR="0" lvl="0" indent="-228600" algn="l" rtl="0">
              <a:lnSpc>
                <a:spcPct val="90000"/>
              </a:lnSpc>
              <a:spcBef>
                <a:spcPts val="1000"/>
              </a:spcBef>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628650" y="365125"/>
            <a:ext cx="78866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Who is in the room?</a:t>
            </a:r>
          </a:p>
        </p:txBody>
      </p:sp>
      <p:sp>
        <p:nvSpPr>
          <p:cNvPr id="388" name="Shape 388"/>
          <p:cNvSpPr txBox="1">
            <a:spLocks noGrp="1"/>
          </p:cNvSpPr>
          <p:nvPr>
            <p:ph type="body" idx="2"/>
          </p:nvPr>
        </p:nvSpPr>
        <p:spPr>
          <a:xfrm>
            <a:off x="5016295" y="1825625"/>
            <a:ext cx="3499054" cy="4351338"/>
          </a:xfrm>
          <a:prstGeom prst="rect">
            <a:avLst/>
          </a:prstGeom>
          <a:noFill/>
          <a:ln>
            <a:noFill/>
          </a:ln>
        </p:spPr>
        <p:txBody>
          <a:bodyPr lIns="91425" tIns="45700" rIns="91425" bIns="45700" anchor="t" anchorCtr="0">
            <a:noAutofit/>
          </a:bodyPr>
          <a:lstStyle/>
          <a:p>
            <a:pPr marL="228600" marR="0" lvl="0" indent="-228600" algn="l" rtl="0">
              <a:lnSpc>
                <a:spcPct val="70000"/>
              </a:lnSpc>
              <a:spcBef>
                <a:spcPts val="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Atmospheric and Oceanic Sciences (ATOC)</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Bioengineering</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Chemistry and Biochemistry</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CIRES</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Civil, Environmental, and Architectural Engineering</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Environmental Studies</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Environmental Design</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Environmental Engineering</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EBIO</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Geological Sciences</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MCDB</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Physics</a:t>
            </a:r>
          </a:p>
          <a:p>
            <a:pPr marL="228600" marR="0" lvl="0" indent="-228600" algn="l" rtl="0">
              <a:lnSpc>
                <a:spcPct val="70000"/>
              </a:lnSpc>
              <a:spcBef>
                <a:spcPts val="1000"/>
              </a:spcBef>
              <a:spcAft>
                <a:spcPts val="0"/>
              </a:spcAft>
              <a:buClr>
                <a:schemeClr val="dk1"/>
              </a:buClr>
              <a:buSzPct val="97222"/>
              <a:buFont typeface="Arial"/>
              <a:buChar char="•"/>
            </a:pPr>
            <a:r>
              <a:rPr lang="en-US" sz="1750" b="0" i="1" u="none" strike="noStrike" cap="none">
                <a:solidFill>
                  <a:schemeClr val="dk1"/>
                </a:solidFill>
                <a:latin typeface="Calibri"/>
                <a:ea typeface="Calibri"/>
                <a:cs typeface="Calibri"/>
                <a:sym typeface="Calibri"/>
              </a:rPr>
              <a:t>Others?</a:t>
            </a:r>
          </a:p>
          <a:p>
            <a:pPr marL="228600" marR="0" lvl="0" indent="-228600" algn="l" rtl="0">
              <a:lnSpc>
                <a:spcPct val="70000"/>
              </a:lnSpc>
              <a:spcBef>
                <a:spcPts val="1000"/>
              </a:spcBef>
              <a:buClr>
                <a:schemeClr val="dk1"/>
              </a:buClr>
              <a:buSzPct val="97222"/>
              <a:buFont typeface="Arial"/>
              <a:buNone/>
            </a:pPr>
            <a:endParaRPr sz="1750" b="0" i="0" u="none" strike="noStrike" cap="none">
              <a:solidFill>
                <a:schemeClr val="dk1"/>
              </a:solidFill>
              <a:latin typeface="Calibri"/>
              <a:ea typeface="Calibri"/>
              <a:cs typeface="Calibri"/>
              <a:sym typeface="Calibri"/>
            </a:endParaRPr>
          </a:p>
        </p:txBody>
      </p:sp>
      <p:pic>
        <p:nvPicPr>
          <p:cNvPr id="389" name="Shape 389"/>
          <p:cNvPicPr preferRelativeResize="0">
            <a:picLocks noGrp="1"/>
          </p:cNvPicPr>
          <p:nvPr>
            <p:ph type="body" idx="1"/>
          </p:nvPr>
        </p:nvPicPr>
        <p:blipFill rotWithShape="1">
          <a:blip r:embed="rId3">
            <a:alphaModFix/>
          </a:blip>
          <a:srcRect/>
          <a:stretch/>
        </p:blipFill>
        <p:spPr>
          <a:xfrm>
            <a:off x="-16922" y="1825625"/>
            <a:ext cx="4619056" cy="375549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628650" y="365125"/>
            <a:ext cx="78866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What are your interests?</a:t>
            </a:r>
          </a:p>
        </p:txBody>
      </p:sp>
      <p:sp>
        <p:nvSpPr>
          <p:cNvPr id="395" name="Shape 395"/>
          <p:cNvSpPr txBox="1">
            <a:spLocks noGrp="1"/>
          </p:cNvSpPr>
          <p:nvPr>
            <p:ph type="body" idx="1"/>
          </p:nvPr>
        </p:nvSpPr>
        <p:spPr>
          <a:xfrm>
            <a:off x="628650" y="1518458"/>
            <a:ext cx="7886699" cy="4658504"/>
          </a:xfrm>
          <a:prstGeom prst="rect">
            <a:avLst/>
          </a:prstGeom>
          <a:noFill/>
          <a:ln>
            <a:noFill/>
          </a:ln>
        </p:spPr>
        <p:txBody>
          <a:bodyPr lIns="91425" tIns="45700" rIns="91425" bIns="45700" anchor="t" anchorCtr="0">
            <a:noAutofit/>
          </a:bodyPr>
          <a:lstStyle/>
          <a:p>
            <a:pPr marL="228600" marR="0" lvl="0" indent="-228600" algn="l" rtl="0">
              <a:lnSpc>
                <a:spcPct val="80000"/>
              </a:lnSpc>
              <a:spcBef>
                <a:spcPts val="0"/>
              </a:spcBef>
              <a:spcAft>
                <a:spcPts val="0"/>
              </a:spcAft>
              <a:buClr>
                <a:schemeClr val="dk1"/>
              </a:buClr>
              <a:buSzPct val="100000"/>
              <a:buFont typeface="Arial"/>
              <a:buChar char="•"/>
            </a:pPr>
            <a:r>
              <a:rPr lang="en-US" sz="2800" b="0" i="1" u="none" strike="noStrike" cap="none">
                <a:solidFill>
                  <a:schemeClr val="dk1"/>
                </a:solidFill>
                <a:latin typeface="Calibri"/>
                <a:ea typeface="Calibri"/>
                <a:cs typeface="Calibri"/>
                <a:sym typeface="Calibri"/>
              </a:rPr>
              <a:t>…to carry out practice-relevant research</a:t>
            </a:r>
          </a:p>
          <a:p>
            <a:pPr marL="228600" marR="0" lvl="0" indent="-228600" algn="l" rtl="0">
              <a:lnSpc>
                <a:spcPct val="80000"/>
              </a:lnSpc>
              <a:spcBef>
                <a:spcPts val="1000"/>
              </a:spcBef>
              <a:spcAft>
                <a:spcPts val="0"/>
              </a:spcAft>
              <a:buClr>
                <a:schemeClr val="dk1"/>
              </a:buClr>
              <a:buSzPct val="100000"/>
              <a:buFont typeface="Arial"/>
              <a:buChar char="•"/>
            </a:pPr>
            <a:r>
              <a:rPr lang="en-US" sz="2800" b="0" i="1" u="none" strike="noStrike" cap="none">
                <a:solidFill>
                  <a:schemeClr val="dk1"/>
                </a:solidFill>
                <a:latin typeface="Calibri"/>
                <a:ea typeface="Calibri"/>
                <a:cs typeface="Calibri"/>
                <a:sym typeface="Calibri"/>
              </a:rPr>
              <a:t>…communicating scientific concepts to the public</a:t>
            </a:r>
          </a:p>
          <a:p>
            <a:pPr marL="228600" marR="0" lvl="0" indent="-228600" algn="l" rtl="0">
              <a:lnSpc>
                <a:spcPct val="80000"/>
              </a:lnSpc>
              <a:spcBef>
                <a:spcPts val="1000"/>
              </a:spcBef>
              <a:spcAft>
                <a:spcPts val="0"/>
              </a:spcAft>
              <a:buClr>
                <a:schemeClr val="dk1"/>
              </a:buClr>
              <a:buSzPct val="100000"/>
              <a:buFont typeface="Arial"/>
              <a:buChar char="•"/>
            </a:pPr>
            <a:r>
              <a:rPr lang="en-US" sz="2800" b="0" i="1" u="none" strike="noStrike" cap="none">
                <a:solidFill>
                  <a:schemeClr val="dk1"/>
                </a:solidFill>
                <a:latin typeface="Calibri"/>
                <a:ea typeface="Calibri"/>
                <a:cs typeface="Calibri"/>
                <a:sym typeface="Calibri"/>
              </a:rPr>
              <a:t>Learn about colleagues’ efforts</a:t>
            </a:r>
          </a:p>
          <a:p>
            <a:pPr marL="228600" marR="0" lvl="0" indent="-228600" algn="l" rtl="0">
              <a:lnSpc>
                <a:spcPct val="80000"/>
              </a:lnSpc>
              <a:spcBef>
                <a:spcPts val="1000"/>
              </a:spcBef>
              <a:spcAft>
                <a:spcPts val="0"/>
              </a:spcAft>
              <a:buClr>
                <a:schemeClr val="dk1"/>
              </a:buClr>
              <a:buSzPct val="100000"/>
              <a:buFont typeface="Arial"/>
              <a:buChar char="•"/>
            </a:pPr>
            <a:r>
              <a:rPr lang="en-US" sz="2800" b="0" i="1" u="none" strike="noStrike" cap="none">
                <a:solidFill>
                  <a:schemeClr val="dk1"/>
                </a:solidFill>
                <a:latin typeface="Calibri"/>
                <a:ea typeface="Calibri"/>
                <a:cs typeface="Calibri"/>
                <a:sym typeface="Calibri"/>
              </a:rPr>
              <a:t>Learn about establishing similar [outreach] projects</a:t>
            </a:r>
          </a:p>
          <a:p>
            <a:pPr marL="228600" marR="0" lvl="0" indent="-228600" algn="l" rtl="0">
              <a:lnSpc>
                <a:spcPct val="80000"/>
              </a:lnSpc>
              <a:spcBef>
                <a:spcPts val="1000"/>
              </a:spcBef>
              <a:spcAft>
                <a:spcPts val="0"/>
              </a:spcAft>
              <a:buClr>
                <a:schemeClr val="dk1"/>
              </a:buClr>
              <a:buSzPct val="100000"/>
              <a:buFont typeface="Arial"/>
              <a:buChar char="•"/>
            </a:pPr>
            <a:r>
              <a:rPr lang="en-US" sz="2800" b="0" i="1" u="none" strike="noStrike" cap="none">
                <a:solidFill>
                  <a:schemeClr val="dk1"/>
                </a:solidFill>
                <a:latin typeface="Calibri"/>
                <a:ea typeface="Calibri"/>
                <a:cs typeface="Calibri"/>
                <a:sym typeface="Calibri"/>
              </a:rPr>
              <a:t>Learn how to be a better scientist and how to market myself…</a:t>
            </a:r>
          </a:p>
          <a:p>
            <a:pPr marL="228600" marR="0" lvl="0" indent="-228600" algn="l" rtl="0">
              <a:lnSpc>
                <a:spcPct val="80000"/>
              </a:lnSpc>
              <a:spcBef>
                <a:spcPts val="1000"/>
              </a:spcBef>
              <a:spcAft>
                <a:spcPts val="0"/>
              </a:spcAft>
              <a:buClr>
                <a:schemeClr val="dk1"/>
              </a:buClr>
              <a:buSzPct val="100000"/>
              <a:buFont typeface="Arial"/>
              <a:buChar char="•"/>
            </a:pPr>
            <a:r>
              <a:rPr lang="en-US" sz="2800" b="0" i="1" u="none" strike="noStrike" cap="none">
                <a:solidFill>
                  <a:schemeClr val="dk1"/>
                </a:solidFill>
                <a:latin typeface="Calibri"/>
                <a:ea typeface="Calibri"/>
                <a:cs typeface="Calibri"/>
                <a:sym typeface="Calibri"/>
              </a:rPr>
              <a:t>I’m interested in energy policy and communicating science to the public. </a:t>
            </a:r>
          </a:p>
          <a:p>
            <a:pPr marL="228600" marR="0" lvl="0" indent="-228600" algn="l" rtl="0">
              <a:lnSpc>
                <a:spcPct val="80000"/>
              </a:lnSpc>
              <a:spcBef>
                <a:spcPts val="1000"/>
              </a:spcBef>
              <a:spcAft>
                <a:spcPts val="0"/>
              </a:spcAft>
              <a:buClr>
                <a:schemeClr val="dk1"/>
              </a:buClr>
              <a:buSzPct val="100000"/>
              <a:buFont typeface="Arial"/>
              <a:buChar char="•"/>
            </a:pPr>
            <a:r>
              <a:rPr lang="en-US" sz="2800" b="0" i="1" u="none" strike="noStrike" cap="none">
                <a:solidFill>
                  <a:schemeClr val="dk1"/>
                </a:solidFill>
                <a:latin typeface="Calibri"/>
                <a:ea typeface="Calibri"/>
                <a:cs typeface="Calibri"/>
                <a:sym typeface="Calibri"/>
              </a:rPr>
              <a:t>…to make my research more relevant to the needs of local communities, and who and how to contact the relevant stakeholders to figure out those needs.</a:t>
            </a:r>
          </a:p>
          <a:p>
            <a:pPr marL="228600" marR="0" lvl="0" indent="-228600" algn="l" rtl="0">
              <a:lnSpc>
                <a:spcPct val="80000"/>
              </a:lnSpc>
              <a:spcBef>
                <a:spcPts val="1000"/>
              </a:spcBef>
              <a:spcAft>
                <a:spcPts val="0"/>
              </a:spcAft>
              <a:buClr>
                <a:schemeClr val="dk1"/>
              </a:buClr>
              <a:buSzPct val="100000"/>
              <a:buFont typeface="Arial"/>
              <a:buNone/>
            </a:pPr>
            <a:endParaRPr sz="2800" b="0" i="0" u="none" strike="noStrike" cap="none">
              <a:solidFill>
                <a:schemeClr val="dk1"/>
              </a:solidFill>
              <a:latin typeface="Calibri"/>
              <a:ea typeface="Calibri"/>
              <a:cs typeface="Calibri"/>
              <a:sym typeface="Calibri"/>
            </a:endParaRPr>
          </a:p>
          <a:p>
            <a:pPr marL="0" marR="0" lvl="0" indent="0" algn="l" rtl="0">
              <a:lnSpc>
                <a:spcPct val="8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Shape 400"/>
          <p:cNvPicPr preferRelativeResize="0">
            <a:picLocks noGrp="1"/>
          </p:cNvPicPr>
          <p:nvPr>
            <p:ph type="body" idx="4294967295"/>
          </p:nvPr>
        </p:nvPicPr>
        <p:blipFill rotWithShape="1">
          <a:blip r:embed="rId3">
            <a:alphaModFix/>
          </a:blip>
          <a:srcRect/>
          <a:stretch/>
        </p:blipFill>
        <p:spPr>
          <a:xfrm>
            <a:off x="1521360" y="95950"/>
            <a:ext cx="6101952" cy="690403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subTitle" idx="1"/>
          </p:nvPr>
        </p:nvSpPr>
        <p:spPr>
          <a:xfrm>
            <a:off x="0" y="1551924"/>
            <a:ext cx="4294777" cy="16557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3F3F3"/>
              </a:buClr>
              <a:buSzPct val="25000"/>
              <a:buFont typeface="Quicksand"/>
              <a:buNone/>
            </a:pPr>
            <a:r>
              <a:rPr lang="en-US" sz="3200" b="0" i="0" u="none" strike="noStrike" cap="none">
                <a:solidFill>
                  <a:schemeClr val="accent3"/>
                </a:solidFill>
                <a:latin typeface="Avenir"/>
                <a:ea typeface="Avenir"/>
                <a:cs typeface="Avenir"/>
                <a:sym typeface="Avenir"/>
              </a:rPr>
              <a:t>Phaedra C. Pezzullo</a:t>
            </a:r>
            <a:br>
              <a:rPr lang="en-US" sz="3200" b="0" i="0" u="none" strike="noStrike" cap="none">
                <a:solidFill>
                  <a:schemeClr val="accent3"/>
                </a:solidFill>
                <a:latin typeface="Avenir"/>
                <a:ea typeface="Avenir"/>
                <a:cs typeface="Avenir"/>
                <a:sym typeface="Avenir"/>
              </a:rPr>
            </a:br>
            <a:r>
              <a:rPr lang="en-US" sz="3200" b="0" i="0" u="none" strike="noStrike" cap="none">
                <a:solidFill>
                  <a:srgbClr val="85B4D9"/>
                </a:solidFill>
                <a:latin typeface="Avenir"/>
                <a:ea typeface="Avenir"/>
                <a:cs typeface="Avenir"/>
                <a:sym typeface="Avenir"/>
              </a:rPr>
              <a:t>Associate Professor &amp; </a:t>
            </a:r>
            <a:br>
              <a:rPr lang="en-US" sz="3200" b="0" i="0" u="none" strike="noStrike" cap="none">
                <a:solidFill>
                  <a:srgbClr val="85B4D9"/>
                </a:solidFill>
                <a:latin typeface="Avenir"/>
                <a:ea typeface="Avenir"/>
                <a:cs typeface="Avenir"/>
                <a:sym typeface="Avenir"/>
              </a:rPr>
            </a:br>
            <a:r>
              <a:rPr lang="en-US" sz="3200" b="0" i="0" u="none" strike="noStrike" cap="none">
                <a:solidFill>
                  <a:srgbClr val="85B4D9"/>
                </a:solidFill>
                <a:latin typeface="Avenir"/>
                <a:ea typeface="Avenir"/>
                <a:cs typeface="Avenir"/>
                <a:sym typeface="Avenir"/>
              </a:rPr>
              <a:t>Director, BoulderTalks</a:t>
            </a:r>
          </a:p>
        </p:txBody>
      </p:sp>
      <p:pic>
        <p:nvPicPr>
          <p:cNvPr id="406" name="Shape 406" descr="Screen Shot 2016-08-23 at 9.59.33 AM.png"/>
          <p:cNvPicPr preferRelativeResize="0"/>
          <p:nvPr/>
        </p:nvPicPr>
        <p:blipFill rotWithShape="1">
          <a:blip r:embed="rId3">
            <a:alphaModFix/>
          </a:blip>
          <a:srcRect/>
          <a:stretch/>
        </p:blipFill>
        <p:spPr>
          <a:xfrm>
            <a:off x="2212261" y="3545026"/>
            <a:ext cx="4772380" cy="1743314"/>
          </a:xfrm>
          <a:prstGeom prst="rect">
            <a:avLst/>
          </a:prstGeom>
          <a:noFill/>
          <a:ln>
            <a:noFill/>
          </a:ln>
        </p:spPr>
      </p:pic>
      <p:sp>
        <p:nvSpPr>
          <p:cNvPr id="407" name="Shape 407"/>
          <p:cNvSpPr/>
          <p:nvPr/>
        </p:nvSpPr>
        <p:spPr>
          <a:xfrm>
            <a:off x="4309951" y="1551924"/>
            <a:ext cx="4834049"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a:solidFill>
                  <a:schemeClr val="accent3"/>
                </a:solidFill>
                <a:latin typeface="Avenir"/>
                <a:ea typeface="Avenir"/>
                <a:cs typeface="Avenir"/>
                <a:sym typeface="Avenir"/>
              </a:rPr>
              <a:t>Leah Sprain</a:t>
            </a:r>
            <a:br>
              <a:rPr lang="en-US" sz="3200">
                <a:solidFill>
                  <a:schemeClr val="accent3"/>
                </a:solidFill>
                <a:latin typeface="Avenir"/>
                <a:ea typeface="Avenir"/>
                <a:cs typeface="Avenir"/>
                <a:sym typeface="Avenir"/>
              </a:rPr>
            </a:br>
            <a:r>
              <a:rPr lang="en-US" sz="3200">
                <a:solidFill>
                  <a:srgbClr val="85B4D9"/>
                </a:solidFill>
                <a:latin typeface="Avenir"/>
                <a:ea typeface="Avenir"/>
                <a:cs typeface="Avenir"/>
                <a:sym typeface="Avenir"/>
              </a:rPr>
              <a:t>Assistant Professor &amp; </a:t>
            </a:r>
            <a:br>
              <a:rPr lang="en-US" sz="3200">
                <a:solidFill>
                  <a:srgbClr val="85B4D9"/>
                </a:solidFill>
                <a:latin typeface="Avenir"/>
                <a:ea typeface="Avenir"/>
                <a:cs typeface="Avenir"/>
                <a:sym typeface="Avenir"/>
              </a:rPr>
            </a:br>
            <a:r>
              <a:rPr lang="en-US" sz="3200">
                <a:solidFill>
                  <a:srgbClr val="85B4D9"/>
                </a:solidFill>
                <a:latin typeface="Avenir"/>
                <a:ea typeface="Avenir"/>
                <a:cs typeface="Avenir"/>
                <a:sym typeface="Avenir"/>
              </a:rPr>
              <a:t>Co-Director, BoulderTalks</a:t>
            </a:r>
          </a:p>
        </p:txBody>
      </p:sp>
      <p:sp>
        <p:nvSpPr>
          <p:cNvPr id="408" name="Shape 408"/>
          <p:cNvSpPr txBox="1"/>
          <p:nvPr/>
        </p:nvSpPr>
        <p:spPr>
          <a:xfrm>
            <a:off x="0" y="5288339"/>
            <a:ext cx="9144000"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i="1">
                <a:solidFill>
                  <a:schemeClr val="accent1"/>
                </a:solidFill>
                <a:latin typeface="Arial"/>
                <a:ea typeface="Arial"/>
                <a:cs typeface="Arial"/>
                <a:sym typeface="Arial"/>
              </a:rPr>
              <a:t>Uses &amp; Practices of Community Dialogue in Geosciences &amp; Environmental Sciences </a:t>
            </a:r>
            <a:r>
              <a:rPr lang="en-US" sz="3200">
                <a:solidFill>
                  <a:schemeClr val="lt1"/>
                </a:solidFill>
                <a:latin typeface="Arial"/>
                <a:ea typeface="Arial"/>
                <a:cs typeface="Arial"/>
                <a:sym typeface="Arial"/>
              </a:rPr>
              <a:t/>
            </a:r>
            <a:br>
              <a:rPr lang="en-US" sz="3200">
                <a:solidFill>
                  <a:schemeClr val="lt1"/>
                </a:solidFill>
                <a:latin typeface="Arial"/>
                <a:ea typeface="Arial"/>
                <a:cs typeface="Arial"/>
                <a:sym typeface="Arial"/>
              </a:rPr>
            </a:br>
            <a:endParaRPr lang="en-US" sz="3200">
              <a:solidFill>
                <a:schemeClr val="lt1"/>
              </a:solidFill>
              <a:latin typeface="Arial"/>
              <a:ea typeface="Arial"/>
              <a:cs typeface="Arial"/>
              <a:sym typeface="Arial"/>
            </a:endParaRPr>
          </a:p>
        </p:txBody>
      </p:sp>
      <p:sp>
        <p:nvSpPr>
          <p:cNvPr id="409" name="Shape 409"/>
          <p:cNvSpPr txBox="1"/>
          <p:nvPr/>
        </p:nvSpPr>
        <p:spPr>
          <a:xfrm>
            <a:off x="0" y="0"/>
            <a:ext cx="9144000"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b="1">
                <a:solidFill>
                  <a:schemeClr val="accent4"/>
                </a:solidFill>
                <a:latin typeface="Arial"/>
                <a:ea typeface="Arial"/>
                <a:cs typeface="Arial"/>
                <a:sym typeface="Arial"/>
              </a:rPr>
              <a:t>Workshop: Science &amp; Public Deliberation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362309" y="665974"/>
            <a:ext cx="7798280" cy="161140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4400" b="0" i="0" u="none" strike="noStrike" cap="none">
                <a:solidFill>
                  <a:srgbClr val="39C0BA"/>
                </a:solidFill>
                <a:latin typeface="Quicksand"/>
                <a:ea typeface="Quicksand"/>
                <a:cs typeface="Quicksand"/>
                <a:sym typeface="Quicksand"/>
              </a:rPr>
              <a:t>Activity 1:  </a:t>
            </a:r>
            <a:br>
              <a:rPr lang="en-US" sz="4400" b="0" i="0" u="none" strike="noStrike" cap="none">
                <a:solidFill>
                  <a:srgbClr val="39C0BA"/>
                </a:solidFill>
                <a:latin typeface="Quicksand"/>
                <a:ea typeface="Quicksand"/>
                <a:cs typeface="Quicksand"/>
                <a:sym typeface="Quicksand"/>
              </a:rPr>
            </a:br>
            <a:r>
              <a:rPr lang="en-US" sz="4400" b="0" i="0" u="none" strike="noStrike" cap="none">
                <a:solidFill>
                  <a:srgbClr val="39C0BA"/>
                </a:solidFill>
                <a:latin typeface="Quicksand"/>
                <a:ea typeface="Quicksand"/>
                <a:cs typeface="Quicksand"/>
                <a:sym typeface="Quicksand"/>
              </a:rPr>
              <a:t>Reflecting on Best Practices (Introductions)</a:t>
            </a:r>
          </a:p>
        </p:txBody>
      </p:sp>
      <p:sp>
        <p:nvSpPr>
          <p:cNvPr id="416" name="Shape 416"/>
          <p:cNvSpPr txBox="1">
            <a:spLocks noGrp="1"/>
          </p:cNvSpPr>
          <p:nvPr>
            <p:ph type="body" idx="1"/>
          </p:nvPr>
        </p:nvSpPr>
        <p:spPr>
          <a:xfrm>
            <a:off x="1165496" y="2087591"/>
            <a:ext cx="6858000" cy="4480307"/>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Quicksand"/>
              <a:buNone/>
            </a:pPr>
            <a:endParaRPr sz="3000" b="0" i="0" u="none" strike="noStrike" cap="none">
              <a:solidFill>
                <a:srgbClr val="F3F3F3"/>
              </a:solidFill>
              <a:latin typeface="Quicksand"/>
              <a:ea typeface="Quicksand"/>
              <a:cs typeface="Quicksand"/>
              <a:sym typeface="Quicksand"/>
            </a:endParaRPr>
          </a:p>
          <a:p>
            <a:pPr marL="0" marR="0" lvl="0" indent="0" algn="l" rtl="0">
              <a:lnSpc>
                <a:spcPct val="100000"/>
              </a:lnSpc>
              <a:spcBef>
                <a:spcPts val="0"/>
              </a:spcBef>
              <a:spcAft>
                <a:spcPts val="0"/>
              </a:spcAft>
              <a:buClr>
                <a:srgbClr val="F3F3F3"/>
              </a:buClr>
              <a:buSzPct val="25000"/>
              <a:buFont typeface="Quicksand"/>
              <a:buNone/>
            </a:pPr>
            <a:r>
              <a:rPr lang="en-US" sz="3000" b="0" i="0" u="none" strike="noStrike" cap="none">
                <a:solidFill>
                  <a:srgbClr val="F3F3F3"/>
                </a:solidFill>
                <a:latin typeface="Quicksand"/>
                <a:ea typeface="Quicksand"/>
                <a:cs typeface="Quicksand"/>
                <a:sym typeface="Quicksand"/>
              </a:rPr>
              <a:t>“so just to begin um we’re going to go around the table and I would like if you guys would um introduce yourself and explain why you’re here kind of tell us what your stake is in this issue and we have about ten minutes for this so try and keep your response to a minute if you can do that if you would like to start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224287" y="724618"/>
            <a:ext cx="8764437" cy="875580"/>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4000" b="1" i="0" u="none" strike="noStrike" cap="none">
                <a:solidFill>
                  <a:srgbClr val="39C0BA"/>
                </a:solidFill>
                <a:latin typeface="Quicksand"/>
                <a:ea typeface="Quicksand"/>
                <a:cs typeface="Quicksand"/>
                <a:sym typeface="Quicksand"/>
              </a:rPr>
              <a:t>Activity 2:</a:t>
            </a:r>
            <a:br>
              <a:rPr lang="en-US" sz="4000" b="1" i="0" u="none" strike="noStrike" cap="none">
                <a:solidFill>
                  <a:srgbClr val="39C0BA"/>
                </a:solidFill>
                <a:latin typeface="Quicksand"/>
                <a:ea typeface="Quicksand"/>
                <a:cs typeface="Quicksand"/>
                <a:sym typeface="Quicksand"/>
              </a:rPr>
            </a:br>
            <a:r>
              <a:rPr lang="en-US" sz="4000" b="1" i="0" u="none" strike="noStrike" cap="none">
                <a:solidFill>
                  <a:srgbClr val="39C0BA"/>
                </a:solidFill>
                <a:latin typeface="Quicksand"/>
                <a:ea typeface="Quicksand"/>
                <a:cs typeface="Quicksand"/>
                <a:sym typeface="Quicksand"/>
              </a:rPr>
              <a:t>Addressing Engagement Dilemmas</a:t>
            </a:r>
          </a:p>
        </p:txBody>
      </p:sp>
      <p:pic>
        <p:nvPicPr>
          <p:cNvPr id="422" name="Shape 422"/>
          <p:cNvPicPr preferRelativeResize="0">
            <a:picLocks noGrp="1"/>
          </p:cNvPicPr>
          <p:nvPr>
            <p:ph type="body" idx="1"/>
          </p:nvPr>
        </p:nvPicPr>
        <p:blipFill rotWithShape="1">
          <a:blip r:embed="rId3">
            <a:alphaModFix/>
          </a:blip>
          <a:srcRect/>
          <a:stretch/>
        </p:blipFill>
        <p:spPr>
          <a:xfrm>
            <a:off x="-317793" y="1809141"/>
            <a:ext cx="9848600" cy="504885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txBox="1">
            <a:spLocks noGrp="1"/>
          </p:cNvSpPr>
          <p:nvPr>
            <p:ph type="title"/>
          </p:nvPr>
        </p:nvSpPr>
        <p:spPr>
          <a:xfrm>
            <a:off x="496958" y="655983"/>
            <a:ext cx="8146709" cy="1241827"/>
          </a:xfrm>
          <a:prstGeom prst="rect">
            <a:avLst/>
          </a:prstGeom>
          <a:noFill/>
          <a:ln>
            <a:noFill/>
          </a:ln>
        </p:spPr>
        <p:txBody>
          <a:bodyPr lIns="91425" tIns="91425" rIns="91425" bIns="91425" anchor="b" anchorCtr="0">
            <a:noAutofit/>
          </a:bodyPr>
          <a:lstStyle/>
          <a:p>
            <a:pPr marL="0" marR="0" lvl="0" indent="0" algn="l" rtl="0">
              <a:lnSpc>
                <a:spcPct val="100000"/>
              </a:lnSpc>
              <a:spcBef>
                <a:spcPts val="0"/>
              </a:spcBef>
              <a:spcAft>
                <a:spcPts val="0"/>
              </a:spcAft>
              <a:buClr>
                <a:srgbClr val="39C0BA"/>
              </a:buClr>
              <a:buSzPct val="25000"/>
              <a:buFont typeface="Quicksand"/>
              <a:buNone/>
            </a:pPr>
            <a:r>
              <a:rPr lang="en-US" sz="4400" b="1" i="0" u="none" strike="noStrike" cap="none">
                <a:solidFill>
                  <a:srgbClr val="39C0BA"/>
                </a:solidFill>
                <a:latin typeface="Quicksand"/>
                <a:ea typeface="Quicksand"/>
                <a:cs typeface="Quicksand"/>
                <a:sym typeface="Quicksand"/>
              </a:rPr>
              <a:t>Activity 3: </a:t>
            </a:r>
            <a:br>
              <a:rPr lang="en-US" sz="4400" b="1" i="0" u="none" strike="noStrike" cap="none">
                <a:solidFill>
                  <a:srgbClr val="39C0BA"/>
                </a:solidFill>
                <a:latin typeface="Quicksand"/>
                <a:ea typeface="Quicksand"/>
                <a:cs typeface="Quicksand"/>
                <a:sym typeface="Quicksand"/>
              </a:rPr>
            </a:br>
            <a:r>
              <a:rPr lang="en-US" sz="4400" b="1" i="0" u="none" strike="noStrike" cap="none">
                <a:solidFill>
                  <a:srgbClr val="39C0BA"/>
                </a:solidFill>
                <a:latin typeface="Quicksand"/>
                <a:ea typeface="Quicksand"/>
                <a:cs typeface="Quicksand"/>
                <a:sym typeface="Quicksand"/>
              </a:rPr>
              <a:t>Apply to Your Own Research</a:t>
            </a:r>
          </a:p>
        </p:txBody>
      </p:sp>
      <p:sp>
        <p:nvSpPr>
          <p:cNvPr id="429" name="Shape 429"/>
          <p:cNvSpPr txBox="1">
            <a:spLocks noGrp="1"/>
          </p:cNvSpPr>
          <p:nvPr>
            <p:ph type="body" idx="1"/>
          </p:nvPr>
        </p:nvSpPr>
        <p:spPr>
          <a:xfrm>
            <a:off x="1165496" y="2156603"/>
            <a:ext cx="6858000" cy="4411296"/>
          </a:xfrm>
          <a:prstGeom prst="rect">
            <a:avLst/>
          </a:prstGeom>
          <a:noFill/>
          <a:ln>
            <a:noFill/>
          </a:ln>
        </p:spPr>
        <p:txBody>
          <a:bodyPr lIns="91425" tIns="91425" rIns="91425" bIns="91425" anchor="t" anchorCtr="0">
            <a:noAutofit/>
          </a:bodyPr>
          <a:lstStyle/>
          <a:p>
            <a:pPr marL="457200" marR="0" lvl="0" indent="-457200" algn="l" rtl="0">
              <a:lnSpc>
                <a:spcPct val="100000"/>
              </a:lnSpc>
              <a:spcBef>
                <a:spcPts val="0"/>
              </a:spcBef>
              <a:spcAft>
                <a:spcPts val="0"/>
              </a:spcAft>
              <a:buClr>
                <a:srgbClr val="F3F3F3"/>
              </a:buClr>
              <a:buSzPct val="100000"/>
              <a:buFont typeface="Quicksand"/>
              <a:buNone/>
            </a:pPr>
            <a:endParaRPr sz="3000" b="0" i="0" u="none" strike="noStrike" cap="none">
              <a:solidFill>
                <a:srgbClr val="F3F3F3"/>
              </a:solidFill>
              <a:latin typeface="Quicksand"/>
              <a:ea typeface="Quicksand"/>
              <a:cs typeface="Quicksand"/>
              <a:sym typeface="Quicksand"/>
            </a:endParaRPr>
          </a:p>
          <a:p>
            <a:pPr marL="457200" marR="0" lvl="0" indent="-457200" algn="l" rtl="0">
              <a:lnSpc>
                <a:spcPct val="100000"/>
              </a:lnSpc>
              <a:spcBef>
                <a:spcPts val="0"/>
              </a:spcBef>
              <a:spcAft>
                <a:spcPts val="0"/>
              </a:spcAft>
              <a:buClr>
                <a:srgbClr val="F3F3F3"/>
              </a:buClr>
              <a:buSzPct val="100000"/>
              <a:buFont typeface="Quicksand"/>
              <a:buChar char="-"/>
            </a:pPr>
            <a:r>
              <a:rPr lang="en-US" sz="3600" b="1" i="0" u="none" strike="noStrike" cap="none">
                <a:solidFill>
                  <a:srgbClr val="F3F3F3"/>
                </a:solidFill>
                <a:latin typeface="Quicksand"/>
                <a:ea typeface="Quicksand"/>
                <a:cs typeface="Quicksand"/>
                <a:sym typeface="Quicksand"/>
              </a:rPr>
              <a:t>Convening a dialogue</a:t>
            </a:r>
          </a:p>
          <a:p>
            <a:pPr marL="457200" marR="0" lvl="0" indent="-457200" algn="l" rtl="0">
              <a:lnSpc>
                <a:spcPct val="100000"/>
              </a:lnSpc>
              <a:spcBef>
                <a:spcPts val="0"/>
              </a:spcBef>
              <a:spcAft>
                <a:spcPts val="0"/>
              </a:spcAft>
              <a:buClr>
                <a:srgbClr val="F3F3F3"/>
              </a:buClr>
              <a:buSzPct val="100000"/>
              <a:buFont typeface="Quicksand"/>
              <a:buChar char="-"/>
            </a:pPr>
            <a:r>
              <a:rPr lang="en-US" sz="3600" b="1" i="0" u="none" strike="noStrike" cap="none">
                <a:solidFill>
                  <a:srgbClr val="F3F3F3"/>
                </a:solidFill>
                <a:latin typeface="Quicksand"/>
                <a:ea typeface="Quicksand"/>
                <a:cs typeface="Quicksand"/>
                <a:sym typeface="Quicksand"/>
              </a:rPr>
              <a:t>Participating as a citizen</a:t>
            </a:r>
          </a:p>
          <a:p>
            <a:pPr marL="457200" marR="0" lvl="0" indent="-457200" algn="l" rtl="0">
              <a:lnSpc>
                <a:spcPct val="100000"/>
              </a:lnSpc>
              <a:spcBef>
                <a:spcPts val="0"/>
              </a:spcBef>
              <a:spcAft>
                <a:spcPts val="0"/>
              </a:spcAft>
              <a:buClr>
                <a:srgbClr val="F3F3F3"/>
              </a:buClr>
              <a:buSzPct val="100000"/>
              <a:buFont typeface="Quicksand"/>
              <a:buChar char="-"/>
            </a:pPr>
            <a:r>
              <a:rPr lang="en-US" sz="3600" b="1" i="0" u="none" strike="noStrike" cap="none">
                <a:solidFill>
                  <a:srgbClr val="F3F3F3"/>
                </a:solidFill>
                <a:latin typeface="Quicksand"/>
                <a:ea typeface="Quicksand"/>
                <a:cs typeface="Quicksand"/>
                <a:sym typeface="Quicksand"/>
              </a:rPr>
              <a:t>Participating as a scientist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628650" y="365125"/>
            <a:ext cx="78866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Wrap up</a:t>
            </a:r>
          </a:p>
        </p:txBody>
      </p:sp>
      <p:sp>
        <p:nvSpPr>
          <p:cNvPr id="435" name="Shape 435"/>
          <p:cNvSpPr txBox="1">
            <a:spLocks noGrp="1"/>
          </p:cNvSpPr>
          <p:nvPr>
            <p:ph type="body" idx="1"/>
          </p:nvPr>
        </p:nvSpPr>
        <p:spPr>
          <a:xfrm>
            <a:off x="628650" y="1825625"/>
            <a:ext cx="7886699" cy="4351338"/>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What were big takeaways?</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What else do you want in future workshops?</a:t>
            </a:r>
          </a:p>
          <a:p>
            <a:pPr marL="228600" marR="0" lvl="0" indent="-228600" algn="l" rtl="0">
              <a:lnSpc>
                <a:spcPct val="90000"/>
              </a:lnSpc>
              <a:spcBef>
                <a:spcPts val="1000"/>
              </a:spcBef>
              <a:spcAft>
                <a:spcPts val="0"/>
              </a:spcAft>
              <a:buClr>
                <a:schemeClr val="dk1"/>
              </a:buClr>
              <a:buSzPct val="100000"/>
              <a:buFont typeface="Arial"/>
              <a:buChar char="•"/>
            </a:pPr>
            <a:r>
              <a:rPr lang="en-US"/>
              <a:t>Needs assessment for proposal in preparation-see the slip in your folder.</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Evaluation please! </a:t>
            </a:r>
            <a:r>
              <a:rPr lang="en-US" sz="2800" b="0" i="0" u="sng" strike="noStrike" cap="none">
                <a:solidFill>
                  <a:schemeClr val="hlink"/>
                </a:solidFill>
                <a:latin typeface="Calibri"/>
                <a:ea typeface="Calibri"/>
                <a:cs typeface="Calibri"/>
                <a:sym typeface="Calibri"/>
                <a:hlinkClick r:id="rId3"/>
              </a:rPr>
              <a:t>https://www.surveymonkey.com/r/EngagedScientist2017Post</a:t>
            </a:r>
          </a:p>
          <a:p>
            <a:pPr marL="457200" marR="0" lvl="0" indent="0" algn="l" rtl="0">
              <a:lnSpc>
                <a:spcPct val="90000"/>
              </a:lnSpc>
              <a:spcBef>
                <a:spcPts val="500"/>
              </a:spcBef>
              <a:buNone/>
            </a:pPr>
            <a:endParaRPr sz="2400"/>
          </a:p>
          <a:p>
            <a:pPr marL="0" marR="0" lvl="0" indent="0" algn="l" rtl="0">
              <a:lnSpc>
                <a:spcPct val="90000"/>
              </a:lnSpc>
              <a:spcBef>
                <a:spcPts val="500"/>
              </a:spcBef>
              <a:buNone/>
            </a:pP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628650" y="365125"/>
            <a:ext cx="7886700" cy="13257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Calibri"/>
              <a:buNone/>
            </a:pPr>
            <a:r>
              <a:rPr lang="en-US" sz="4400" b="0" i="0" u="none" strike="noStrike" cap="none">
                <a:solidFill>
                  <a:schemeClr val="dk1"/>
                </a:solidFill>
                <a:latin typeface="Calibri"/>
                <a:ea typeface="Calibri"/>
                <a:cs typeface="Calibri"/>
                <a:sym typeface="Calibri"/>
              </a:rPr>
              <a:t>Contact us</a:t>
            </a:r>
          </a:p>
        </p:txBody>
      </p:sp>
      <p:sp>
        <p:nvSpPr>
          <p:cNvPr id="441" name="Shape 441"/>
          <p:cNvSpPr txBox="1">
            <a:spLocks noGrp="1"/>
          </p:cNvSpPr>
          <p:nvPr>
            <p:ph type="body" idx="1"/>
          </p:nvPr>
        </p:nvSpPr>
        <p:spPr>
          <a:xfrm>
            <a:off x="628650" y="1825625"/>
            <a:ext cx="7886700" cy="4351200"/>
          </a:xfrm>
          <a:prstGeom prst="rect">
            <a:avLst/>
          </a:prstGeom>
          <a:noFill/>
          <a:ln>
            <a:noFill/>
          </a:ln>
        </p:spPr>
        <p:txBody>
          <a:bodyPr lIns="91425" tIns="45700" rIns="91425" bIns="45700" anchor="t" anchorCtr="0">
            <a:noAutofit/>
          </a:bodyPr>
          <a:lstStyle/>
          <a:p>
            <a:pPr marL="228600" marR="0" lvl="0" indent="-228600" algn="l" rtl="0">
              <a:lnSpc>
                <a:spcPct val="90000"/>
              </a:lnSpc>
              <a:spcBef>
                <a:spcPts val="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Phaedra Pezzulo (Phaedra.Pezzullo@Colorado.EDU)</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Leah Sprain (leah.sprain@colorado.edu)</a:t>
            </a:r>
          </a:p>
          <a:p>
            <a:pPr marL="228600" marR="0" lvl="0" indent="-228600" algn="l" rtl="0">
              <a:lnSpc>
                <a:spcPct val="90000"/>
              </a:lnSpc>
              <a:spcBef>
                <a:spcPts val="1000"/>
              </a:spcBef>
              <a:spcAft>
                <a:spcPts val="0"/>
              </a:spcAft>
              <a:buClr>
                <a:schemeClr val="dk1"/>
              </a:buClr>
              <a:buSzPct val="100000"/>
              <a:buFont typeface="Arial"/>
              <a:buChar char="•"/>
            </a:pPr>
            <a:r>
              <a:rPr lang="en-US" sz="2800" b="0" i="0" u="none" strike="noStrike" cap="none">
                <a:solidFill>
                  <a:schemeClr val="dk1"/>
                </a:solidFill>
                <a:latin typeface="Calibri"/>
                <a:ea typeface="Calibri"/>
                <a:cs typeface="Calibri"/>
                <a:sym typeface="Calibri"/>
              </a:rPr>
              <a:t>Susan Sullivan  (Susan.Sullivan@Colorado.edu)</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442" name="Shape 442"/>
          <p:cNvPicPr preferRelativeResize="0"/>
          <p:nvPr/>
        </p:nvPicPr>
        <p:blipFill rotWithShape="1">
          <a:blip r:embed="rId3">
            <a:alphaModFix/>
          </a:blip>
          <a:srcRect/>
          <a:stretch/>
        </p:blipFill>
        <p:spPr>
          <a:xfrm>
            <a:off x="1271357" y="5526957"/>
            <a:ext cx="6700800" cy="1143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6000" b="0" i="0" u="none" strike="noStrike" cap="none">
                <a:solidFill>
                  <a:schemeClr val="accent3"/>
                </a:solidFill>
                <a:latin typeface="Quicksand"/>
                <a:ea typeface="Quicksand"/>
                <a:cs typeface="Quicksand"/>
                <a:sym typeface="Quicksand"/>
              </a:rPr>
              <a:t>Communication </a:t>
            </a:r>
            <a:br>
              <a:rPr lang="en-US" sz="6000" b="0" i="0" u="none" strike="noStrike" cap="none">
                <a:solidFill>
                  <a:schemeClr val="accent3"/>
                </a:solidFill>
                <a:latin typeface="Quicksand"/>
                <a:ea typeface="Quicksand"/>
                <a:cs typeface="Quicksand"/>
                <a:sym typeface="Quicksand"/>
              </a:rPr>
            </a:br>
            <a:r>
              <a:rPr lang="en-US" sz="6000" b="0" i="0" u="none" strike="noStrike" cap="none">
                <a:solidFill>
                  <a:schemeClr val="accent3"/>
                </a:solidFill>
                <a:latin typeface="Quicksand"/>
                <a:ea typeface="Quicksand"/>
                <a:cs typeface="Quicksand"/>
                <a:sym typeface="Quicksand"/>
              </a:rPr>
              <a:t>Systems</a:t>
            </a:r>
            <a:br>
              <a:rPr lang="en-US" sz="6000" b="0" i="0" u="none" strike="noStrike" cap="none">
                <a:solidFill>
                  <a:schemeClr val="accent3"/>
                </a:solidFill>
                <a:latin typeface="Quicksand"/>
                <a:ea typeface="Quicksand"/>
                <a:cs typeface="Quicksand"/>
                <a:sym typeface="Quicksand"/>
              </a:rPr>
            </a:br>
            <a:r>
              <a:rPr lang="en-US" sz="6000" b="0" i="0" u="none" strike="noStrike" cap="none">
                <a:solidFill>
                  <a:schemeClr val="accent3"/>
                </a:solidFill>
                <a:latin typeface="Quicksand"/>
                <a:ea typeface="Quicksand"/>
                <a:cs typeface="Quicksand"/>
                <a:sym typeface="Quicksand"/>
              </a:rPr>
              <a:t>Are Complex</a:t>
            </a:r>
          </a:p>
        </p:txBody>
      </p:sp>
      <p:pic>
        <p:nvPicPr>
          <p:cNvPr id="179" name="Shape 179"/>
          <p:cNvPicPr preferRelativeResize="0"/>
          <p:nvPr/>
        </p:nvPicPr>
        <p:blipFill rotWithShape="1">
          <a:blip r:embed="rId3">
            <a:alphaModFix/>
          </a:blip>
          <a:srcRect/>
          <a:stretch/>
        </p:blipFill>
        <p:spPr>
          <a:xfrm>
            <a:off x="2577222" y="3809482"/>
            <a:ext cx="4064691" cy="30485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ctrTitle"/>
          </p:nvPr>
        </p:nvSpPr>
        <p:spPr>
          <a:xfrm>
            <a:off x="1143000" y="95296"/>
            <a:ext cx="6858000" cy="238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6000" b="0" i="0" u="none" strike="noStrike" cap="none">
                <a:solidFill>
                  <a:srgbClr val="39C0BA"/>
                </a:solidFill>
                <a:latin typeface="Quicksand"/>
                <a:ea typeface="Quicksand"/>
                <a:cs typeface="Quicksand"/>
                <a:sym typeface="Quicksand"/>
              </a:rPr>
              <a:t>One-Way Communication</a:t>
            </a:r>
          </a:p>
        </p:txBody>
      </p:sp>
      <p:pic>
        <p:nvPicPr>
          <p:cNvPr id="186" name="Shape 186"/>
          <p:cNvPicPr preferRelativeResize="0"/>
          <p:nvPr/>
        </p:nvPicPr>
        <p:blipFill rotWithShape="1">
          <a:blip r:embed="rId3">
            <a:alphaModFix/>
          </a:blip>
          <a:srcRect/>
          <a:stretch/>
        </p:blipFill>
        <p:spPr>
          <a:xfrm>
            <a:off x="0" y="2482897"/>
            <a:ext cx="9144000" cy="408407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6000" b="0" i="0" u="none" strike="noStrike" cap="none">
                <a:solidFill>
                  <a:srgbClr val="39C0BA"/>
                </a:solidFill>
                <a:latin typeface="Quicksand"/>
                <a:ea typeface="Quicksand"/>
                <a:cs typeface="Quicksand"/>
                <a:sym typeface="Quicksand"/>
              </a:rPr>
              <a:t>Information deficit model of communication</a:t>
            </a:r>
          </a:p>
        </p:txBody>
      </p:sp>
      <p:sp>
        <p:nvSpPr>
          <p:cNvPr id="193" name="Shape 193"/>
          <p:cNvSpPr txBox="1">
            <a:spLocks noGrp="1"/>
          </p:cNvSpPr>
          <p:nvPr>
            <p:ph type="subTitle" idx="1"/>
          </p:nvPr>
        </p:nvSpPr>
        <p:spPr>
          <a:xfrm>
            <a:off x="1143000" y="3602037"/>
            <a:ext cx="6858000" cy="16557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F3F3F3"/>
              </a:buClr>
              <a:buSzPct val="25000"/>
              <a:buFont typeface="Quicksand"/>
              <a:buNone/>
            </a:pPr>
            <a:r>
              <a:rPr lang="en-US" sz="3200" b="0" i="0" u="none" strike="noStrike" cap="none">
                <a:solidFill>
                  <a:srgbClr val="F3F3F3"/>
                </a:solidFill>
                <a:latin typeface="Quicksand"/>
                <a:ea typeface="Quicksand"/>
                <a:cs typeface="Quicksand"/>
                <a:sym typeface="Quicksand"/>
              </a:rPr>
              <a:t>Assumes “the public” just doesn’t know what the scientist knows and if the scientific data is shared, the public will feel compelled to act.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descr="Screen Shot 2017-01-16 at 10.48.54 AM.png"/>
          <p:cNvPicPr preferRelativeResize="0"/>
          <p:nvPr/>
        </p:nvPicPr>
        <p:blipFill rotWithShape="1">
          <a:blip r:embed="rId3">
            <a:alphaModFix/>
          </a:blip>
          <a:srcRect/>
          <a:stretch/>
        </p:blipFill>
        <p:spPr>
          <a:xfrm>
            <a:off x="948636" y="107107"/>
            <a:ext cx="7594599" cy="4762499"/>
          </a:xfrm>
          <a:prstGeom prst="rect">
            <a:avLst/>
          </a:prstGeom>
          <a:noFill/>
          <a:ln>
            <a:noFill/>
          </a:ln>
        </p:spPr>
      </p:pic>
      <p:pic>
        <p:nvPicPr>
          <p:cNvPr id="199" name="Shape 199" descr="Screen Shot 2017-01-16 at 10.49.53 AM.png"/>
          <p:cNvPicPr preferRelativeResize="0"/>
          <p:nvPr/>
        </p:nvPicPr>
        <p:blipFill rotWithShape="1">
          <a:blip r:embed="rId4">
            <a:alphaModFix/>
          </a:blip>
          <a:srcRect/>
          <a:stretch/>
        </p:blipFill>
        <p:spPr>
          <a:xfrm>
            <a:off x="3106015" y="4065851"/>
            <a:ext cx="3278574" cy="2792149"/>
          </a:xfrm>
          <a:prstGeom prst="rect">
            <a:avLst/>
          </a:prstGeom>
          <a:noFill/>
          <a:ln w="76200" cap="flat" cmpd="sng">
            <a:solidFill>
              <a:schemeClr val="accent1"/>
            </a:solidFill>
            <a:prstDash val="solid"/>
            <a:round/>
            <a:headEnd type="none" w="med" len="med"/>
            <a:tailEnd type="none" w="med" len="med"/>
          </a:ln>
        </p:spPr>
      </p:pic>
      <p:pic>
        <p:nvPicPr>
          <p:cNvPr id="200" name="Shape 200" descr="Screen Shot 2017-01-16 at 10.50.14 AM.png"/>
          <p:cNvPicPr preferRelativeResize="0"/>
          <p:nvPr/>
        </p:nvPicPr>
        <p:blipFill rotWithShape="1">
          <a:blip r:embed="rId5">
            <a:alphaModFix/>
          </a:blip>
          <a:srcRect/>
          <a:stretch/>
        </p:blipFill>
        <p:spPr>
          <a:xfrm>
            <a:off x="0" y="4105300"/>
            <a:ext cx="3106014" cy="2752699"/>
          </a:xfrm>
          <a:prstGeom prst="rect">
            <a:avLst/>
          </a:prstGeom>
          <a:noFill/>
          <a:ln w="76200" cap="flat" cmpd="sng">
            <a:solidFill>
              <a:srgbClr val="3A81BA"/>
            </a:solidFill>
            <a:prstDash val="solid"/>
            <a:round/>
            <a:headEnd type="none" w="med" len="med"/>
            <a:tailEnd type="none" w="med" len="med"/>
          </a:ln>
        </p:spPr>
      </p:pic>
      <p:pic>
        <p:nvPicPr>
          <p:cNvPr id="201" name="Shape 201" descr="Screen Shot 2017-01-16 at 10.50.37 AM.png"/>
          <p:cNvPicPr preferRelativeResize="0"/>
          <p:nvPr/>
        </p:nvPicPr>
        <p:blipFill rotWithShape="1">
          <a:blip r:embed="rId6">
            <a:alphaModFix/>
          </a:blip>
          <a:srcRect/>
          <a:stretch/>
        </p:blipFill>
        <p:spPr>
          <a:xfrm>
            <a:off x="6384589" y="4065851"/>
            <a:ext cx="2759409" cy="2792149"/>
          </a:xfrm>
          <a:prstGeom prst="rect">
            <a:avLst/>
          </a:prstGeom>
          <a:noFill/>
          <a:ln w="76200" cap="flat" cmpd="sng">
            <a:solidFill>
              <a:schemeClr val="accent1"/>
            </a:solidFill>
            <a:prstDash val="solid"/>
            <a:round/>
            <a:headEnd type="none" w="med" len="med"/>
            <a:tailEnd type="none" w="med" len="me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ctrTitle"/>
          </p:nvPr>
        </p:nvSpPr>
        <p:spPr>
          <a:xfrm>
            <a:off x="18675" y="322268"/>
            <a:ext cx="8254579" cy="238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4800" b="0" i="0" u="none" strike="noStrike" cap="none">
                <a:solidFill>
                  <a:srgbClr val="39C0BA"/>
                </a:solidFill>
                <a:latin typeface="Quicksand"/>
                <a:ea typeface="Quicksand"/>
                <a:cs typeface="Quicksand"/>
                <a:sym typeface="Quicksand"/>
              </a:rPr>
              <a:t>Communication </a:t>
            </a:r>
            <a:br>
              <a:rPr lang="en-US" sz="4800" b="0" i="0" u="none" strike="noStrike" cap="none">
                <a:solidFill>
                  <a:srgbClr val="39C0BA"/>
                </a:solidFill>
                <a:latin typeface="Quicksand"/>
                <a:ea typeface="Quicksand"/>
                <a:cs typeface="Quicksand"/>
                <a:sym typeface="Quicksand"/>
              </a:rPr>
            </a:br>
            <a:r>
              <a:rPr lang="en-US" sz="4800" b="0" i="0" u="none" strike="noStrike" cap="none">
                <a:solidFill>
                  <a:srgbClr val="39C0BA"/>
                </a:solidFill>
                <a:latin typeface="Quicksand"/>
                <a:ea typeface="Quicksand"/>
                <a:cs typeface="Quicksand"/>
                <a:sym typeface="Quicksand"/>
              </a:rPr>
              <a:t>also has </a:t>
            </a:r>
            <a:br>
              <a:rPr lang="en-US" sz="4800" b="0" i="0" u="none" strike="noStrike" cap="none">
                <a:solidFill>
                  <a:srgbClr val="39C0BA"/>
                </a:solidFill>
                <a:latin typeface="Quicksand"/>
                <a:ea typeface="Quicksand"/>
                <a:cs typeface="Quicksand"/>
                <a:sym typeface="Quicksand"/>
              </a:rPr>
            </a:br>
            <a:r>
              <a:rPr lang="en-US" sz="4800" b="0" i="0" u="none" strike="noStrike" cap="none">
                <a:solidFill>
                  <a:srgbClr val="39C0BA"/>
                </a:solidFill>
                <a:latin typeface="Quicksand"/>
                <a:ea typeface="Quicksand"/>
                <a:cs typeface="Quicksand"/>
                <a:sym typeface="Quicksand"/>
              </a:rPr>
              <a:t>feedback loops</a:t>
            </a:r>
          </a:p>
        </p:txBody>
      </p:sp>
      <p:pic>
        <p:nvPicPr>
          <p:cNvPr id="208" name="Shape 208"/>
          <p:cNvPicPr preferRelativeResize="0"/>
          <p:nvPr/>
        </p:nvPicPr>
        <p:blipFill rotWithShape="1">
          <a:blip r:embed="rId3">
            <a:alphaModFix/>
          </a:blip>
          <a:srcRect/>
          <a:stretch/>
        </p:blipFill>
        <p:spPr>
          <a:xfrm>
            <a:off x="485562" y="2954715"/>
            <a:ext cx="8255000" cy="33019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ctrTitle"/>
          </p:nvPr>
        </p:nvSpPr>
        <p:spPr>
          <a:xfrm>
            <a:off x="1035895" y="3968069"/>
            <a:ext cx="6858000" cy="2387600"/>
          </a:xfrm>
          <a:prstGeom prst="rect">
            <a:avLst/>
          </a:prstGeom>
          <a:noFill/>
          <a:ln>
            <a:noFill/>
          </a:ln>
        </p:spPr>
        <p:txBody>
          <a:bodyPr lIns="91425" tIns="91425" rIns="91425" bIns="91425" anchor="b" anchorCtr="0">
            <a:noAutofit/>
          </a:bodyPr>
          <a:lstStyle/>
          <a:p>
            <a:pPr marL="0" marR="0" lvl="0" indent="0" algn="ctr" rtl="0">
              <a:lnSpc>
                <a:spcPct val="100000"/>
              </a:lnSpc>
              <a:spcBef>
                <a:spcPts val="0"/>
              </a:spcBef>
              <a:spcAft>
                <a:spcPts val="0"/>
              </a:spcAft>
              <a:buClr>
                <a:srgbClr val="39C0BA"/>
              </a:buClr>
              <a:buSzPct val="25000"/>
              <a:buFont typeface="Quicksand"/>
              <a:buNone/>
            </a:pPr>
            <a:r>
              <a:rPr lang="en-US" sz="6000" b="0" i="0" u="none" strike="noStrike" cap="none">
                <a:solidFill>
                  <a:srgbClr val="39C0BA"/>
                </a:solidFill>
                <a:latin typeface="Quicksand"/>
                <a:ea typeface="Quicksand"/>
                <a:cs typeface="Quicksand"/>
                <a:sym typeface="Quicksand"/>
              </a:rPr>
              <a:t>Let’s bracket: nonpersuadables or “trolls”</a:t>
            </a:r>
          </a:p>
        </p:txBody>
      </p:sp>
      <p:pic>
        <p:nvPicPr>
          <p:cNvPr id="215" name="Shape 215"/>
          <p:cNvPicPr preferRelativeResize="0"/>
          <p:nvPr/>
        </p:nvPicPr>
        <p:blipFill rotWithShape="1">
          <a:blip r:embed="rId3">
            <a:alphaModFix/>
          </a:blip>
          <a:srcRect/>
          <a:stretch/>
        </p:blipFill>
        <p:spPr>
          <a:xfrm>
            <a:off x="2470059" y="80671"/>
            <a:ext cx="3429291" cy="3429291"/>
          </a:xfrm>
          <a:prstGeom prst="rect">
            <a:avLst/>
          </a:prstGeom>
          <a:noFill/>
          <a:ln>
            <a:noFill/>
          </a:ln>
        </p:spPr>
      </p:pic>
    </p:spTree>
  </p:cSld>
  <p:clrMapOvr>
    <a:masterClrMapping/>
  </p:clrMapOvr>
</p:sld>
</file>

<file path=ppt/theme/theme1.xml><?xml version="1.0" encoding="utf-8"?>
<a:theme xmlns:a="http://schemas.openxmlformats.org/drawingml/2006/main" name="Eleano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1370</Words>
  <Application>Microsoft Macintosh PowerPoint</Application>
  <PresentationFormat>On-screen Show (4:3)</PresentationFormat>
  <Paragraphs>234</Paragraphs>
  <Slides>39</Slides>
  <Notes>39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Georgia</vt:lpstr>
      <vt:lpstr>Avenir</vt:lpstr>
      <vt:lpstr>Arial</vt:lpstr>
      <vt:lpstr>Calibri</vt:lpstr>
      <vt:lpstr>Quicksand</vt:lpstr>
      <vt:lpstr>Eleanor</vt:lpstr>
      <vt:lpstr>Office Theme</vt:lpstr>
      <vt:lpstr>PowerPoint Presentation</vt:lpstr>
      <vt:lpstr> </vt:lpstr>
      <vt:lpstr>PowerPoint Presentation</vt:lpstr>
      <vt:lpstr>Communication  Systems Are Complex</vt:lpstr>
      <vt:lpstr>One-Way Communication</vt:lpstr>
      <vt:lpstr>Information deficit model of communication</vt:lpstr>
      <vt:lpstr>PowerPoint Presentation</vt:lpstr>
      <vt:lpstr>Communication  also has  feedback loops</vt:lpstr>
      <vt:lpstr>Let’s bracket: nonpersuadables or “trolls”</vt:lpstr>
      <vt:lpstr>We all  have knowledge  to share. </vt:lpstr>
      <vt:lpstr>The Public Sphere Is Not Monolithic</vt:lpstr>
      <vt:lpstr>Public Engagement Is Not Monolithic  </vt:lpstr>
      <vt:lpstr>PowerPoint Presentation</vt:lpstr>
      <vt:lpstr>PowerPoint Presentation</vt:lpstr>
      <vt:lpstr>Public dialogue Public education sessions Public deliberation  </vt:lpstr>
      <vt:lpstr> </vt:lpstr>
      <vt:lpstr>Deliberative Issue Analysis</vt:lpstr>
      <vt:lpstr>PowerPoint Presentation</vt:lpstr>
      <vt:lpstr>Democracy Cube, Fung (2006)</vt:lpstr>
      <vt:lpstr>Facilitating Interactive Communication</vt:lpstr>
      <vt:lpstr>PowerPoint Presentation</vt:lpstr>
      <vt:lpstr>PowerPoint Presentation</vt:lpstr>
      <vt:lpstr>Reporting</vt:lpstr>
      <vt:lpstr>Action</vt:lpstr>
      <vt:lpstr>Tales from the field</vt:lpstr>
      <vt:lpstr>Contact us</vt:lpstr>
      <vt:lpstr>DINNER</vt:lpstr>
      <vt:lpstr>Dinner  </vt:lpstr>
      <vt:lpstr>Uses and Practices of Community Dialogue in Geosciences and Environmental Sciences January 19, 2017  Phaedra Pezzullo and Leah Sprain  Boulder Talks, Department of Communications, University of Colorado Boulder</vt:lpstr>
      <vt:lpstr>Goals for this workshop</vt:lpstr>
      <vt:lpstr>Who is in the room?</vt:lpstr>
      <vt:lpstr>What are your interests?</vt:lpstr>
      <vt:lpstr>PowerPoint Presentation</vt:lpstr>
      <vt:lpstr>PowerPoint Presentation</vt:lpstr>
      <vt:lpstr>Activity 1:   Reflecting on Best Practices (Introductions)</vt:lpstr>
      <vt:lpstr>Activity 2: Addressing Engagement Dilemmas</vt:lpstr>
      <vt:lpstr>Activity 3:  Apply to Your Own Research</vt:lpstr>
      <vt:lpstr>Wrap up</vt:lpstr>
      <vt:lpstr>Contact us</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2017-03-10T16:25:27Z</dcterms:modified>
</cp:coreProperties>
</file>